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1" r:id="rId2"/>
  </p:sldMasterIdLst>
  <p:notesMasterIdLst>
    <p:notesMasterId r:id="rId10"/>
  </p:notesMasterIdLst>
  <p:handoutMasterIdLst>
    <p:handoutMasterId r:id="rId11"/>
  </p:handoutMasterIdLst>
  <p:sldIdLst>
    <p:sldId id="258" r:id="rId3"/>
    <p:sldId id="257" r:id="rId4"/>
    <p:sldId id="264" r:id="rId5"/>
    <p:sldId id="263" r:id="rId6"/>
    <p:sldId id="265" r:id="rId7"/>
    <p:sldId id="266" r:id="rId8"/>
    <p:sldId id="267" r:id="rId9"/>
  </p:sldIdLst>
  <p:sldSz cx="9144000" cy="5143500" type="screen16x9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4A"/>
    <a:srgbClr val="6399AB"/>
    <a:srgbClr val="CC6600"/>
    <a:srgbClr val="8F5C30"/>
    <a:srgbClr val="000000"/>
    <a:srgbClr val="0700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83"/>
    <p:restoredTop sz="86420"/>
  </p:normalViewPr>
  <p:slideViewPr>
    <p:cSldViewPr>
      <p:cViewPr varScale="1">
        <p:scale>
          <a:sx n="145" d="100"/>
          <a:sy n="145" d="100"/>
        </p:scale>
        <p:origin x="720" y="18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3704" y="21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95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t" anchorCtr="0" compatLnSpc="1">
            <a:prstTxWarp prst="textNoShape">
              <a:avLst/>
            </a:prstTxWarp>
          </a:bodyPr>
          <a:lstStyle>
            <a:lvl1pPr defTabSz="9445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200" dirty="0">
                <a:solidFill>
                  <a:srgbClr val="00364A"/>
                </a:solidFill>
                <a:latin typeface="Myriad Pro" pitchFamily="34" charset="0"/>
              </a:rPr>
              <a:t>Presentation Title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48200" y="0"/>
            <a:ext cx="2362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t" anchorCtr="0" compatLnSpc="1">
            <a:prstTxWarp prst="textNoShape">
              <a:avLst/>
            </a:prstTxWarp>
          </a:bodyPr>
          <a:lstStyle>
            <a:lvl1pPr algn="r" defTabSz="944563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r>
              <a:rPr lang="en-US" sz="1200" dirty="0">
                <a:solidFill>
                  <a:srgbClr val="00364A"/>
                </a:solidFill>
                <a:latin typeface="Myriad Pro" pitchFamily="34" charset="0"/>
              </a:rPr>
              <a:t>Conference Name</a:t>
            </a:r>
          </a:p>
          <a:p>
            <a:pPr>
              <a:defRPr/>
            </a:pPr>
            <a:r>
              <a:rPr lang="en-US" sz="1200" dirty="0">
                <a:solidFill>
                  <a:srgbClr val="00364A"/>
                </a:solidFill>
                <a:latin typeface="Myriad Pro" pitchFamily="34" charset="0"/>
              </a:rPr>
              <a:t>date</a:t>
            </a:r>
          </a:p>
        </p:txBody>
      </p:sp>
      <p:pic>
        <p:nvPicPr>
          <p:cNvPr id="6" name="Picture 4" descr="D:\Work\Neptune\stationery\Neptune logo transparent 160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704378"/>
            <a:ext cx="1248310" cy="30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19E01-B09E-48B7-816D-5A5CC596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9238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8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6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24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77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8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38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0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6399AB"/>
              </a:buClr>
              <a:buSzPct val="120000"/>
              <a:buFont typeface="Arial" pitchFamily="34" charset="0"/>
              <a:buChar char="•"/>
              <a:defRPr>
                <a:solidFill>
                  <a:srgbClr val="00364A"/>
                </a:solidFill>
                <a:latin typeface="+mn-lt"/>
              </a:defRPr>
            </a:lvl1pPr>
            <a:lvl2pPr marL="742950" indent="-285750">
              <a:buClr>
                <a:srgbClr val="6399AB"/>
              </a:buClr>
              <a:buSzPct val="120000"/>
              <a:buFont typeface="Arial" panose="020B0604020202020204" pitchFamily="34" charset="0"/>
              <a:buChar char="‒"/>
              <a:defRPr>
                <a:solidFill>
                  <a:srgbClr val="00364A"/>
                </a:solidFill>
                <a:latin typeface="+mn-lt"/>
              </a:defRPr>
            </a:lvl2pPr>
            <a:lvl3pPr marL="1143000" indent="-228600">
              <a:buClr>
                <a:srgbClr val="6399AB"/>
              </a:buClr>
              <a:buSzPct val="120000"/>
              <a:buFont typeface="Courier New" panose="02070309020205020404" pitchFamily="49" charset="0"/>
              <a:buChar char="o"/>
              <a:defRPr>
                <a:solidFill>
                  <a:srgbClr val="00364A"/>
                </a:solidFill>
                <a:latin typeface="+mn-lt"/>
              </a:defRPr>
            </a:lvl3pPr>
            <a:lvl4pPr marL="1600200" indent="-228600">
              <a:buClr>
                <a:srgbClr val="6399AB"/>
              </a:buClr>
              <a:buSzPct val="120000"/>
              <a:buFont typeface="Arial" pitchFamily="34" charset="0"/>
              <a:buChar char="•"/>
              <a:defRPr>
                <a:solidFill>
                  <a:srgbClr val="00364A"/>
                </a:solidFill>
                <a:latin typeface="+mn-lt"/>
              </a:defRPr>
            </a:lvl4pPr>
            <a:lvl5pPr marL="2057400" indent="-228600">
              <a:buClr>
                <a:srgbClr val="6399AB"/>
              </a:buClr>
              <a:buSzPct val="120000"/>
              <a:buFont typeface="Arial" pitchFamily="34" charset="0"/>
              <a:buChar char="•"/>
              <a:defRPr>
                <a:solidFill>
                  <a:srgbClr val="00364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534400" cy="666750"/>
          </a:xfrm>
        </p:spPr>
        <p:txBody>
          <a:bodyPr/>
          <a:lstStyle>
            <a:lvl1pPr>
              <a:defRPr sz="4000">
                <a:solidFill>
                  <a:srgbClr val="00364A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102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5E9A-270F-D38B-4AE4-772160B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E85B-FC77-CF93-8106-17E98FD3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38582-CD2A-5965-93CA-AF082530B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2C97F-0352-9E90-70DD-DFD97E89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16F-BE21-ED43-810E-A667319F7F4A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7646F-4851-D752-12C5-74D4D459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110CE-B8B1-96EA-F0E0-E403C08B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F621-DA0A-3548-A307-614EE6A07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DF88-740B-E3D1-1E89-705C35F7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9F068-CE76-4810-E96B-84B6EC392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0BA03-9454-1FC3-2B60-1C01ED6E6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AF318-F16C-527E-CED7-0291FCCA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16F-BE21-ED43-810E-A667319F7F4A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37F3F-4C74-4AAE-CDC9-29DAA171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CE725-4119-FC0B-D943-870D500B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F621-DA0A-3548-A307-614EE6A07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34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BB2E-68F6-B96D-6FCB-899CA4D0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0FDF3-7AE2-3094-0DEF-F25768A44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EE21C-B2FE-FBCE-592E-CCA1B4CD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16F-BE21-ED43-810E-A667319F7F4A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0AD11-597A-D193-24D6-0F9A418D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5EE07-4736-96FE-A70E-6BCDD8AE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F621-DA0A-3548-A307-614EE6A07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54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BF58E-94F3-827E-4AB6-5CF81C269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B5A2B-C492-27DC-57EB-B2EECEAA8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E502A-0579-A8C2-42FE-F1436BA1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16F-BE21-ED43-810E-A667319F7F4A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8E0F9-2C07-307B-286D-94622CBB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17E60-1D99-36DC-B9D3-67EA91CD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F621-DA0A-3548-A307-614EE6A07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0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279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81FC-46BC-549B-227E-25185393B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08AC2-BF35-8BC9-7E9C-4B5B8B7ED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DD1F4-E3EF-A4CA-3848-6E88D751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16F-BE21-ED43-810E-A667319F7F4A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F95E-3570-E3B0-207D-B8D5BBE7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77A1-C0A5-433E-027A-0C8DF5E1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F621-DA0A-3548-A307-614EE6A07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4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6B31-9279-6812-246D-3AFF422B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D2DE-3E4C-8F40-4F8D-3B47FDC41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79DDE-C6E9-701F-9FFB-3A7372D5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16F-BE21-ED43-810E-A667319F7F4A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5996-4099-9B42-A092-DECBC7FA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A815-1B4B-D03F-A68F-5FCF2DB0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F621-DA0A-3548-A307-614EE6A07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9E749-3AA7-E900-5CDC-4E25CCAC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6E77A-42D2-DFE5-DDB2-44467B090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B9EA0-9729-5008-C350-74458140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16F-BE21-ED43-810E-A667319F7F4A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ADBB2-1A28-4A73-5F7E-16002F0F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E0D41-11F9-0129-3A34-1CFA7282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F621-DA0A-3548-A307-614EE6A07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F95C-ACA9-7B58-A9B8-F8ABFB91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C985-137E-201C-D3AE-4F6C7381F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0FD73-D269-30B9-733D-9F422555A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A75C0-921F-2D20-F330-923ADA40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16F-BE21-ED43-810E-A667319F7F4A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489E7-1551-51E4-0169-6FCF82F4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0D7FE-9771-00D3-B05D-150494FB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F621-DA0A-3548-A307-614EE6A07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F5B0-21E5-A439-4CCD-6C508FC5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671A6-88AC-DF8F-96A8-52C2C2E2C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AD530-C0AC-96BA-E28A-FFB8FDF6B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03DDB-56BE-8761-E4C0-3E599C9C8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5F179-658C-E5FE-4A48-D1CDF2872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DB360-82AD-99BD-ACD2-26E02D05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16F-BE21-ED43-810E-A667319F7F4A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972A8-B2BF-4ED2-1DFB-513A2D99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270B8-92DD-9AA4-34FE-842BCF86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F621-DA0A-3548-A307-614EE6A07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E129-0B79-BE92-99FE-3D657096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360D1-482B-6DA6-4C08-9789DE17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16F-BE21-ED43-810E-A667319F7F4A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8A78C-5B9A-6A7E-6445-95491DDE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A6D61-301E-E78D-FA85-549AECF3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F621-DA0A-3548-A307-614EE6A07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5F35E-3E82-57B8-7780-CF5A307B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16F-BE21-ED43-810E-A667319F7F4A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DABD3-BB67-D593-E400-9D79B516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A25D9-E8D6-6518-DF31-22A8E208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F621-DA0A-3548-A307-614EE6A07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0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7848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200150"/>
            <a:ext cx="67818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7"/>
          <p:cNvSpPr>
            <a:spLocks noChangeArrowheads="1"/>
          </p:cNvSpPr>
          <p:nvPr userDrawn="1"/>
        </p:nvSpPr>
        <p:spPr bwMode="auto">
          <a:xfrm>
            <a:off x="94311" y="0"/>
            <a:ext cx="277091" cy="51435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6399AB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15" y="4792563"/>
            <a:ext cx="9144000" cy="280583"/>
          </a:xfrm>
          <a:prstGeom prst="rect">
            <a:avLst/>
          </a:prstGeom>
          <a:gradFill rotWithShape="0">
            <a:gsLst>
              <a:gs pos="0">
                <a:srgbClr val="00364A"/>
              </a:gs>
              <a:gs pos="100000">
                <a:srgbClr val="6399AB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endParaRPr lang="en-US" sz="12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31" name="Rectangle 20"/>
          <p:cNvSpPr>
            <a:spLocks noChangeArrowheads="1"/>
          </p:cNvSpPr>
          <p:nvPr/>
        </p:nvSpPr>
        <p:spPr bwMode="auto">
          <a:xfrm>
            <a:off x="8559058" y="4796939"/>
            <a:ext cx="3722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/>
          <a:p>
            <a:pPr algn="r"/>
            <a:fld id="{904D7C69-7BAA-4728-8401-D8AB761E58C6}" type="slidenum">
              <a:rPr lang="en-US" sz="12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2" name="Rectangle 10"/>
          <p:cNvSpPr>
            <a:spLocks noChangeArrowheads="1"/>
          </p:cNvSpPr>
          <p:nvPr userDrawn="1"/>
        </p:nvSpPr>
        <p:spPr bwMode="auto">
          <a:xfrm>
            <a:off x="3279444" y="4801143"/>
            <a:ext cx="27119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n-lt"/>
              </a:rPr>
              <a:t>Ohio EPA R Forum • November 2023</a:t>
            </a:r>
          </a:p>
        </p:txBody>
      </p:sp>
      <p:pic>
        <p:nvPicPr>
          <p:cNvPr id="1035" name="Picture 11" descr="D:\Work\Neptune\stationery\Neptune icon white transparent 400px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1" y="4796055"/>
            <a:ext cx="277091" cy="27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64A"/>
          </a:solidFill>
          <a:effectLst/>
          <a:latin typeface="+mn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6399AB"/>
        </a:buClr>
        <a:buSzPct val="120000"/>
        <a:buFont typeface="Arial" pitchFamily="34" charset="0"/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Clr>
          <a:srgbClr val="6399AB"/>
        </a:buClr>
        <a:buSzPct val="120000"/>
        <a:buFont typeface="Arial" panose="020B0604020202020204" pitchFamily="34" charset="0"/>
        <a:buChar char="‒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rgbClr val="6399AB"/>
        </a:buClr>
        <a:buSzPct val="120000"/>
        <a:buFont typeface="Courier New" panose="02070309020205020404" pitchFamily="49" charset="0"/>
        <a:buChar char="o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lr>
          <a:srgbClr val="6399AB"/>
        </a:buClr>
        <a:buSzPct val="120000"/>
        <a:buFont typeface="Arial" pitchFamily="34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lr>
          <a:srgbClr val="6399AB"/>
        </a:buClr>
        <a:buSzPct val="120000"/>
        <a:buFont typeface="Arial" pitchFamily="34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AE0EC-EC4D-3C5C-AF10-BE39265C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801B0-3059-1AE3-F3A2-DB045A205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C2447-FBDE-884C-B532-0ED457CC3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A16F-BE21-ED43-810E-A667319F7F4A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D4E80-4FAD-C21B-D472-E0D59F310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29642-7FD9-E74A-B7CA-5B21828FF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3F621-DA0A-3548-A307-614EE6A07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rsanco-hab.shinyapps.io/shiny-ohio-riv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848393" y="4486274"/>
            <a:ext cx="5867400" cy="29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1400" b="1" dirty="0">
                <a:solidFill>
                  <a:srgbClr val="6399AB"/>
                </a:solidFill>
                <a:latin typeface="+mn-lt"/>
                <a:cs typeface="Courier New" pitchFamily="49" charset="0"/>
              </a:rPr>
              <a:t>www.neptuneinc.org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7679" y="2114550"/>
            <a:ext cx="86106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en-US" sz="3200" dirty="0">
                <a:solidFill>
                  <a:srgbClr val="0036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Travis </a:t>
            </a:r>
            <a:r>
              <a:rPr lang="en-US" sz="3200" dirty="0" err="1">
                <a:solidFill>
                  <a:srgbClr val="0036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Linscome</a:t>
            </a:r>
            <a:r>
              <a:rPr lang="en-US" sz="3200" dirty="0">
                <a:solidFill>
                  <a:srgbClr val="0036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-Hatfield, 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3200" dirty="0">
                <a:solidFill>
                  <a:srgbClr val="0036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Leslie Gains-Germain</a:t>
            </a:r>
          </a:p>
        </p:txBody>
      </p:sp>
      <p:pic>
        <p:nvPicPr>
          <p:cNvPr id="7" name="Picture 4" descr="D:\Work\Neptune\stationery\Neptune logo transparent 160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893" y="3851170"/>
            <a:ext cx="2438400" cy="5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3A6D976-D65C-71FB-C793-4F844386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79" y="910167"/>
            <a:ext cx="8534400" cy="666750"/>
          </a:xfrm>
        </p:spPr>
        <p:txBody>
          <a:bodyPr/>
          <a:lstStyle/>
          <a:p>
            <a:r>
              <a:rPr lang="en-US" dirty="0"/>
              <a:t>How to Build an R Shiny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57300"/>
            <a:ext cx="6781800" cy="29908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2800" dirty="0">
                <a:solidFill>
                  <a:srgbClr val="00364A"/>
                </a:solidFill>
              </a:rPr>
              <a:t>Ohio R. risk characterization tool: </a:t>
            </a:r>
            <a:r>
              <a:rPr lang="en-US" sz="2800" dirty="0">
                <a:solidFill>
                  <a:srgbClr val="00364A"/>
                </a:solidFill>
                <a:hlinkClick r:id="rId3"/>
              </a:rPr>
              <a:t>https://orsanco-hab.shinyapps.io/shiny-ohio-river/</a:t>
            </a:r>
            <a:endParaRPr lang="en-US" sz="2800" dirty="0">
              <a:solidFill>
                <a:srgbClr val="00364A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2800" dirty="0">
                <a:solidFill>
                  <a:srgbClr val="00364A"/>
                </a:solidFill>
              </a:rPr>
              <a:t>Race-course app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2800" dirty="0"/>
              <a:t>Experimental Stream Facility app</a:t>
            </a:r>
            <a:endParaRPr lang="en-US" sz="2800" dirty="0">
              <a:solidFill>
                <a:srgbClr val="00364A"/>
              </a:solidFill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14400" y="342900"/>
            <a:ext cx="7924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4000" b="1" dirty="0">
                <a:solidFill>
                  <a:srgbClr val="0036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Shiny Examples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971550"/>
            <a:ext cx="7924800" cy="29908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1600" dirty="0">
                <a:solidFill>
                  <a:srgbClr val="00364A"/>
                </a:solidFill>
              </a:rPr>
              <a:t>Exploratory Data Analysis: visualize and interact with your own data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1600" dirty="0">
                <a:solidFill>
                  <a:srgbClr val="00364A"/>
                </a:solidFill>
              </a:rPr>
              <a:t>Collaboration: Share your data and analyses with collaborators in an interactive session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1600" dirty="0">
                <a:solidFill>
                  <a:srgbClr val="00364A"/>
                </a:solidFill>
              </a:rPr>
              <a:t>Advantages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600" dirty="0">
                <a:solidFill>
                  <a:srgbClr val="00364A"/>
                </a:solidFill>
              </a:rPr>
              <a:t>easy to spin up, easy display of analyses in R, easy to style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600" dirty="0">
                <a:solidFill>
                  <a:srgbClr val="00364A"/>
                </a:solidFill>
              </a:rPr>
              <a:t>comes with browser compatibility, responsive designs, and good help resources 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600" dirty="0">
                <a:solidFill>
                  <a:srgbClr val="00364A"/>
                </a:solidFill>
              </a:rPr>
              <a:t>you can write a Shiny app in either R or Python (https://</a:t>
            </a:r>
            <a:r>
              <a:rPr lang="en-US" sz="1600" dirty="0" err="1">
                <a:solidFill>
                  <a:srgbClr val="00364A"/>
                </a:solidFill>
              </a:rPr>
              <a:t>shiny.posit.co</a:t>
            </a:r>
            <a:r>
              <a:rPr lang="en-US" sz="1600" dirty="0">
                <a:solidFill>
                  <a:srgbClr val="00364A"/>
                </a:solidFill>
              </a:rPr>
              <a:t>/)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1600" dirty="0">
                <a:solidFill>
                  <a:srgbClr val="00364A"/>
                </a:solidFill>
              </a:rPr>
              <a:t>Disadvantages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600" dirty="0">
                <a:solidFill>
                  <a:srgbClr val="00364A"/>
                </a:solidFill>
              </a:rPr>
              <a:t>can be slow because HTML/</a:t>
            </a:r>
            <a:r>
              <a:rPr lang="en-US" sz="1600" dirty="0" err="1">
                <a:solidFill>
                  <a:srgbClr val="00364A"/>
                </a:solidFill>
              </a:rPr>
              <a:t>Javascript</a:t>
            </a:r>
            <a:r>
              <a:rPr lang="en-US" sz="1600" dirty="0">
                <a:solidFill>
                  <a:srgbClr val="00364A"/>
                </a:solidFill>
              </a:rPr>
              <a:t> is not written natively - it has to be generated from the shiny package functions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600" dirty="0">
                <a:solidFill>
                  <a:srgbClr val="00364A"/>
                </a:solidFill>
              </a:rPr>
              <a:t>The UI (user interface) is created in R, which isn’t ideal for web developers not familiar with R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600" dirty="0">
                <a:solidFill>
                  <a:srgbClr val="00364A"/>
                </a:solidFill>
              </a:rPr>
              <a:t>can be trickier to customize due to framework constraints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1600" dirty="0">
                <a:solidFill>
                  <a:srgbClr val="00364A"/>
                </a:solidFill>
              </a:rPr>
              <a:t>Production websites? Wasn’t originally created for this, but is coming along.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endParaRPr lang="en-US" sz="2800" dirty="0">
              <a:solidFill>
                <a:srgbClr val="00364A"/>
              </a:solidFill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14400" y="342900"/>
            <a:ext cx="7924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4000" b="1" dirty="0">
                <a:solidFill>
                  <a:srgbClr val="0036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Shiny Use Cases</a:t>
            </a:r>
          </a:p>
        </p:txBody>
      </p:sp>
    </p:spTree>
    <p:extLst>
      <p:ext uri="{BB962C8B-B14F-4D97-AF65-F5344CB8AC3E}">
        <p14:creationId xmlns:p14="http://schemas.microsoft.com/office/powerpoint/2010/main" val="91274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07530"/>
            <a:ext cx="7543800" cy="29908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1600" dirty="0">
                <a:solidFill>
                  <a:srgbClr val="00364A"/>
                </a:solidFill>
              </a:rPr>
              <a:t>Start by creating an </a:t>
            </a:r>
            <a:r>
              <a:rPr lang="en-US" sz="1600" dirty="0" err="1">
                <a:solidFill>
                  <a:srgbClr val="00364A"/>
                </a:solidFill>
              </a:rPr>
              <a:t>app.R</a:t>
            </a:r>
            <a:r>
              <a:rPr lang="en-US" sz="1600" dirty="0">
                <a:solidFill>
                  <a:srgbClr val="00364A"/>
                </a:solidFill>
              </a:rPr>
              <a:t> file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600" dirty="0" err="1">
                <a:solidFill>
                  <a:srgbClr val="00364A"/>
                </a:solidFill>
              </a:rPr>
              <a:t>Rstudio</a:t>
            </a:r>
            <a:r>
              <a:rPr lang="en-US" sz="1600" dirty="0">
                <a:solidFill>
                  <a:srgbClr val="00364A"/>
                </a:solidFill>
              </a:rPr>
              <a:t> will create the code outline for you if you select New File &gt; Shiny Web App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1600" dirty="0">
                <a:solidFill>
                  <a:srgbClr val="00364A"/>
                </a:solidFill>
              </a:rPr>
              <a:t>The </a:t>
            </a:r>
            <a:r>
              <a:rPr lang="en-US" sz="1600" dirty="0" err="1">
                <a:solidFill>
                  <a:srgbClr val="00364A"/>
                </a:solidFill>
              </a:rPr>
              <a:t>app.R</a:t>
            </a:r>
            <a:r>
              <a:rPr lang="en-US" sz="1600" dirty="0">
                <a:solidFill>
                  <a:srgbClr val="00364A"/>
                </a:solidFill>
              </a:rPr>
              <a:t> file needs to have two parts: User Interface (UI) and Server code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600" dirty="0">
                <a:solidFill>
                  <a:srgbClr val="00364A"/>
                </a:solidFill>
              </a:rPr>
              <a:t>UI (user interface) side: Defines the graphical layout of the webpage and interactive elements such as buttons, dropdowns, navigation bars, </a:t>
            </a:r>
            <a:r>
              <a:rPr lang="en-US" sz="1600" dirty="0" err="1">
                <a:solidFill>
                  <a:srgbClr val="00364A"/>
                </a:solidFill>
              </a:rPr>
              <a:t>etc</a:t>
            </a:r>
            <a:endParaRPr lang="en-US" sz="1600" dirty="0">
              <a:solidFill>
                <a:srgbClr val="00364A"/>
              </a:solidFill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600" dirty="0">
                <a:solidFill>
                  <a:srgbClr val="00364A"/>
                </a:solidFill>
              </a:rPr>
              <a:t>Server side: all the backend computation to create output based on user selections (e.g., plots, tables, text, reports, </a:t>
            </a:r>
            <a:r>
              <a:rPr lang="en-US" sz="1600" dirty="0" err="1">
                <a:solidFill>
                  <a:srgbClr val="00364A"/>
                </a:solidFill>
              </a:rPr>
              <a:t>etc</a:t>
            </a:r>
            <a:r>
              <a:rPr lang="en-US" sz="1600" dirty="0">
                <a:solidFill>
                  <a:srgbClr val="00364A"/>
                </a:solidFill>
              </a:rPr>
              <a:t>)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endParaRPr lang="en-US" sz="2800" dirty="0">
              <a:solidFill>
                <a:srgbClr val="00364A"/>
              </a:solidFill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14400" y="342900"/>
            <a:ext cx="7924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4000" b="1" dirty="0">
                <a:solidFill>
                  <a:srgbClr val="0036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Started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475879-7603-967D-0F3C-4776D268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66" y="3012395"/>
            <a:ext cx="3379787" cy="19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A4EB179-A972-278B-2B17-4F7C6515B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106" y="3028950"/>
            <a:ext cx="2565400" cy="193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07530"/>
            <a:ext cx="7543800" cy="29908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1800" dirty="0">
                <a:solidFill>
                  <a:srgbClr val="00364A"/>
                </a:solidFill>
              </a:rPr>
              <a:t>Download the code here: https://</a:t>
            </a:r>
            <a:r>
              <a:rPr lang="en-US" sz="1800" dirty="0" err="1">
                <a:solidFill>
                  <a:srgbClr val="00364A"/>
                </a:solidFill>
              </a:rPr>
              <a:t>github.com</a:t>
            </a:r>
            <a:r>
              <a:rPr lang="en-US" sz="1800" dirty="0">
                <a:solidFill>
                  <a:srgbClr val="00364A"/>
                </a:solidFill>
              </a:rPr>
              <a:t>/lesliegg1/</a:t>
            </a:r>
            <a:r>
              <a:rPr lang="en-US" sz="1800" dirty="0" err="1">
                <a:solidFill>
                  <a:srgbClr val="00364A"/>
                </a:solidFill>
              </a:rPr>
              <a:t>shinyapp_demo</a:t>
            </a:r>
            <a:endParaRPr lang="en-US" sz="1800" dirty="0">
              <a:solidFill>
                <a:srgbClr val="00364A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1800" dirty="0">
                <a:solidFill>
                  <a:srgbClr val="00364A"/>
                </a:solidFill>
              </a:rPr>
              <a:t>Open </a:t>
            </a:r>
            <a:r>
              <a:rPr lang="en-US" sz="1800" dirty="0" err="1">
                <a:solidFill>
                  <a:srgbClr val="00364A"/>
                </a:solidFill>
              </a:rPr>
              <a:t>app.R</a:t>
            </a:r>
            <a:r>
              <a:rPr lang="en-US" sz="1800" dirty="0">
                <a:solidFill>
                  <a:srgbClr val="00364A"/>
                </a:solidFill>
              </a:rPr>
              <a:t>  in </a:t>
            </a:r>
            <a:r>
              <a:rPr lang="en-US" sz="1800" dirty="0" err="1">
                <a:solidFill>
                  <a:srgbClr val="00364A"/>
                </a:solidFill>
              </a:rPr>
              <a:t>Rstudio</a:t>
            </a:r>
            <a:r>
              <a:rPr lang="en-US" sz="1800" dirty="0">
                <a:solidFill>
                  <a:srgbClr val="00364A"/>
                </a:solidFill>
              </a:rPr>
              <a:t> and run it by clicking “Run App”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1800" dirty="0">
                <a:solidFill>
                  <a:srgbClr val="00364A"/>
                </a:solidFill>
              </a:rPr>
              <a:t>Features of the demo app: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800" dirty="0">
                <a:solidFill>
                  <a:srgbClr val="00364A"/>
                </a:solidFill>
              </a:rPr>
              <a:t>Colors, icons, custom CSS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800" dirty="0">
                <a:solidFill>
                  <a:srgbClr val="00364A"/>
                </a:solidFill>
              </a:rPr>
              <a:t>Two types of reactive elements, </a:t>
            </a:r>
            <a:r>
              <a:rPr lang="en-US" sz="1800" dirty="0" err="1">
                <a:solidFill>
                  <a:srgbClr val="00364A"/>
                </a:solidFill>
              </a:rPr>
              <a:t>eventReactive</a:t>
            </a:r>
            <a:r>
              <a:rPr lang="en-US" sz="1800" dirty="0">
                <a:solidFill>
                  <a:srgbClr val="00364A"/>
                </a:solidFill>
              </a:rPr>
              <a:t>() and reactive()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800" dirty="0">
                <a:solidFill>
                  <a:srgbClr val="00364A"/>
                </a:solidFill>
              </a:rPr>
              <a:t>Different input types: </a:t>
            </a:r>
            <a:r>
              <a:rPr lang="en-US" sz="1800" dirty="0" err="1">
                <a:solidFill>
                  <a:srgbClr val="00364A"/>
                </a:solidFill>
              </a:rPr>
              <a:t>sliderInput</a:t>
            </a:r>
            <a:r>
              <a:rPr lang="en-US" sz="1800" dirty="0">
                <a:solidFill>
                  <a:srgbClr val="00364A"/>
                </a:solidFill>
              </a:rPr>
              <a:t>(), </a:t>
            </a:r>
            <a:r>
              <a:rPr lang="en-US" sz="1800" dirty="0" err="1">
                <a:solidFill>
                  <a:srgbClr val="00364A"/>
                </a:solidFill>
              </a:rPr>
              <a:t>actionButton</a:t>
            </a:r>
            <a:r>
              <a:rPr lang="en-US" sz="1800" dirty="0">
                <a:solidFill>
                  <a:srgbClr val="00364A"/>
                </a:solidFill>
              </a:rPr>
              <a:t>(), </a:t>
            </a:r>
            <a:r>
              <a:rPr lang="en-US" sz="1800" dirty="0" err="1">
                <a:solidFill>
                  <a:srgbClr val="00364A"/>
                </a:solidFill>
              </a:rPr>
              <a:t>radioButton</a:t>
            </a:r>
            <a:r>
              <a:rPr lang="en-US" sz="1800" dirty="0">
                <a:solidFill>
                  <a:srgbClr val="00364A"/>
                </a:solidFill>
              </a:rPr>
              <a:t>()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800" dirty="0">
                <a:solidFill>
                  <a:srgbClr val="00364A"/>
                </a:solidFill>
              </a:rPr>
              <a:t>Output types: plot and text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800" dirty="0">
                <a:solidFill>
                  <a:srgbClr val="00364A"/>
                </a:solidFill>
              </a:rPr>
              <a:t>Parameterized report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1800" dirty="0">
                <a:solidFill>
                  <a:srgbClr val="00364A"/>
                </a:solidFill>
              </a:rPr>
              <a:t>Tips and Tricks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800" dirty="0">
                <a:solidFill>
                  <a:srgbClr val="00364A"/>
                </a:solidFill>
              </a:rPr>
              <a:t>browser()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800" dirty="0" err="1">
                <a:solidFill>
                  <a:srgbClr val="00364A"/>
                </a:solidFill>
              </a:rPr>
              <a:t>Diagnosis.RDS</a:t>
            </a:r>
            <a:endParaRPr lang="en-US" sz="1800" dirty="0">
              <a:solidFill>
                <a:srgbClr val="00364A"/>
              </a:solidFill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800" dirty="0">
                <a:solidFill>
                  <a:srgbClr val="00364A"/>
                </a:solidFill>
              </a:rPr>
              <a:t>Don’t forget your session variable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endParaRPr lang="en-US" sz="1600" dirty="0">
              <a:solidFill>
                <a:srgbClr val="00364A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endParaRPr lang="en-US" sz="2800" dirty="0">
              <a:solidFill>
                <a:srgbClr val="00364A"/>
              </a:solidFill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14400" y="342900"/>
            <a:ext cx="7924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4000" b="1" dirty="0">
                <a:solidFill>
                  <a:srgbClr val="0036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app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CA36960-F5CB-54E4-9160-A301F041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743" y="3012395"/>
            <a:ext cx="2004934" cy="200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0B635BA-14A8-91FA-6758-B645886C3DED}"/>
              </a:ext>
            </a:extLst>
          </p:cNvPr>
          <p:cNvSpPr/>
          <p:nvPr/>
        </p:nvSpPr>
        <p:spPr bwMode="auto">
          <a:xfrm>
            <a:off x="7010400" y="3181350"/>
            <a:ext cx="457200" cy="39755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7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07530"/>
            <a:ext cx="7543800" cy="29908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1600" dirty="0">
                <a:solidFill>
                  <a:srgbClr val="00364A"/>
                </a:solidFill>
              </a:rPr>
              <a:t>Multilanguage Notebooks - less interactive but easy to make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200" dirty="0">
                <a:solidFill>
                  <a:srgbClr val="00364A"/>
                </a:solidFill>
              </a:rPr>
              <a:t>R or Quarto notebooks: R, Python, Julia, </a:t>
            </a:r>
            <a:r>
              <a:rPr lang="en-US" sz="1200" dirty="0" err="1">
                <a:solidFill>
                  <a:srgbClr val="00364A"/>
                </a:solidFill>
              </a:rPr>
              <a:t>Javascript</a:t>
            </a:r>
            <a:endParaRPr lang="en-US" sz="1200" dirty="0">
              <a:solidFill>
                <a:srgbClr val="00364A"/>
              </a:solidFill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200" dirty="0" err="1">
                <a:solidFill>
                  <a:srgbClr val="00364A"/>
                </a:solidFill>
              </a:rPr>
              <a:t>Jupyter</a:t>
            </a:r>
            <a:r>
              <a:rPr lang="en-US" sz="1200" dirty="0">
                <a:solidFill>
                  <a:srgbClr val="00364A"/>
                </a:solidFill>
              </a:rPr>
              <a:t> notebooks: Python, R, Julia, </a:t>
            </a:r>
            <a:r>
              <a:rPr lang="en-US" sz="1200" dirty="0" err="1">
                <a:solidFill>
                  <a:srgbClr val="00364A"/>
                </a:solidFill>
              </a:rPr>
              <a:t>Javascript</a:t>
            </a:r>
            <a:endParaRPr lang="en-US" sz="1200" dirty="0">
              <a:solidFill>
                <a:srgbClr val="00364A"/>
              </a:solidFill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200" dirty="0">
                <a:solidFill>
                  <a:srgbClr val="00364A"/>
                </a:solidFill>
              </a:rPr>
              <a:t>Observable notebooks: </a:t>
            </a:r>
            <a:r>
              <a:rPr lang="en-US" sz="1200" dirty="0" err="1">
                <a:solidFill>
                  <a:srgbClr val="00364A"/>
                </a:solidFill>
              </a:rPr>
              <a:t>Javascript</a:t>
            </a:r>
            <a:r>
              <a:rPr lang="en-US" sz="1200" dirty="0">
                <a:solidFill>
                  <a:srgbClr val="00364A"/>
                </a:solidFill>
              </a:rPr>
              <a:t>, SQL, HTML, CSS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1600" dirty="0">
                <a:solidFill>
                  <a:srgbClr val="00364A"/>
                </a:solidFill>
              </a:rPr>
              <a:t>Other web app frameworks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200" dirty="0" err="1">
                <a:solidFill>
                  <a:srgbClr val="00364A"/>
                </a:solidFill>
              </a:rPr>
              <a:t>Javascript</a:t>
            </a:r>
            <a:r>
              <a:rPr lang="en-US" sz="1200" dirty="0">
                <a:solidFill>
                  <a:srgbClr val="00364A"/>
                </a:solidFill>
              </a:rPr>
              <a:t> React app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200" dirty="0">
                <a:solidFill>
                  <a:srgbClr val="00364A"/>
                </a:solidFill>
              </a:rPr>
              <a:t>Better as a public facing website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200" dirty="0">
                <a:solidFill>
                  <a:srgbClr val="00364A"/>
                </a:solidFill>
              </a:rPr>
              <a:t>For example - Great Lakes </a:t>
            </a:r>
            <a:r>
              <a:rPr lang="en-US" sz="1200" dirty="0" err="1">
                <a:solidFill>
                  <a:srgbClr val="00364A"/>
                </a:solidFill>
              </a:rPr>
              <a:t>geodashboard</a:t>
            </a:r>
            <a:r>
              <a:rPr lang="en-US" sz="1200" dirty="0">
                <a:solidFill>
                  <a:srgbClr val="00364A"/>
                </a:solidFill>
              </a:rPr>
              <a:t>; https://</a:t>
            </a:r>
            <a:r>
              <a:rPr lang="en-US" sz="1200" dirty="0" err="1">
                <a:solidFill>
                  <a:srgbClr val="00364A"/>
                </a:solidFill>
              </a:rPr>
              <a:t>greatlakestogulf.org</a:t>
            </a:r>
            <a:r>
              <a:rPr lang="en-US" sz="1200" dirty="0">
                <a:solidFill>
                  <a:srgbClr val="00364A"/>
                </a:solidFill>
              </a:rPr>
              <a:t>/#/, https://</a:t>
            </a:r>
            <a:r>
              <a:rPr lang="en-US" sz="1200" dirty="0" err="1">
                <a:solidFill>
                  <a:srgbClr val="00364A"/>
                </a:solidFill>
              </a:rPr>
              <a:t>github.com</a:t>
            </a:r>
            <a:r>
              <a:rPr lang="en-US" sz="1200" dirty="0">
                <a:solidFill>
                  <a:srgbClr val="00364A"/>
                </a:solidFill>
              </a:rPr>
              <a:t>/</a:t>
            </a:r>
            <a:r>
              <a:rPr lang="en-US" sz="1200" dirty="0" err="1">
                <a:solidFill>
                  <a:srgbClr val="00364A"/>
                </a:solidFill>
              </a:rPr>
              <a:t>geostreams</a:t>
            </a:r>
            <a:r>
              <a:rPr lang="en-US" sz="1200" dirty="0">
                <a:solidFill>
                  <a:srgbClr val="00364A"/>
                </a:solidFill>
              </a:rPr>
              <a:t>/</a:t>
            </a:r>
            <a:r>
              <a:rPr lang="en-US" sz="1200" dirty="0" err="1">
                <a:solidFill>
                  <a:srgbClr val="00364A"/>
                </a:solidFill>
              </a:rPr>
              <a:t>geodashboard</a:t>
            </a:r>
            <a:endParaRPr lang="en-US" sz="1200" dirty="0">
              <a:solidFill>
                <a:srgbClr val="00364A"/>
              </a:solidFill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200" dirty="0">
                <a:solidFill>
                  <a:srgbClr val="00364A"/>
                </a:solidFill>
              </a:rPr>
              <a:t>Python based web app frameworks Django and Flask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1600" dirty="0">
                <a:solidFill>
                  <a:srgbClr val="00364A"/>
                </a:solidFill>
              </a:rPr>
              <a:t>Blog post about recreating a shiny app in Flask https://</a:t>
            </a:r>
            <a:r>
              <a:rPr lang="en-US" sz="1600" dirty="0" err="1">
                <a:solidFill>
                  <a:srgbClr val="00364A"/>
                </a:solidFill>
              </a:rPr>
              <a:t>www.jumpingrivers.com</a:t>
            </a:r>
            <a:r>
              <a:rPr lang="en-US" sz="1600" dirty="0">
                <a:solidFill>
                  <a:srgbClr val="00364A"/>
                </a:solidFill>
              </a:rPr>
              <a:t>/blog/r-shiny-python-flask/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1600" dirty="0">
                <a:solidFill>
                  <a:srgbClr val="00364A"/>
                </a:solidFill>
              </a:rPr>
              <a:t>Plumber (backend) + React (frontend)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200" dirty="0">
                <a:solidFill>
                  <a:srgbClr val="00364A"/>
                </a:solidFill>
              </a:rPr>
              <a:t>Plumber is an R package for creating APIs in R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200" dirty="0">
                <a:solidFill>
                  <a:srgbClr val="00364A"/>
                </a:solidFill>
              </a:rPr>
              <a:t>Separates the UI design from the backend R code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200" dirty="0">
                <a:solidFill>
                  <a:srgbClr val="00364A"/>
                </a:solidFill>
              </a:rPr>
              <a:t>Resource about making a </a:t>
            </a:r>
            <a:r>
              <a:rPr lang="en-US" sz="1200" dirty="0" err="1">
                <a:solidFill>
                  <a:srgbClr val="00364A"/>
                </a:solidFill>
              </a:rPr>
              <a:t>Plumber+React</a:t>
            </a:r>
            <a:r>
              <a:rPr lang="en-US" sz="1200" dirty="0">
                <a:solidFill>
                  <a:srgbClr val="00364A"/>
                </a:solidFill>
              </a:rPr>
              <a:t> app: https://</a:t>
            </a:r>
            <a:r>
              <a:rPr lang="en-US" sz="1200" dirty="0" err="1">
                <a:solidFill>
                  <a:srgbClr val="00364A"/>
                </a:solidFill>
              </a:rPr>
              <a:t>www.jumpingrivers.com</a:t>
            </a:r>
            <a:r>
              <a:rPr lang="en-US" sz="1200" dirty="0">
                <a:solidFill>
                  <a:srgbClr val="00364A"/>
                </a:solidFill>
              </a:rPr>
              <a:t>/blog/r-shiny-plumber-react-part-1/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endParaRPr lang="en-US" sz="2800" dirty="0">
              <a:solidFill>
                <a:srgbClr val="00364A"/>
              </a:solidFill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14400" y="342900"/>
            <a:ext cx="7924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4000" b="1" dirty="0">
                <a:solidFill>
                  <a:srgbClr val="0036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Shiny Alternatives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10DBB-D978-8003-8F79-8893448EE054}"/>
              </a:ext>
            </a:extLst>
          </p:cNvPr>
          <p:cNvSpPr txBox="1"/>
          <p:nvPr/>
        </p:nvSpPr>
        <p:spPr>
          <a:xfrm>
            <a:off x="2286000" y="237450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4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07530"/>
            <a:ext cx="8229600" cy="29908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1600" dirty="0">
                <a:solidFill>
                  <a:srgbClr val="00364A"/>
                </a:solidFill>
              </a:rPr>
              <a:t>Posit resources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600" dirty="0">
                <a:solidFill>
                  <a:srgbClr val="00364A"/>
                </a:solidFill>
              </a:rPr>
              <a:t>Shiny basics: https://</a:t>
            </a:r>
            <a:r>
              <a:rPr lang="en-US" sz="1600" dirty="0" err="1">
                <a:solidFill>
                  <a:srgbClr val="00364A"/>
                </a:solidFill>
              </a:rPr>
              <a:t>shiny.posit.co</a:t>
            </a:r>
            <a:r>
              <a:rPr lang="en-US" sz="1600" dirty="0">
                <a:solidFill>
                  <a:srgbClr val="00364A"/>
                </a:solidFill>
              </a:rPr>
              <a:t>/r/</a:t>
            </a:r>
            <a:r>
              <a:rPr lang="en-US" sz="1600" dirty="0" err="1">
                <a:solidFill>
                  <a:srgbClr val="00364A"/>
                </a:solidFill>
              </a:rPr>
              <a:t>getstarted</a:t>
            </a:r>
            <a:r>
              <a:rPr lang="en-US" sz="1600" dirty="0">
                <a:solidFill>
                  <a:srgbClr val="00364A"/>
                </a:solidFill>
              </a:rPr>
              <a:t>/shiny-basics/lesson1/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600" dirty="0">
                <a:solidFill>
                  <a:srgbClr val="00364A"/>
                </a:solidFill>
              </a:rPr>
              <a:t>More details https://</a:t>
            </a:r>
            <a:r>
              <a:rPr lang="en-US" sz="1600" dirty="0" err="1">
                <a:solidFill>
                  <a:srgbClr val="00364A"/>
                </a:solidFill>
              </a:rPr>
              <a:t>shiny.posit.co</a:t>
            </a:r>
            <a:r>
              <a:rPr lang="en-US" sz="1600" dirty="0">
                <a:solidFill>
                  <a:srgbClr val="00364A"/>
                </a:solidFill>
              </a:rPr>
              <a:t>/r/articles/build/layout-guide/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1600" dirty="0">
                <a:solidFill>
                  <a:srgbClr val="00364A"/>
                </a:solidFill>
              </a:rPr>
              <a:t>Online textbook on Shiny by Hadley Wickham: https://mastering-</a:t>
            </a:r>
            <a:r>
              <a:rPr lang="en-US" sz="1600" dirty="0" err="1">
                <a:solidFill>
                  <a:srgbClr val="00364A"/>
                </a:solidFill>
              </a:rPr>
              <a:t>shiny.org</a:t>
            </a:r>
            <a:r>
              <a:rPr lang="en-US" sz="1600" dirty="0">
                <a:solidFill>
                  <a:srgbClr val="00364A"/>
                </a:solidFill>
              </a:rPr>
              <a:t>/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1600" dirty="0">
                <a:solidFill>
                  <a:srgbClr val="00364A"/>
                </a:solidFill>
              </a:rPr>
              <a:t>Code style guide: http://adv-</a:t>
            </a:r>
            <a:r>
              <a:rPr lang="en-US" sz="1600" dirty="0" err="1">
                <a:solidFill>
                  <a:srgbClr val="00364A"/>
                </a:solidFill>
              </a:rPr>
              <a:t>r.had.co.nz</a:t>
            </a:r>
            <a:r>
              <a:rPr lang="en-US" sz="1600" dirty="0">
                <a:solidFill>
                  <a:srgbClr val="00364A"/>
                </a:solidFill>
              </a:rPr>
              <a:t>/</a:t>
            </a:r>
            <a:r>
              <a:rPr lang="en-US" sz="1600" dirty="0" err="1">
                <a:solidFill>
                  <a:srgbClr val="00364A"/>
                </a:solidFill>
              </a:rPr>
              <a:t>Style.html</a:t>
            </a:r>
            <a:endParaRPr lang="en-US" sz="1600" dirty="0">
              <a:solidFill>
                <a:srgbClr val="00364A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1600" dirty="0">
                <a:solidFill>
                  <a:srgbClr val="00364A"/>
                </a:solidFill>
              </a:rPr>
              <a:t>Customizing shiny https://</a:t>
            </a:r>
            <a:r>
              <a:rPr lang="en-US" sz="1600" dirty="0" err="1">
                <a:solidFill>
                  <a:srgbClr val="00364A"/>
                </a:solidFill>
              </a:rPr>
              <a:t>shiny.posit.co</a:t>
            </a:r>
            <a:r>
              <a:rPr lang="en-US" sz="1600" dirty="0">
                <a:solidFill>
                  <a:srgbClr val="00364A"/>
                </a:solidFill>
              </a:rPr>
              <a:t>/r/articles/build/</a:t>
            </a:r>
            <a:r>
              <a:rPr lang="en-US" sz="1600" dirty="0" err="1">
                <a:solidFill>
                  <a:srgbClr val="00364A"/>
                </a:solidFill>
              </a:rPr>
              <a:t>css</a:t>
            </a:r>
            <a:r>
              <a:rPr lang="en-US" sz="1600" dirty="0">
                <a:solidFill>
                  <a:srgbClr val="00364A"/>
                </a:solidFill>
              </a:rPr>
              <a:t>/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1600" dirty="0">
                <a:solidFill>
                  <a:srgbClr val="00364A"/>
                </a:solidFill>
              </a:rPr>
              <a:t>Shiny “Gadgets”: https://</a:t>
            </a:r>
            <a:r>
              <a:rPr lang="en-US" sz="1600" dirty="0" err="1">
                <a:solidFill>
                  <a:srgbClr val="00364A"/>
                </a:solidFill>
              </a:rPr>
              <a:t>shiny.posit.co</a:t>
            </a:r>
            <a:r>
              <a:rPr lang="en-US" sz="1600" dirty="0">
                <a:solidFill>
                  <a:srgbClr val="00364A"/>
                </a:solidFill>
              </a:rPr>
              <a:t>/r/articles/build/gadgets/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1600" dirty="0" err="1">
                <a:solidFill>
                  <a:srgbClr val="00364A"/>
                </a:solidFill>
              </a:rPr>
              <a:t>Shinytest</a:t>
            </a:r>
            <a:r>
              <a:rPr lang="en-US" sz="1600" dirty="0">
                <a:solidFill>
                  <a:srgbClr val="00364A"/>
                </a:solidFill>
              </a:rPr>
              <a:t> R package for testing apps: https://</a:t>
            </a:r>
            <a:r>
              <a:rPr lang="en-US" sz="1600" dirty="0" err="1">
                <a:solidFill>
                  <a:srgbClr val="00364A"/>
                </a:solidFill>
              </a:rPr>
              <a:t>rstudio.github.io</a:t>
            </a:r>
            <a:r>
              <a:rPr lang="en-US" sz="1600" dirty="0">
                <a:solidFill>
                  <a:srgbClr val="00364A"/>
                </a:solidFill>
              </a:rPr>
              <a:t>/</a:t>
            </a:r>
            <a:r>
              <a:rPr lang="en-US" sz="1600" dirty="0" err="1">
                <a:solidFill>
                  <a:srgbClr val="00364A"/>
                </a:solidFill>
              </a:rPr>
              <a:t>shinytest</a:t>
            </a:r>
            <a:r>
              <a:rPr lang="en-US" sz="1600" dirty="0">
                <a:solidFill>
                  <a:srgbClr val="00364A"/>
                </a:solidFill>
              </a:rPr>
              <a:t>/</a:t>
            </a:r>
            <a:r>
              <a:rPr lang="en-US" sz="1600" dirty="0" err="1">
                <a:solidFill>
                  <a:srgbClr val="00364A"/>
                </a:solidFill>
              </a:rPr>
              <a:t>index.html</a:t>
            </a:r>
            <a:endParaRPr lang="en-US" sz="1600" dirty="0">
              <a:solidFill>
                <a:srgbClr val="00364A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1600" dirty="0">
                <a:solidFill>
                  <a:srgbClr val="00364A"/>
                </a:solidFill>
              </a:rPr>
              <a:t>Publishing platforms: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200" dirty="0">
                <a:solidFill>
                  <a:srgbClr val="00364A"/>
                </a:solidFill>
              </a:rPr>
              <a:t>Posit connect: https://</a:t>
            </a:r>
            <a:r>
              <a:rPr lang="en-US" sz="1200" dirty="0" err="1">
                <a:solidFill>
                  <a:srgbClr val="00364A"/>
                </a:solidFill>
              </a:rPr>
              <a:t>posit.co</a:t>
            </a:r>
            <a:r>
              <a:rPr lang="en-US" sz="1200" dirty="0">
                <a:solidFill>
                  <a:srgbClr val="00364A"/>
                </a:solidFill>
              </a:rPr>
              <a:t>/products/enterprise/connect/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1200" dirty="0" err="1">
                <a:solidFill>
                  <a:srgbClr val="00364A"/>
                </a:solidFill>
              </a:rPr>
              <a:t>Shinyapps.io</a:t>
            </a:r>
            <a:endParaRPr lang="en-US" sz="1200" dirty="0">
              <a:solidFill>
                <a:srgbClr val="00364A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1600" dirty="0">
                <a:solidFill>
                  <a:srgbClr val="00364A"/>
                </a:solidFill>
              </a:rPr>
              <a:t>Shiny in production conference 2023 recap https://</a:t>
            </a:r>
            <a:r>
              <a:rPr lang="en-US" sz="1600" dirty="0" err="1">
                <a:solidFill>
                  <a:srgbClr val="00364A"/>
                </a:solidFill>
              </a:rPr>
              <a:t>www.jumpingrivers.com</a:t>
            </a:r>
            <a:r>
              <a:rPr lang="en-US" sz="1600" dirty="0">
                <a:solidFill>
                  <a:srgbClr val="00364A"/>
                </a:solidFill>
              </a:rPr>
              <a:t>/blog/shiny-in-production-highlights-2023/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6399AB"/>
              </a:buClr>
              <a:buSzPct val="120000"/>
            </a:pPr>
            <a:r>
              <a:rPr lang="en-US" sz="1600" dirty="0" err="1">
                <a:solidFill>
                  <a:srgbClr val="00364A"/>
                </a:solidFill>
              </a:rPr>
              <a:t>Shinylive</a:t>
            </a:r>
            <a:r>
              <a:rPr lang="en-US" sz="1600" dirty="0">
                <a:solidFill>
                  <a:srgbClr val="00364A"/>
                </a:solidFill>
              </a:rPr>
              <a:t> package for running shiny applications from the browser: https://</a:t>
            </a:r>
            <a:r>
              <a:rPr lang="en-US" sz="1600" dirty="0" err="1">
                <a:solidFill>
                  <a:srgbClr val="00364A"/>
                </a:solidFill>
              </a:rPr>
              <a:t>shinylive.io</a:t>
            </a:r>
            <a:r>
              <a:rPr lang="en-US" sz="1600" dirty="0">
                <a:solidFill>
                  <a:srgbClr val="00364A"/>
                </a:solidFill>
              </a:rPr>
              <a:t>/r/examples/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14400" y="342900"/>
            <a:ext cx="7924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4000" b="1" dirty="0">
                <a:solidFill>
                  <a:srgbClr val="0036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Shiny 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10DBB-D978-8003-8F79-8893448EE054}"/>
              </a:ext>
            </a:extLst>
          </p:cNvPr>
          <p:cNvSpPr txBox="1"/>
          <p:nvPr/>
        </p:nvSpPr>
        <p:spPr>
          <a:xfrm>
            <a:off x="2286000" y="237450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9613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Neptun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364A"/>
      </a:accent1>
      <a:accent2>
        <a:srgbClr val="6399AB"/>
      </a:accent2>
      <a:accent3>
        <a:srgbClr val="8F5C3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D:\apps\msoffice\Templates\Blank Presentation.pot</Template>
  <TotalTime>6367</TotalTime>
  <Words>721</Words>
  <Application>Microsoft Macintosh PowerPoint</Application>
  <PresentationFormat>On-screen Show (16:9)</PresentationFormat>
  <Paragraphs>70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Myriad Pro</vt:lpstr>
      <vt:lpstr>Times New Roman</vt:lpstr>
      <vt:lpstr>Blank Presentation</vt:lpstr>
      <vt:lpstr>Custom Design</vt:lpstr>
      <vt:lpstr>How to Build an R Shiny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Neptune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Neptune and Company</dc:creator>
  <cp:lastModifiedBy>Leslie Gains-Germain</cp:lastModifiedBy>
  <cp:revision>213</cp:revision>
  <cp:lastPrinted>2010-11-14T00:16:47Z</cp:lastPrinted>
  <dcterms:created xsi:type="dcterms:W3CDTF">2010-11-13T22:37:27Z</dcterms:created>
  <dcterms:modified xsi:type="dcterms:W3CDTF">2023-11-07T20:05:40Z</dcterms:modified>
</cp:coreProperties>
</file>