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56" r:id="rId3"/>
    <p:sldId id="275" r:id="rId4"/>
    <p:sldId id="276" r:id="rId5"/>
    <p:sldId id="258" r:id="rId6"/>
    <p:sldId id="278" r:id="rId7"/>
    <p:sldId id="261" r:id="rId8"/>
    <p:sldId id="269" r:id="rId9"/>
    <p:sldId id="266" r:id="rId10"/>
    <p:sldId id="267" r:id="rId11"/>
    <p:sldId id="272" r:id="rId12"/>
    <p:sldId id="268" r:id="rId13"/>
    <p:sldId id="271" r:id="rId14"/>
    <p:sldId id="270" r:id="rId15"/>
    <p:sldId id="274" r:id="rId16"/>
    <p:sldId id="273" r:id="rId17"/>
    <p:sldId id="260" r:id="rId18"/>
    <p:sldId id="259"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094"/>
    <a:srgbClr val="C49A00"/>
    <a:srgbClr val="F8766D"/>
    <a:srgbClr val="FF61C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D6F4B-B58B-4897-AA11-538034D7784B}" v="8" dt="2021-10-01T18:09:0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258" autoAdjust="0"/>
  </p:normalViewPr>
  <p:slideViewPr>
    <p:cSldViewPr snapToGrid="0">
      <p:cViewPr varScale="1">
        <p:scale>
          <a:sx n="95" d="100"/>
          <a:sy n="95" d="100"/>
        </p:scale>
        <p:origin x="10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s, Leslie" userId="de7ed39e-5fa3-4779-9e9a-8f804675cccd" providerId="ADAL" clId="{7EBD6F4B-B58B-4897-AA11-538034D7784B}"/>
    <pc:docChg chg="undo custSel addSld delSld modSld sldOrd">
      <pc:chgData name="Matthews, Leslie" userId="de7ed39e-5fa3-4779-9e9a-8f804675cccd" providerId="ADAL" clId="{7EBD6F4B-B58B-4897-AA11-538034D7784B}" dt="2021-10-01T18:10:16.892" v="3383" actId="1076"/>
      <pc:docMkLst>
        <pc:docMk/>
      </pc:docMkLst>
      <pc:sldChg chg="modSp mod ord modNotesTx">
        <pc:chgData name="Matthews, Leslie" userId="de7ed39e-5fa3-4779-9e9a-8f804675cccd" providerId="ADAL" clId="{7EBD6F4B-B58B-4897-AA11-538034D7784B}" dt="2021-10-01T18:06:26.676" v="3161" actId="20577"/>
        <pc:sldMkLst>
          <pc:docMk/>
          <pc:sldMk cId="845976710" sldId="256"/>
        </pc:sldMkLst>
        <pc:spChg chg="mod">
          <ac:chgData name="Matthews, Leslie" userId="de7ed39e-5fa3-4779-9e9a-8f804675cccd" providerId="ADAL" clId="{7EBD6F4B-B58B-4897-AA11-538034D7784B}" dt="2021-09-29T13:47:19.061" v="1194" actId="14100"/>
          <ac:spMkLst>
            <pc:docMk/>
            <pc:sldMk cId="845976710" sldId="256"/>
            <ac:spMk id="4" creationId="{5333F0DE-47DD-4D2E-A78A-5E54AC3FF3F6}"/>
          </ac:spMkLst>
        </pc:spChg>
        <pc:spChg chg="mod">
          <ac:chgData name="Matthews, Leslie" userId="de7ed39e-5fa3-4779-9e9a-8f804675cccd" providerId="ADAL" clId="{7EBD6F4B-B58B-4897-AA11-538034D7784B}" dt="2021-10-01T18:06:26.676" v="3161" actId="20577"/>
          <ac:spMkLst>
            <pc:docMk/>
            <pc:sldMk cId="845976710" sldId="256"/>
            <ac:spMk id="5" creationId="{E2B005B0-24BB-473B-B6AF-2092B5987ECE}"/>
          </ac:spMkLst>
        </pc:spChg>
      </pc:sldChg>
      <pc:sldChg chg="del">
        <pc:chgData name="Matthews, Leslie" userId="de7ed39e-5fa3-4779-9e9a-8f804675cccd" providerId="ADAL" clId="{7EBD6F4B-B58B-4897-AA11-538034D7784B}" dt="2021-09-29T13:31:18.174" v="82" actId="47"/>
        <pc:sldMkLst>
          <pc:docMk/>
          <pc:sldMk cId="2209599852" sldId="257"/>
        </pc:sldMkLst>
      </pc:sldChg>
      <pc:sldChg chg="addSp delSp modSp mod ord modNotesTx">
        <pc:chgData name="Matthews, Leslie" userId="de7ed39e-5fa3-4779-9e9a-8f804675cccd" providerId="ADAL" clId="{7EBD6F4B-B58B-4897-AA11-538034D7784B}" dt="2021-09-29T18:36:51.787" v="3099" actId="20577"/>
        <pc:sldMkLst>
          <pc:docMk/>
          <pc:sldMk cId="1306202029" sldId="258"/>
        </pc:sldMkLst>
        <pc:spChg chg="mod">
          <ac:chgData name="Matthews, Leslie" userId="de7ed39e-5fa3-4779-9e9a-8f804675cccd" providerId="ADAL" clId="{7EBD6F4B-B58B-4897-AA11-538034D7784B}" dt="2021-09-29T18:36:51.787" v="3099" actId="20577"/>
          <ac:spMkLst>
            <pc:docMk/>
            <pc:sldMk cId="1306202029" sldId="258"/>
            <ac:spMk id="5" creationId="{10EEC151-1DB1-4000-A5D4-34A914DF8D7A}"/>
          </ac:spMkLst>
        </pc:spChg>
        <pc:cxnChg chg="mod">
          <ac:chgData name="Matthews, Leslie" userId="de7ed39e-5fa3-4779-9e9a-8f804675cccd" providerId="ADAL" clId="{7EBD6F4B-B58B-4897-AA11-538034D7784B}" dt="2021-09-29T14:06:44.452" v="2405" actId="14100"/>
          <ac:cxnSpMkLst>
            <pc:docMk/>
            <pc:sldMk cId="1306202029" sldId="258"/>
            <ac:cxnSpMk id="7" creationId="{FC0A383B-2257-4EC6-B228-01491012C2E7}"/>
          </ac:cxnSpMkLst>
        </pc:cxnChg>
        <pc:cxnChg chg="del mod">
          <ac:chgData name="Matthews, Leslie" userId="de7ed39e-5fa3-4779-9e9a-8f804675cccd" providerId="ADAL" clId="{7EBD6F4B-B58B-4897-AA11-538034D7784B}" dt="2021-09-29T14:07:05.341" v="2406" actId="478"/>
          <ac:cxnSpMkLst>
            <pc:docMk/>
            <pc:sldMk cId="1306202029" sldId="258"/>
            <ac:cxnSpMk id="8" creationId="{8E7EDBD4-7582-4F10-B8B4-367366FBAFFD}"/>
          </ac:cxnSpMkLst>
        </pc:cxnChg>
        <pc:cxnChg chg="add mod">
          <ac:chgData name="Matthews, Leslie" userId="de7ed39e-5fa3-4779-9e9a-8f804675cccd" providerId="ADAL" clId="{7EBD6F4B-B58B-4897-AA11-538034D7784B}" dt="2021-09-29T18:36:10.288" v="3055" actId="1035"/>
          <ac:cxnSpMkLst>
            <pc:docMk/>
            <pc:sldMk cId="1306202029" sldId="258"/>
            <ac:cxnSpMk id="9" creationId="{0099C987-AAA0-4153-B504-38A0DBB4D9C0}"/>
          </ac:cxnSpMkLst>
        </pc:cxnChg>
      </pc:sldChg>
      <pc:sldChg chg="addSp modSp mod ord">
        <pc:chgData name="Matthews, Leslie" userId="de7ed39e-5fa3-4779-9e9a-8f804675cccd" providerId="ADAL" clId="{7EBD6F4B-B58B-4897-AA11-538034D7784B}" dt="2021-09-29T18:38:37.647" v="3141"/>
        <pc:sldMkLst>
          <pc:docMk/>
          <pc:sldMk cId="707001068" sldId="259"/>
        </pc:sldMkLst>
        <pc:spChg chg="add mod">
          <ac:chgData name="Matthews, Leslie" userId="de7ed39e-5fa3-4779-9e9a-8f804675cccd" providerId="ADAL" clId="{7EBD6F4B-B58B-4897-AA11-538034D7784B}" dt="2021-09-29T18:38:27.975" v="3137" actId="1076"/>
          <ac:spMkLst>
            <pc:docMk/>
            <pc:sldMk cId="707001068" sldId="259"/>
            <ac:spMk id="3" creationId="{AEFE7B32-8E67-47CE-A68A-0040F05028E1}"/>
          </ac:spMkLst>
        </pc:spChg>
      </pc:sldChg>
      <pc:sldChg chg="ord">
        <pc:chgData name="Matthews, Leslie" userId="de7ed39e-5fa3-4779-9e9a-8f804675cccd" providerId="ADAL" clId="{7EBD6F4B-B58B-4897-AA11-538034D7784B}" dt="2021-09-29T19:07:12.407" v="3143"/>
        <pc:sldMkLst>
          <pc:docMk/>
          <pc:sldMk cId="3008393912" sldId="264"/>
        </pc:sldMkLst>
      </pc:sldChg>
      <pc:sldChg chg="modSp add mod modNotesTx">
        <pc:chgData name="Matthews, Leslie" userId="de7ed39e-5fa3-4779-9e9a-8f804675cccd" providerId="ADAL" clId="{7EBD6F4B-B58B-4897-AA11-538034D7784B}" dt="2021-09-29T17:58:19.253" v="2445" actId="20577"/>
        <pc:sldMkLst>
          <pc:docMk/>
          <pc:sldMk cId="1082029665" sldId="275"/>
        </pc:sldMkLst>
        <pc:spChg chg="mod">
          <ac:chgData name="Matthews, Leslie" userId="de7ed39e-5fa3-4779-9e9a-8f804675cccd" providerId="ADAL" clId="{7EBD6F4B-B58B-4897-AA11-538034D7784B}" dt="2021-09-29T13:49:06.717" v="1213" actId="20577"/>
          <ac:spMkLst>
            <pc:docMk/>
            <pc:sldMk cId="1082029665" sldId="275"/>
            <ac:spMk id="5" creationId="{E2B005B0-24BB-473B-B6AF-2092B5987ECE}"/>
          </ac:spMkLst>
        </pc:spChg>
      </pc:sldChg>
      <pc:sldChg chg="addSp modSp new mod ord modNotesTx">
        <pc:chgData name="Matthews, Leslie" userId="de7ed39e-5fa3-4779-9e9a-8f804675cccd" providerId="ADAL" clId="{7EBD6F4B-B58B-4897-AA11-538034D7784B}" dt="2021-09-29T17:58:38.640" v="2456" actId="20577"/>
        <pc:sldMkLst>
          <pc:docMk/>
          <pc:sldMk cId="3438755701" sldId="276"/>
        </pc:sldMkLst>
        <pc:spChg chg="add mod">
          <ac:chgData name="Matthews, Leslie" userId="de7ed39e-5fa3-4779-9e9a-8f804675cccd" providerId="ADAL" clId="{7EBD6F4B-B58B-4897-AA11-538034D7784B}" dt="2021-09-29T13:50:45.091" v="1221"/>
          <ac:spMkLst>
            <pc:docMk/>
            <pc:sldMk cId="3438755701" sldId="276"/>
            <ac:spMk id="2" creationId="{F0C143AA-8954-411A-85A5-195F4B7E367B}"/>
          </ac:spMkLst>
        </pc:spChg>
        <pc:spChg chg="add mod">
          <ac:chgData name="Matthews, Leslie" userId="de7ed39e-5fa3-4779-9e9a-8f804675cccd" providerId="ADAL" clId="{7EBD6F4B-B58B-4897-AA11-538034D7784B}" dt="2021-09-29T13:52:13.751" v="1268" actId="12"/>
          <ac:spMkLst>
            <pc:docMk/>
            <pc:sldMk cId="3438755701" sldId="276"/>
            <ac:spMk id="3" creationId="{EE952144-C1CA-442E-A27A-1C75B9DF1744}"/>
          </ac:spMkLst>
        </pc:spChg>
      </pc:sldChg>
      <pc:sldChg chg="add del">
        <pc:chgData name="Matthews, Leslie" userId="de7ed39e-5fa3-4779-9e9a-8f804675cccd" providerId="ADAL" clId="{7EBD6F4B-B58B-4897-AA11-538034D7784B}" dt="2021-09-29T13:50:20.154" v="1216" actId="47"/>
        <pc:sldMkLst>
          <pc:docMk/>
          <pc:sldMk cId="4110680040" sldId="276"/>
        </pc:sldMkLst>
      </pc:sldChg>
      <pc:sldChg chg="new del">
        <pc:chgData name="Matthews, Leslie" userId="de7ed39e-5fa3-4779-9e9a-8f804675cccd" providerId="ADAL" clId="{7EBD6F4B-B58B-4897-AA11-538034D7784B}" dt="2021-09-29T18:24:21.641" v="2949" actId="47"/>
        <pc:sldMkLst>
          <pc:docMk/>
          <pc:sldMk cId="3864561377" sldId="277"/>
        </pc:sldMkLst>
      </pc:sldChg>
      <pc:sldChg chg="addSp modSp new mod">
        <pc:chgData name="Matthews, Leslie" userId="de7ed39e-5fa3-4779-9e9a-8f804675cccd" providerId="ADAL" clId="{7EBD6F4B-B58B-4897-AA11-538034D7784B}" dt="2021-09-29T18:25:41.029" v="2969" actId="1076"/>
        <pc:sldMkLst>
          <pc:docMk/>
          <pc:sldMk cId="4030363519" sldId="277"/>
        </pc:sldMkLst>
        <pc:spChg chg="add mod">
          <ac:chgData name="Matthews, Leslie" userId="de7ed39e-5fa3-4779-9e9a-8f804675cccd" providerId="ADAL" clId="{7EBD6F4B-B58B-4897-AA11-538034D7784B}" dt="2021-09-29T18:25:41.029" v="2969" actId="1076"/>
          <ac:spMkLst>
            <pc:docMk/>
            <pc:sldMk cId="4030363519" sldId="277"/>
            <ac:spMk id="4" creationId="{CA9822C3-AEC3-40F6-BE19-EDBA35E65D0C}"/>
          </ac:spMkLst>
        </pc:spChg>
        <pc:picChg chg="add mod">
          <ac:chgData name="Matthews, Leslie" userId="de7ed39e-5fa3-4779-9e9a-8f804675cccd" providerId="ADAL" clId="{7EBD6F4B-B58B-4897-AA11-538034D7784B}" dt="2021-09-29T18:25:12.084" v="2954" actId="1076"/>
          <ac:picMkLst>
            <pc:docMk/>
            <pc:sldMk cId="4030363519" sldId="277"/>
            <ac:picMk id="3" creationId="{269ADD0E-FF1A-4D10-A586-DC9EDDB25259}"/>
          </ac:picMkLst>
        </pc:picChg>
      </pc:sldChg>
      <pc:sldChg chg="addSp modSp new mod">
        <pc:chgData name="Matthews, Leslie" userId="de7ed39e-5fa3-4779-9e9a-8f804675cccd" providerId="ADAL" clId="{7EBD6F4B-B58B-4897-AA11-538034D7784B}" dt="2021-10-01T18:10:16.892" v="3383" actId="1076"/>
        <pc:sldMkLst>
          <pc:docMk/>
          <pc:sldMk cId="1742172774" sldId="278"/>
        </pc:sldMkLst>
        <pc:spChg chg="add mod">
          <ac:chgData name="Matthews, Leslie" userId="de7ed39e-5fa3-4779-9e9a-8f804675cccd" providerId="ADAL" clId="{7EBD6F4B-B58B-4897-AA11-538034D7784B}" dt="2021-10-01T18:08:58.316" v="3165" actId="2085"/>
          <ac:spMkLst>
            <pc:docMk/>
            <pc:sldMk cId="1742172774" sldId="278"/>
            <ac:spMk id="2" creationId="{350E231E-FFBA-4710-B6D3-171560616F6E}"/>
          </ac:spMkLst>
        </pc:spChg>
        <pc:spChg chg="add mod">
          <ac:chgData name="Matthews, Leslie" userId="de7ed39e-5fa3-4779-9e9a-8f804675cccd" providerId="ADAL" clId="{7EBD6F4B-B58B-4897-AA11-538034D7784B}" dt="2021-10-01T18:10:16.892" v="3383" actId="1076"/>
          <ac:spMkLst>
            <pc:docMk/>
            <pc:sldMk cId="1742172774" sldId="278"/>
            <ac:spMk id="3" creationId="{BD2C85E6-524A-4C9C-BDCD-BCCFFC799A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0BEA-636B-4FAC-B17D-231E7E74B20F}"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04F5B-3161-4A32-900C-A21F652DAA15}" type="slidenum">
              <a:rPr lang="en-US" smtClean="0"/>
              <a:t>‹#›</a:t>
            </a:fld>
            <a:endParaRPr lang="en-US"/>
          </a:p>
        </p:txBody>
      </p:sp>
    </p:spTree>
    <p:extLst>
      <p:ext uri="{BB962C8B-B14F-4D97-AF65-F5344CB8AC3E}">
        <p14:creationId xmlns:p14="http://schemas.microsoft.com/office/powerpoint/2010/main" val="364125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elements:  1, 2, 3 – I’ll explain more about this in a minute, but for now just understand that it’s essentially a measure of the expected signal to noise ratio. 4.</a:t>
            </a:r>
          </a:p>
          <a:p>
            <a:endParaRPr lang="en-US" dirty="0"/>
          </a:p>
          <a:p>
            <a:r>
              <a:rPr lang="en-US" dirty="0"/>
              <a:t>If you know any three of these things, you can calculate the fourth.  </a:t>
            </a:r>
          </a:p>
        </p:txBody>
      </p:sp>
      <p:sp>
        <p:nvSpPr>
          <p:cNvPr id="4" name="Slide Number Placeholder 3"/>
          <p:cNvSpPr>
            <a:spLocks noGrp="1"/>
          </p:cNvSpPr>
          <p:nvPr>
            <p:ph type="sldNum" sz="quarter" idx="5"/>
          </p:nvPr>
        </p:nvSpPr>
        <p:spPr/>
        <p:txBody>
          <a:bodyPr/>
          <a:lstStyle/>
          <a:p>
            <a:fld id="{31304F5B-3161-4A32-900C-A21F652DAA15}" type="slidenum">
              <a:rPr lang="en-US" smtClean="0"/>
              <a:t>2</a:t>
            </a:fld>
            <a:endParaRPr lang="en-US"/>
          </a:p>
        </p:txBody>
      </p:sp>
    </p:spTree>
    <p:extLst>
      <p:ext uri="{BB962C8B-B14F-4D97-AF65-F5344CB8AC3E}">
        <p14:creationId xmlns:p14="http://schemas.microsoft.com/office/powerpoint/2010/main" val="421441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for a given sample size, and a given p value, and a desired effect size, we can determine the power, which is the probability of accurately detecting our desired effect size.  </a:t>
            </a:r>
          </a:p>
        </p:txBody>
      </p:sp>
      <p:sp>
        <p:nvSpPr>
          <p:cNvPr id="4" name="Slide Number Placeholder 3"/>
          <p:cNvSpPr>
            <a:spLocks noGrp="1"/>
          </p:cNvSpPr>
          <p:nvPr>
            <p:ph type="sldNum" sz="quarter" idx="5"/>
          </p:nvPr>
        </p:nvSpPr>
        <p:spPr/>
        <p:txBody>
          <a:bodyPr/>
          <a:lstStyle/>
          <a:p>
            <a:fld id="{31304F5B-3161-4A32-900C-A21F652DAA15}" type="slidenum">
              <a:rPr lang="en-US" smtClean="0"/>
              <a:t>3</a:t>
            </a:fld>
            <a:endParaRPr lang="en-US"/>
          </a:p>
        </p:txBody>
      </p:sp>
    </p:spTree>
    <p:extLst>
      <p:ext uri="{BB962C8B-B14F-4D97-AF65-F5344CB8AC3E}">
        <p14:creationId xmlns:p14="http://schemas.microsoft.com/office/powerpoint/2010/main" val="251970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Conversely, for a given p value, a given effect size, and a desired power (usually 80 or 90%), we can calculate how many samples we would need to achieve the chosen power level.</a:t>
            </a:r>
          </a:p>
        </p:txBody>
      </p:sp>
      <p:sp>
        <p:nvSpPr>
          <p:cNvPr id="4" name="Slide Number Placeholder 3"/>
          <p:cNvSpPr>
            <a:spLocks noGrp="1"/>
          </p:cNvSpPr>
          <p:nvPr>
            <p:ph type="sldNum" sz="quarter" idx="5"/>
          </p:nvPr>
        </p:nvSpPr>
        <p:spPr/>
        <p:txBody>
          <a:bodyPr/>
          <a:lstStyle/>
          <a:p>
            <a:fld id="{31304F5B-3161-4A32-900C-A21F652DAA15}" type="slidenum">
              <a:rPr lang="en-US" smtClean="0"/>
              <a:t>4</a:t>
            </a:fld>
            <a:endParaRPr lang="en-US"/>
          </a:p>
        </p:txBody>
      </p:sp>
    </p:spTree>
    <p:extLst>
      <p:ext uri="{BB962C8B-B14F-4D97-AF65-F5344CB8AC3E}">
        <p14:creationId xmlns:p14="http://schemas.microsoft.com/office/powerpoint/2010/main" val="129194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tricky part in all this is how to choose the effect size that we want to detect.  So what exactly is effect size?   Effect size can be thought of as a signal to noise ratio.  The signal, in the numerator, is the difference between the mean of the samples, and the test value we wish to detect.  The “noise”, in the denominator, is the standard deviation of our samples.</a:t>
            </a:r>
          </a:p>
          <a:p>
            <a:endParaRPr lang="en-US" dirty="0"/>
          </a:p>
          <a:p>
            <a:r>
              <a:rPr lang="en-US" dirty="0"/>
              <a:t>So for example.  Suppose we want to know the number of samples .</a:t>
            </a:r>
          </a:p>
        </p:txBody>
      </p:sp>
      <p:sp>
        <p:nvSpPr>
          <p:cNvPr id="4" name="Slide Number Placeholder 3"/>
          <p:cNvSpPr>
            <a:spLocks noGrp="1"/>
          </p:cNvSpPr>
          <p:nvPr>
            <p:ph type="sldNum" sz="quarter" idx="5"/>
          </p:nvPr>
        </p:nvSpPr>
        <p:spPr/>
        <p:txBody>
          <a:bodyPr/>
          <a:lstStyle/>
          <a:p>
            <a:fld id="{31304F5B-3161-4A32-900C-A21F652DAA15}" type="slidenum">
              <a:rPr lang="en-US" smtClean="0"/>
              <a:t>5</a:t>
            </a:fld>
            <a:endParaRPr lang="en-US"/>
          </a:p>
        </p:txBody>
      </p:sp>
    </p:spTree>
    <p:extLst>
      <p:ext uri="{BB962C8B-B14F-4D97-AF65-F5344CB8AC3E}">
        <p14:creationId xmlns:p14="http://schemas.microsoft.com/office/powerpoint/2010/main" val="46476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DFEB-5BA6-4EEF-8692-36764AEA8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A3D58-D16C-4220-82BF-9EE9DAFA4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92325-4530-49BE-B13F-2476A21E232A}"/>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85D96069-AB1D-4FCD-A9CC-AE91A1381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2480C-F9A9-44CF-ACB7-C1BB2C2F7E42}"/>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245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E278-AE3C-479E-AD65-2CAEE2E54B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D4E09F-C69F-4F8A-A9C4-137D21BAF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0D354-F46B-415A-BCB6-B6A3A3BC3AF8}"/>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4A8E01C1-AC88-4D59-8EC2-C41D6CE71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CDAF7-57E2-414D-B49C-B40EA6749D6F}"/>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83784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9380C-CB1C-4336-9D66-21726891E5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36261D-7298-4D81-AD35-F85BE78EA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5B1D0-0ED8-4294-A525-3F15588E9361}"/>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51745785-218E-4C84-A66E-31EDBAC3B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194ED-A259-40DC-83F6-EB0B16AB91A9}"/>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92645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FF9-94E0-49C6-A8E3-E5BE0AF48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F2A1A-EE29-440B-B263-ACF987900C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A89FD-1AD9-4FCE-AB24-2958E0AE8E51}"/>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0F70E38E-37DE-4C76-B469-72B76A021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C0CED-84DD-40CF-947D-61B8BCD94D5D}"/>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62075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F492-AE21-4515-8D59-11F295258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59B051-8350-4C0D-8BE5-1D12600D1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C8174-D03B-4F00-A572-A680A0A15152}"/>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4EBBFAF5-41E7-49DC-9484-E4D6A04D7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9A9F7-865A-4C62-9615-BFB87212FE61}"/>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156078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607E-853D-4196-9E02-C822A1D18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4363B-6C2F-47DE-B02D-73CA3FC888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78EB5-F143-4C02-AB9F-70D027BE0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775F2-68A7-4EAB-94AE-A6F326518F84}"/>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6" name="Footer Placeholder 5">
            <a:extLst>
              <a:ext uri="{FF2B5EF4-FFF2-40B4-BE49-F238E27FC236}">
                <a16:creationId xmlns:a16="http://schemas.microsoft.com/office/drawing/2014/main" id="{B39A048E-A301-4D60-87D0-CFE23ECE5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A3683-17D9-408A-8FB3-29ADA31C9DED}"/>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39439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437B-7AC1-4E4E-AE98-9596F7A765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82E7BF-235E-44A2-A692-9840DFC95A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94957-2BE1-49D5-BE66-38C4FEFE6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F46A13-ADDA-4F31-A616-0B3C97339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F3A096-D170-45BA-A98C-4F8558F45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0304A-0182-4610-92AB-F76809FE3D9B}"/>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8" name="Footer Placeholder 7">
            <a:extLst>
              <a:ext uri="{FF2B5EF4-FFF2-40B4-BE49-F238E27FC236}">
                <a16:creationId xmlns:a16="http://schemas.microsoft.com/office/drawing/2014/main" id="{F9573156-A741-4A6F-9B26-DF64F0EC52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531BFA-50E2-48AD-BDBF-A78604CC3115}"/>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43502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EB43-9CB5-43F8-B301-CC35EE2AF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4DB99-9976-4A13-A8A8-23180A56DF79}"/>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4" name="Footer Placeholder 3">
            <a:extLst>
              <a:ext uri="{FF2B5EF4-FFF2-40B4-BE49-F238E27FC236}">
                <a16:creationId xmlns:a16="http://schemas.microsoft.com/office/drawing/2014/main" id="{C834C1AF-603A-46C6-9A03-9071917FD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D2E997-ECAA-48D1-AE36-C6218AC32236}"/>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406162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5E4FB8-BC6F-4172-9D0B-D121050854DE}"/>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3" name="Footer Placeholder 2">
            <a:extLst>
              <a:ext uri="{FF2B5EF4-FFF2-40B4-BE49-F238E27FC236}">
                <a16:creationId xmlns:a16="http://schemas.microsoft.com/office/drawing/2014/main" id="{45A82EE3-2E10-4C3A-8CB9-CDD14A8E18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F048E-B092-4746-8063-24D6D8A21808}"/>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280111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558-D82A-4FAD-9189-BD085F2FA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3952C-CC20-433A-91F6-3AB8EE674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DBCF9-C079-44B1-AAF3-312726445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CAFC4-2F80-4D82-954A-7ADC2C8F67FE}"/>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6" name="Footer Placeholder 5">
            <a:extLst>
              <a:ext uri="{FF2B5EF4-FFF2-40B4-BE49-F238E27FC236}">
                <a16:creationId xmlns:a16="http://schemas.microsoft.com/office/drawing/2014/main" id="{E76E920D-3BAF-4962-AE07-69A7B382C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118EA-7850-44BE-9DD2-3CE28F3FCFDA}"/>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392297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D081-BE35-4CF2-8915-EB171E63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3F3A5E-2EC5-4BA8-9137-C05873D31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49545-9DE9-4B04-B3BC-DDF28214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D2A88-78DC-401E-A60F-E77CEDAAA4CF}"/>
              </a:ext>
            </a:extLst>
          </p:cNvPr>
          <p:cNvSpPr>
            <a:spLocks noGrp="1"/>
          </p:cNvSpPr>
          <p:nvPr>
            <p:ph type="dt" sz="half" idx="10"/>
          </p:nvPr>
        </p:nvSpPr>
        <p:spPr/>
        <p:txBody>
          <a:bodyPr/>
          <a:lstStyle/>
          <a:p>
            <a:fld id="{CC2D407D-9E44-4102-8064-F1AFBB4C770E}" type="datetimeFigureOut">
              <a:rPr lang="en-US" smtClean="0"/>
              <a:t>10/1/2021</a:t>
            </a:fld>
            <a:endParaRPr lang="en-US"/>
          </a:p>
        </p:txBody>
      </p:sp>
      <p:sp>
        <p:nvSpPr>
          <p:cNvPr id="6" name="Footer Placeholder 5">
            <a:extLst>
              <a:ext uri="{FF2B5EF4-FFF2-40B4-BE49-F238E27FC236}">
                <a16:creationId xmlns:a16="http://schemas.microsoft.com/office/drawing/2014/main" id="{EF58FC2C-E5C4-497B-AEAD-5DE19F576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5BB42-DB4E-4C62-A35A-102B65D2258C}"/>
              </a:ext>
            </a:extLst>
          </p:cNvPr>
          <p:cNvSpPr>
            <a:spLocks noGrp="1"/>
          </p:cNvSpPr>
          <p:nvPr>
            <p:ph type="sldNum" sz="quarter" idx="12"/>
          </p:nvPr>
        </p:nvSpPr>
        <p:spPr/>
        <p:txBody>
          <a:bodyPr/>
          <a:lstStyle/>
          <a:p>
            <a:fld id="{24CAF8B2-CA7B-475F-AD24-0D7C6372AB7C}" type="slidenum">
              <a:rPr lang="en-US" smtClean="0"/>
              <a:t>‹#›</a:t>
            </a:fld>
            <a:endParaRPr lang="en-US"/>
          </a:p>
        </p:txBody>
      </p:sp>
    </p:spTree>
    <p:extLst>
      <p:ext uri="{BB962C8B-B14F-4D97-AF65-F5344CB8AC3E}">
        <p14:creationId xmlns:p14="http://schemas.microsoft.com/office/powerpoint/2010/main" val="127853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23CB77-C635-4F62-826F-7FD7B7FCA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9EF5B-A956-429E-B4DC-A76BBE3E9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300E2-494D-410C-A79C-407A38158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D407D-9E44-4102-8064-F1AFBB4C770E}" type="datetimeFigureOut">
              <a:rPr lang="en-US" smtClean="0"/>
              <a:t>10/1/2021</a:t>
            </a:fld>
            <a:endParaRPr lang="en-US"/>
          </a:p>
        </p:txBody>
      </p:sp>
      <p:sp>
        <p:nvSpPr>
          <p:cNvPr id="5" name="Footer Placeholder 4">
            <a:extLst>
              <a:ext uri="{FF2B5EF4-FFF2-40B4-BE49-F238E27FC236}">
                <a16:creationId xmlns:a16="http://schemas.microsoft.com/office/drawing/2014/main" id="{0ED20417-A3D5-499B-99E3-26A88F901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ED75D-C43E-4E89-84FD-0624A8D9F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F8B2-CA7B-475F-AD24-0D7C6372AB7C}" type="slidenum">
              <a:rPr lang="en-US" smtClean="0"/>
              <a:t>‹#›</a:t>
            </a:fld>
            <a:endParaRPr lang="en-US"/>
          </a:p>
        </p:txBody>
      </p:sp>
    </p:spTree>
    <p:extLst>
      <p:ext uri="{BB962C8B-B14F-4D97-AF65-F5344CB8AC3E}">
        <p14:creationId xmlns:p14="http://schemas.microsoft.com/office/powerpoint/2010/main" val="359882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9ADD0E-FF1A-4D10-A586-DC9EDDB25259}"/>
              </a:ext>
            </a:extLst>
          </p:cNvPr>
          <p:cNvPicPr>
            <a:picLocks noChangeAspect="1"/>
          </p:cNvPicPr>
          <p:nvPr/>
        </p:nvPicPr>
        <p:blipFill>
          <a:blip r:embed="rId2"/>
          <a:stretch>
            <a:fillRect/>
          </a:stretch>
        </p:blipFill>
        <p:spPr>
          <a:xfrm>
            <a:off x="780369" y="215359"/>
            <a:ext cx="5667375" cy="2809875"/>
          </a:xfrm>
          <a:prstGeom prst="rect">
            <a:avLst/>
          </a:prstGeom>
        </p:spPr>
      </p:pic>
      <p:sp>
        <p:nvSpPr>
          <p:cNvPr id="4" name="TextBox 3">
            <a:extLst>
              <a:ext uri="{FF2B5EF4-FFF2-40B4-BE49-F238E27FC236}">
                <a16:creationId xmlns:a16="http://schemas.microsoft.com/office/drawing/2014/main" id="{CA9822C3-AEC3-40F6-BE19-EDBA35E65D0C}"/>
              </a:ext>
            </a:extLst>
          </p:cNvPr>
          <p:cNvSpPr txBox="1"/>
          <p:nvPr/>
        </p:nvSpPr>
        <p:spPr>
          <a:xfrm>
            <a:off x="2250831" y="2743200"/>
            <a:ext cx="2903973" cy="369332"/>
          </a:xfrm>
          <a:prstGeom prst="rect">
            <a:avLst/>
          </a:prstGeom>
          <a:noFill/>
        </p:spPr>
        <p:txBody>
          <a:bodyPr wrap="square" rtlCol="0">
            <a:spAutoFit/>
          </a:bodyPr>
          <a:lstStyle/>
          <a:p>
            <a:r>
              <a:rPr lang="en-US" dirty="0"/>
              <a:t>Power is 1-</a:t>
            </a:r>
            <a:r>
              <a:rPr lang="el-GR" dirty="0"/>
              <a:t>β</a:t>
            </a:r>
            <a:endParaRPr lang="en-US" dirty="0"/>
          </a:p>
        </p:txBody>
      </p:sp>
    </p:spTree>
    <p:extLst>
      <p:ext uri="{BB962C8B-B14F-4D97-AF65-F5344CB8AC3E}">
        <p14:creationId xmlns:p14="http://schemas.microsoft.com/office/powerpoint/2010/main" val="403036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solidFill>
                      <a:srgbClr val="F8766D"/>
                    </a:solidFill>
                  </a:tcPr>
                </a:tc>
                <a:tc>
                  <a:txBody>
                    <a:bodyPr/>
                    <a:lstStyle/>
                    <a:p>
                      <a:r>
                        <a:rPr lang="en-US" sz="1200" dirty="0"/>
                        <a:t>26</a:t>
                      </a:r>
                    </a:p>
                  </a:txBody>
                  <a:tcPr>
                    <a:solidFill>
                      <a:srgbClr val="F8766D"/>
                    </a:solidFill>
                  </a:tcPr>
                </a:tc>
                <a:tc>
                  <a:txBody>
                    <a:bodyPr/>
                    <a:lstStyle/>
                    <a:p>
                      <a:r>
                        <a:rPr lang="en-US" sz="1200" dirty="0"/>
                        <a:t>6.8</a:t>
                      </a:r>
                    </a:p>
                  </a:txBody>
                  <a:tcPr>
                    <a:solidFill>
                      <a:srgbClr val="F8766D"/>
                    </a:solidFill>
                  </a:tcPr>
                </a:tc>
                <a:tc>
                  <a:txBody>
                    <a:bodyPr/>
                    <a:lstStyle/>
                    <a:p>
                      <a:r>
                        <a:rPr lang="en-US" sz="1200" dirty="0"/>
                        <a:t>1.09</a:t>
                      </a:r>
                    </a:p>
                  </a:txBody>
                  <a:tcPr>
                    <a:solidFill>
                      <a:srgbClr val="F8766D"/>
                    </a:solidFill>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p:nvPr/>
        </p:nvCxnSpPr>
        <p:spPr>
          <a:xfrm>
            <a:off x="790575" y="5724525"/>
            <a:ext cx="990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11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4203816065"/>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790575" y="5743575"/>
            <a:ext cx="27908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3581400" y="5734050"/>
            <a:ext cx="0" cy="6000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9354B-5C72-4513-94E9-F03A10149E7C}"/>
              </a:ext>
            </a:extLst>
          </p:cNvPr>
          <p:cNvSpPr txBox="1"/>
          <p:nvPr/>
        </p:nvSpPr>
        <p:spPr>
          <a:xfrm>
            <a:off x="0" y="56197"/>
            <a:ext cx="12192000" cy="1077218"/>
          </a:xfrm>
          <a:prstGeom prst="rect">
            <a:avLst/>
          </a:prstGeom>
          <a:noFill/>
        </p:spPr>
        <p:txBody>
          <a:bodyPr wrap="square" rtlCol="0">
            <a:spAutoFit/>
          </a:bodyPr>
          <a:lstStyle/>
          <a:p>
            <a:r>
              <a:rPr lang="en-US" sz="1600" dirty="0"/>
              <a:t>EXAMPLE – Miles Pond (stable trend) – LMP including all 8+ summer samples</a:t>
            </a:r>
          </a:p>
          <a:p>
            <a:r>
              <a:rPr lang="en-US" sz="1600" dirty="0"/>
              <a:t>13 years sampled | mean=11.4 | </a:t>
            </a:r>
            <a:r>
              <a:rPr lang="en-US" sz="1600" dirty="0" err="1"/>
              <a:t>stdev</a:t>
            </a:r>
            <a:r>
              <a:rPr lang="en-US" sz="1600" dirty="0"/>
              <a:t>=2.05 (95% </a:t>
            </a:r>
            <a:r>
              <a:rPr lang="en-US" sz="1600" dirty="0" err="1"/>
              <a:t>c.i.</a:t>
            </a:r>
            <a:r>
              <a:rPr lang="en-US" sz="1600" dirty="0"/>
              <a:t> = 1.33~3.05)</a:t>
            </a:r>
          </a:p>
          <a:p>
            <a:r>
              <a:rPr lang="en-US" sz="1600" dirty="0">
                <a:solidFill>
                  <a:srgbClr val="0000CC"/>
                </a:solidFill>
              </a:rPr>
              <a:t>Take the worst-case scenario, </a:t>
            </a:r>
            <a:r>
              <a:rPr lang="en-US" sz="1600" dirty="0" err="1">
                <a:solidFill>
                  <a:srgbClr val="0000CC"/>
                </a:solidFill>
              </a:rPr>
              <a:t>stdev</a:t>
            </a:r>
            <a:r>
              <a:rPr lang="en-US" sz="1600" dirty="0">
                <a:solidFill>
                  <a:srgbClr val="0000CC"/>
                </a:solidFill>
              </a:rPr>
              <a:t> = 3</a:t>
            </a:r>
          </a:p>
          <a:p>
            <a:r>
              <a:rPr lang="en-US" sz="1600" dirty="0">
                <a:solidFill>
                  <a:srgbClr val="0000CC"/>
                </a:solidFill>
              </a:rPr>
              <a:t>How many years of samples would we need to have an 80% probability of detecting an increase of X ug/L TP, with a p-value of 0.05?</a:t>
            </a:r>
          </a:p>
        </p:txBody>
      </p:sp>
      <p:pic>
        <p:nvPicPr>
          <p:cNvPr id="7" name="Picture 6">
            <a:extLst>
              <a:ext uri="{FF2B5EF4-FFF2-40B4-BE49-F238E27FC236}">
                <a16:creationId xmlns:a16="http://schemas.microsoft.com/office/drawing/2014/main" id="{413CA395-88F2-4BE3-90DB-2D6D62E019A1}"/>
              </a:ext>
            </a:extLst>
          </p:cNvPr>
          <p:cNvPicPr>
            <a:picLocks noChangeAspect="1"/>
          </p:cNvPicPr>
          <p:nvPr/>
        </p:nvPicPr>
        <p:blipFill>
          <a:blip r:embed="rId2"/>
          <a:stretch>
            <a:fillRect/>
          </a:stretch>
        </p:blipFill>
        <p:spPr>
          <a:xfrm>
            <a:off x="733425" y="1333500"/>
            <a:ext cx="10234316" cy="5117158"/>
          </a:xfrm>
          <a:prstGeom prst="rect">
            <a:avLst/>
          </a:prstGeom>
        </p:spPr>
      </p:pic>
    </p:spTree>
    <p:extLst>
      <p:ext uri="{BB962C8B-B14F-4D97-AF65-F5344CB8AC3E}">
        <p14:creationId xmlns:p14="http://schemas.microsoft.com/office/powerpoint/2010/main" val="79210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1689515707"/>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solidFill>
                      <a:srgbClr val="C49A00"/>
                    </a:solidFill>
                  </a:tcPr>
                </a:tc>
                <a:tc>
                  <a:txBody>
                    <a:bodyPr/>
                    <a:lstStyle/>
                    <a:p>
                      <a:r>
                        <a:rPr lang="en-US" sz="1200" dirty="0"/>
                        <a:t>18</a:t>
                      </a:r>
                    </a:p>
                  </a:txBody>
                  <a:tcPr>
                    <a:solidFill>
                      <a:srgbClr val="C49A00"/>
                    </a:solidFill>
                  </a:tcPr>
                </a:tc>
                <a:tc>
                  <a:txBody>
                    <a:bodyPr/>
                    <a:lstStyle/>
                    <a:p>
                      <a:r>
                        <a:rPr lang="en-US" sz="1200" dirty="0"/>
                        <a:t>11.4</a:t>
                      </a:r>
                    </a:p>
                  </a:txBody>
                  <a:tcPr>
                    <a:solidFill>
                      <a:srgbClr val="C49A00"/>
                    </a:solidFill>
                  </a:tcPr>
                </a:tc>
                <a:tc>
                  <a:txBody>
                    <a:bodyPr/>
                    <a:lstStyle/>
                    <a:p>
                      <a:r>
                        <a:rPr lang="en-US" sz="1200" dirty="0"/>
                        <a:t>2.00</a:t>
                      </a:r>
                    </a:p>
                  </a:txBody>
                  <a:tcPr>
                    <a:solidFill>
                      <a:srgbClr val="C49A00"/>
                    </a:solidFill>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800100" y="5867400"/>
            <a:ext cx="94297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1743075" y="5867400"/>
            <a:ext cx="0" cy="47625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48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solidFill>
                      <a:srgbClr val="F8766D"/>
                    </a:solidFill>
                  </a:tcPr>
                </a:tc>
                <a:tc>
                  <a:txBody>
                    <a:bodyPr/>
                    <a:lstStyle/>
                    <a:p>
                      <a:r>
                        <a:rPr lang="en-US" sz="1200" dirty="0"/>
                        <a:t>26</a:t>
                      </a:r>
                    </a:p>
                  </a:txBody>
                  <a:tcPr>
                    <a:solidFill>
                      <a:srgbClr val="F8766D"/>
                    </a:solidFill>
                  </a:tcPr>
                </a:tc>
                <a:tc>
                  <a:txBody>
                    <a:bodyPr/>
                    <a:lstStyle/>
                    <a:p>
                      <a:r>
                        <a:rPr lang="en-US" sz="1200" dirty="0"/>
                        <a:t>6.8</a:t>
                      </a:r>
                    </a:p>
                  </a:txBody>
                  <a:tcPr>
                    <a:solidFill>
                      <a:srgbClr val="F8766D"/>
                    </a:solidFill>
                  </a:tcPr>
                </a:tc>
                <a:tc>
                  <a:txBody>
                    <a:bodyPr/>
                    <a:lstStyle/>
                    <a:p>
                      <a:r>
                        <a:rPr lang="en-US" sz="1200" dirty="0"/>
                        <a:t>1.09</a:t>
                      </a:r>
                    </a:p>
                  </a:txBody>
                  <a:tcPr>
                    <a:solidFill>
                      <a:srgbClr val="F8766D"/>
                    </a:solidFill>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p:nvPr/>
        </p:nvCxnSpPr>
        <p:spPr>
          <a:xfrm>
            <a:off x="790575" y="5724525"/>
            <a:ext cx="9906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838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8" name="Straight Connector 7">
            <a:extLst>
              <a:ext uri="{FF2B5EF4-FFF2-40B4-BE49-F238E27FC236}">
                <a16:creationId xmlns:a16="http://schemas.microsoft.com/office/drawing/2014/main" id="{8814F99B-5438-41A2-8D91-562B99920CB6}"/>
              </a:ext>
            </a:extLst>
          </p:cNvPr>
          <p:cNvCxnSpPr>
            <a:cxnSpLocks/>
          </p:cNvCxnSpPr>
          <p:nvPr/>
        </p:nvCxnSpPr>
        <p:spPr>
          <a:xfrm>
            <a:off x="790575" y="5400675"/>
            <a:ext cx="14954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F66685-A4D6-450C-9B42-FBB67D7CB3C2}"/>
              </a:ext>
            </a:extLst>
          </p:cNvPr>
          <p:cNvCxnSpPr>
            <a:cxnSpLocks/>
          </p:cNvCxnSpPr>
          <p:nvPr/>
        </p:nvCxnSpPr>
        <p:spPr>
          <a:xfrm>
            <a:off x="2286000" y="5400675"/>
            <a:ext cx="0" cy="93345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2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a:solidFill>
            <a:srgbClr val="00C094"/>
          </a:solidFill>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solidFill>
                      <a:srgbClr val="00C094"/>
                    </a:solidFill>
                  </a:tcPr>
                </a:tc>
                <a:tc>
                  <a:txBody>
                    <a:bodyPr/>
                    <a:lstStyle/>
                    <a:p>
                      <a:r>
                        <a:rPr lang="en-US" sz="1200" dirty="0"/>
                        <a:t>25</a:t>
                      </a:r>
                    </a:p>
                  </a:txBody>
                  <a:tcPr>
                    <a:solidFill>
                      <a:srgbClr val="00C094"/>
                    </a:solidFill>
                  </a:tcPr>
                </a:tc>
                <a:tc>
                  <a:txBody>
                    <a:bodyPr/>
                    <a:lstStyle/>
                    <a:p>
                      <a:r>
                        <a:rPr lang="en-US" sz="1200" dirty="0"/>
                        <a:t>10.5</a:t>
                      </a:r>
                    </a:p>
                  </a:txBody>
                  <a:tcPr>
                    <a:solidFill>
                      <a:srgbClr val="00C094"/>
                    </a:solidFill>
                  </a:tcPr>
                </a:tc>
                <a:tc>
                  <a:txBody>
                    <a:bodyPr/>
                    <a:lstStyle/>
                    <a:p>
                      <a:r>
                        <a:rPr lang="en-US" sz="1200" dirty="0"/>
                        <a:t>3.70</a:t>
                      </a:r>
                    </a:p>
                  </a:txBody>
                  <a:tcPr>
                    <a:solidFill>
                      <a:srgbClr val="00C094"/>
                    </a:solidFill>
                  </a:tcPr>
                </a:tc>
                <a:extLst>
                  <a:ext uri="{0D108BD9-81ED-4DB2-BD59-A6C34878D82A}">
                    <a16:rowId xmlns:a16="http://schemas.microsoft.com/office/drawing/2014/main" val="2021891949"/>
                  </a:ext>
                </a:extLst>
              </a:tr>
            </a:tbl>
          </a:graphicData>
        </a:graphic>
      </p:graphicFrame>
      <p:cxnSp>
        <p:nvCxnSpPr>
          <p:cNvPr id="4" name="Straight Connector 3">
            <a:extLst>
              <a:ext uri="{FF2B5EF4-FFF2-40B4-BE49-F238E27FC236}">
                <a16:creationId xmlns:a16="http://schemas.microsoft.com/office/drawing/2014/main" id="{C4E4FE7E-A2A4-46ED-99FC-AD892FF8C7DA}"/>
              </a:ext>
            </a:extLst>
          </p:cNvPr>
          <p:cNvCxnSpPr>
            <a:cxnSpLocks/>
          </p:cNvCxnSpPr>
          <p:nvPr/>
        </p:nvCxnSpPr>
        <p:spPr>
          <a:xfrm>
            <a:off x="790575" y="5743575"/>
            <a:ext cx="2790825"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29D74C-3907-4271-8E32-C7E65927FFFC}"/>
              </a:ext>
            </a:extLst>
          </p:cNvPr>
          <p:cNvCxnSpPr>
            <a:cxnSpLocks/>
          </p:cNvCxnSpPr>
          <p:nvPr/>
        </p:nvCxnSpPr>
        <p:spPr>
          <a:xfrm>
            <a:off x="3581400" y="5734050"/>
            <a:ext cx="0" cy="6000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14F99B-5438-41A2-8D91-562B99920CB6}"/>
              </a:ext>
            </a:extLst>
          </p:cNvPr>
          <p:cNvCxnSpPr>
            <a:cxnSpLocks/>
          </p:cNvCxnSpPr>
          <p:nvPr/>
        </p:nvCxnSpPr>
        <p:spPr>
          <a:xfrm>
            <a:off x="790575" y="5505450"/>
            <a:ext cx="173355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F66685-A4D6-450C-9B42-FBB67D7CB3C2}"/>
              </a:ext>
            </a:extLst>
          </p:cNvPr>
          <p:cNvCxnSpPr>
            <a:cxnSpLocks/>
          </p:cNvCxnSpPr>
          <p:nvPr/>
        </p:nvCxnSpPr>
        <p:spPr>
          <a:xfrm>
            <a:off x="2524125" y="5505450"/>
            <a:ext cx="0" cy="828675"/>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00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4E623-16C2-4324-973E-260534EEA7E8}"/>
              </a:ext>
            </a:extLst>
          </p:cNvPr>
          <p:cNvSpPr txBox="1"/>
          <p:nvPr/>
        </p:nvSpPr>
        <p:spPr>
          <a:xfrm>
            <a:off x="249382" y="324196"/>
            <a:ext cx="7730836" cy="4247317"/>
          </a:xfrm>
          <a:prstGeom prst="rect">
            <a:avLst/>
          </a:prstGeom>
          <a:noFill/>
        </p:spPr>
        <p:txBody>
          <a:bodyPr wrap="square" rtlCol="0">
            <a:spAutoFit/>
          </a:bodyPr>
          <a:lstStyle/>
          <a:p>
            <a:r>
              <a:rPr lang="en-US" dirty="0"/>
              <a:t>Next Steps</a:t>
            </a:r>
          </a:p>
          <a:p>
            <a:endParaRPr lang="en-US" dirty="0"/>
          </a:p>
          <a:p>
            <a:r>
              <a:rPr lang="en-US" dirty="0"/>
              <a:t>Finish all lakes graph</a:t>
            </a:r>
          </a:p>
          <a:p>
            <a:endParaRPr lang="en-US" dirty="0"/>
          </a:p>
          <a:p>
            <a:r>
              <a:rPr lang="en-US" dirty="0"/>
              <a:t>Incorporate multiple samples per year</a:t>
            </a:r>
          </a:p>
          <a:p>
            <a:endParaRPr lang="en-US" dirty="0"/>
          </a:p>
          <a:p>
            <a:r>
              <a:rPr lang="en-US" dirty="0"/>
              <a:t>What to do about non-normal data?</a:t>
            </a:r>
          </a:p>
          <a:p>
            <a:r>
              <a:rPr lang="en-US" dirty="0"/>
              <a:t>	power tests that assume log-normal distribution</a:t>
            </a:r>
          </a:p>
          <a:p>
            <a:r>
              <a:rPr lang="en-US" dirty="0"/>
              <a:t>	non-parametric power tests</a:t>
            </a:r>
          </a:p>
          <a:p>
            <a:endParaRPr lang="en-US" dirty="0"/>
          </a:p>
          <a:p>
            <a:r>
              <a:rPr lang="en-US" dirty="0"/>
              <a:t>Other power levels (e.g. 90%) or alpha levels (e.g. 0.15)</a:t>
            </a:r>
          </a:p>
          <a:p>
            <a:endParaRPr lang="en-US" dirty="0"/>
          </a:p>
          <a:p>
            <a:r>
              <a:rPr lang="en-US" dirty="0"/>
              <a:t>Other parameters (</a:t>
            </a:r>
            <a:r>
              <a:rPr lang="en-US" dirty="0" err="1"/>
              <a:t>Chla</a:t>
            </a:r>
            <a:r>
              <a:rPr lang="en-US" dirty="0"/>
              <a:t>, </a:t>
            </a:r>
            <a:r>
              <a:rPr lang="en-US" dirty="0" err="1"/>
              <a:t>SpringTP</a:t>
            </a:r>
            <a:r>
              <a:rPr lang="en-US" dirty="0"/>
              <a:t>, etc.)</a:t>
            </a:r>
          </a:p>
          <a:p>
            <a:endParaRPr lang="en-US" dirty="0"/>
          </a:p>
          <a:p>
            <a:r>
              <a:rPr lang="en-US" dirty="0"/>
              <a:t> </a:t>
            </a:r>
          </a:p>
        </p:txBody>
      </p:sp>
    </p:spTree>
    <p:extLst>
      <p:ext uri="{BB962C8B-B14F-4D97-AF65-F5344CB8AC3E}">
        <p14:creationId xmlns:p14="http://schemas.microsoft.com/office/powerpoint/2010/main" val="240420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EA06F-0FA8-4C04-9242-E45226EE126C}"/>
              </a:ext>
            </a:extLst>
          </p:cNvPr>
          <p:cNvSpPr txBox="1"/>
          <p:nvPr/>
        </p:nvSpPr>
        <p:spPr>
          <a:xfrm>
            <a:off x="651164" y="645968"/>
            <a:ext cx="5159086" cy="369332"/>
          </a:xfrm>
          <a:prstGeom prst="rect">
            <a:avLst/>
          </a:prstGeom>
          <a:noFill/>
        </p:spPr>
        <p:txBody>
          <a:bodyPr wrap="square" rtlCol="0">
            <a:spAutoFit/>
          </a:bodyPr>
          <a:lstStyle/>
          <a:p>
            <a:r>
              <a:rPr lang="en-US" dirty="0"/>
              <a:t>Number of Years Sampled versus Standard Deviation</a:t>
            </a:r>
          </a:p>
        </p:txBody>
      </p:sp>
      <p:pic>
        <p:nvPicPr>
          <p:cNvPr id="12" name="Picture 11">
            <a:extLst>
              <a:ext uri="{FF2B5EF4-FFF2-40B4-BE49-F238E27FC236}">
                <a16:creationId xmlns:a16="http://schemas.microsoft.com/office/drawing/2014/main" id="{F635B704-33EA-45C7-A201-0FAAED414804}"/>
              </a:ext>
            </a:extLst>
          </p:cNvPr>
          <p:cNvPicPr>
            <a:picLocks noChangeAspect="1"/>
          </p:cNvPicPr>
          <p:nvPr/>
        </p:nvPicPr>
        <p:blipFill>
          <a:blip r:embed="rId2"/>
          <a:stretch>
            <a:fillRect/>
          </a:stretch>
        </p:blipFill>
        <p:spPr>
          <a:xfrm>
            <a:off x="75879" y="1126396"/>
            <a:ext cx="6020121" cy="5160104"/>
          </a:xfrm>
          <a:prstGeom prst="rect">
            <a:avLst/>
          </a:prstGeom>
        </p:spPr>
      </p:pic>
      <p:pic>
        <p:nvPicPr>
          <p:cNvPr id="14" name="Picture 13">
            <a:extLst>
              <a:ext uri="{FF2B5EF4-FFF2-40B4-BE49-F238E27FC236}">
                <a16:creationId xmlns:a16="http://schemas.microsoft.com/office/drawing/2014/main" id="{B092CD26-391C-4069-8739-911B58963A7A}"/>
              </a:ext>
            </a:extLst>
          </p:cNvPr>
          <p:cNvPicPr>
            <a:picLocks noChangeAspect="1"/>
          </p:cNvPicPr>
          <p:nvPr/>
        </p:nvPicPr>
        <p:blipFill>
          <a:blip r:embed="rId3"/>
          <a:stretch>
            <a:fillRect/>
          </a:stretch>
        </p:blipFill>
        <p:spPr>
          <a:xfrm>
            <a:off x="6096000" y="1126395"/>
            <a:ext cx="6020124" cy="5160106"/>
          </a:xfrm>
          <a:prstGeom prst="rect">
            <a:avLst/>
          </a:prstGeom>
        </p:spPr>
      </p:pic>
      <p:sp>
        <p:nvSpPr>
          <p:cNvPr id="17" name="TextBox 16">
            <a:extLst>
              <a:ext uri="{FF2B5EF4-FFF2-40B4-BE49-F238E27FC236}">
                <a16:creationId xmlns:a16="http://schemas.microsoft.com/office/drawing/2014/main" id="{BFC46489-9F97-430D-92EF-42116C64C23D}"/>
              </a:ext>
            </a:extLst>
          </p:cNvPr>
          <p:cNvSpPr txBox="1"/>
          <p:nvPr/>
        </p:nvSpPr>
        <p:spPr>
          <a:xfrm>
            <a:off x="6623339" y="645968"/>
            <a:ext cx="5159086" cy="369332"/>
          </a:xfrm>
          <a:prstGeom prst="rect">
            <a:avLst/>
          </a:prstGeom>
          <a:noFill/>
        </p:spPr>
        <p:txBody>
          <a:bodyPr wrap="square" rtlCol="0">
            <a:spAutoFit/>
          </a:bodyPr>
          <a:lstStyle/>
          <a:p>
            <a:r>
              <a:rPr lang="en-US" dirty="0"/>
              <a:t>Mean TP versus Standard Deviation</a:t>
            </a:r>
          </a:p>
        </p:txBody>
      </p:sp>
      <p:sp>
        <p:nvSpPr>
          <p:cNvPr id="18" name="TextBox 17">
            <a:extLst>
              <a:ext uri="{FF2B5EF4-FFF2-40B4-BE49-F238E27FC236}">
                <a16:creationId xmlns:a16="http://schemas.microsoft.com/office/drawing/2014/main" id="{1FB430C8-093B-41E8-970A-001CF77A09A0}"/>
              </a:ext>
            </a:extLst>
          </p:cNvPr>
          <p:cNvSpPr txBox="1"/>
          <p:nvPr/>
        </p:nvSpPr>
        <p:spPr>
          <a:xfrm>
            <a:off x="466725" y="152400"/>
            <a:ext cx="6486525" cy="369332"/>
          </a:xfrm>
          <a:prstGeom prst="rect">
            <a:avLst/>
          </a:prstGeom>
          <a:noFill/>
        </p:spPr>
        <p:txBody>
          <a:bodyPr wrap="square" rtlCol="0">
            <a:spAutoFit/>
          </a:bodyPr>
          <a:lstStyle/>
          <a:p>
            <a:r>
              <a:rPr lang="en-US" dirty="0"/>
              <a:t>For lakes with normally distributed data (63 out of 70 lakes)</a:t>
            </a:r>
          </a:p>
        </p:txBody>
      </p:sp>
      <p:sp>
        <p:nvSpPr>
          <p:cNvPr id="3" name="TextBox 2">
            <a:extLst>
              <a:ext uri="{FF2B5EF4-FFF2-40B4-BE49-F238E27FC236}">
                <a16:creationId xmlns:a16="http://schemas.microsoft.com/office/drawing/2014/main" id="{AEFE7B32-8E67-47CE-A68A-0040F05028E1}"/>
              </a:ext>
            </a:extLst>
          </p:cNvPr>
          <p:cNvSpPr txBox="1"/>
          <p:nvPr/>
        </p:nvSpPr>
        <p:spPr>
          <a:xfrm>
            <a:off x="1195754" y="2400295"/>
            <a:ext cx="10108642" cy="1015663"/>
          </a:xfrm>
          <a:prstGeom prst="rect">
            <a:avLst/>
          </a:prstGeom>
          <a:noFill/>
        </p:spPr>
        <p:txBody>
          <a:bodyPr wrap="square" rtlCol="0">
            <a:spAutoFit/>
          </a:bodyPr>
          <a:lstStyle/>
          <a:p>
            <a:r>
              <a:rPr lang="en-US" sz="6000" dirty="0">
                <a:solidFill>
                  <a:srgbClr val="FF0000"/>
                </a:solidFill>
              </a:rPr>
              <a:t>ANNUAL MEANS OR ALL DATA?</a:t>
            </a:r>
          </a:p>
        </p:txBody>
      </p:sp>
    </p:spTree>
    <p:extLst>
      <p:ext uri="{BB962C8B-B14F-4D97-AF65-F5344CB8AC3E}">
        <p14:creationId xmlns:p14="http://schemas.microsoft.com/office/powerpoint/2010/main" val="70700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00C2BE-7224-47B1-83C9-9E2C5C1E62A5}"/>
              </a:ext>
            </a:extLst>
          </p:cNvPr>
          <p:cNvSpPr txBox="1"/>
          <p:nvPr/>
        </p:nvSpPr>
        <p:spPr>
          <a:xfrm>
            <a:off x="295275" y="171450"/>
            <a:ext cx="6019800" cy="461665"/>
          </a:xfrm>
          <a:prstGeom prst="rect">
            <a:avLst/>
          </a:prstGeom>
          <a:noFill/>
        </p:spPr>
        <p:txBody>
          <a:bodyPr wrap="square" rtlCol="0">
            <a:spAutoFit/>
          </a:bodyPr>
          <a:lstStyle/>
          <a:p>
            <a:r>
              <a:rPr lang="en-US" sz="2400" dirty="0"/>
              <a:t>LMP</a:t>
            </a:r>
            <a:r>
              <a:rPr lang="en-US" dirty="0"/>
              <a:t> data – is seasonality important?</a:t>
            </a:r>
          </a:p>
        </p:txBody>
      </p:sp>
      <p:pic>
        <p:nvPicPr>
          <p:cNvPr id="9" name="Picture 8">
            <a:extLst>
              <a:ext uri="{FF2B5EF4-FFF2-40B4-BE49-F238E27FC236}">
                <a16:creationId xmlns:a16="http://schemas.microsoft.com/office/drawing/2014/main" id="{18F216F6-0F9D-4A3F-94D6-3756DCA81A37}"/>
              </a:ext>
            </a:extLst>
          </p:cNvPr>
          <p:cNvPicPr>
            <a:picLocks noChangeAspect="1"/>
          </p:cNvPicPr>
          <p:nvPr/>
        </p:nvPicPr>
        <p:blipFill>
          <a:blip r:embed="rId2"/>
          <a:stretch>
            <a:fillRect/>
          </a:stretch>
        </p:blipFill>
        <p:spPr>
          <a:xfrm>
            <a:off x="1810286" y="819507"/>
            <a:ext cx="8571428" cy="5714286"/>
          </a:xfrm>
          <a:prstGeom prst="rect">
            <a:avLst/>
          </a:prstGeom>
        </p:spPr>
      </p:pic>
    </p:spTree>
    <p:extLst>
      <p:ext uri="{BB962C8B-B14F-4D97-AF65-F5344CB8AC3E}">
        <p14:creationId xmlns:p14="http://schemas.microsoft.com/office/powerpoint/2010/main" val="300839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33F0DE-47DD-4D2E-A78A-5E54AC3FF3F6}"/>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5" name="TextBox 4">
            <a:extLst>
              <a:ext uri="{FF2B5EF4-FFF2-40B4-BE49-F238E27FC236}">
                <a16:creationId xmlns:a16="http://schemas.microsoft.com/office/drawing/2014/main" id="{E2B005B0-24BB-473B-B6AF-2092B5987ECE}"/>
              </a:ext>
            </a:extLst>
          </p:cNvPr>
          <p:cNvSpPr txBox="1"/>
          <p:nvPr/>
        </p:nvSpPr>
        <p:spPr>
          <a:xfrm>
            <a:off x="291402" y="652657"/>
            <a:ext cx="11716378" cy="5940088"/>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342900" indent="-342900">
              <a:buFont typeface="Wingdings" panose="05000000000000000000" pitchFamily="2" charset="2"/>
              <a:buChar char="Ø"/>
            </a:pPr>
            <a:r>
              <a:rPr lang="en-US" sz="2400" dirty="0"/>
              <a:t>In other words, the probability of detecting a difference from some value, if that difference actually exists</a:t>
            </a:r>
          </a:p>
          <a:p>
            <a:pPr marL="914400" lvl="1" indent="-228600">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 if it were there?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t>Sample size</a:t>
            </a:r>
          </a:p>
          <a:p>
            <a:pPr marL="342900" indent="-342900">
              <a:buFont typeface="+mj-lt"/>
              <a:buAutoNum type="arabicPeriod"/>
            </a:pPr>
            <a:r>
              <a:rPr lang="en-US" sz="2400" dirty="0"/>
              <a:t>Significance level of the test (i.e. “p value”), which is the proportion of false positives we will tolerate</a:t>
            </a:r>
          </a:p>
          <a:p>
            <a:pPr marL="342900" indent="-342900">
              <a:buFont typeface="+mj-lt"/>
              <a:buAutoNum type="arabicPeriod"/>
            </a:pPr>
            <a:r>
              <a:rPr lang="en-US" sz="2400" dirty="0"/>
              <a:t>Effect size (signal to noise ratio)</a:t>
            </a:r>
          </a:p>
          <a:p>
            <a:pPr marL="342900" indent="-342900">
              <a:buFont typeface="+mj-lt"/>
              <a:buAutoNum type="arabicPeriod"/>
            </a:pPr>
            <a:r>
              <a:rPr lang="en-US" sz="2400" dirty="0"/>
              <a:t>Power (the probability of detecting the effect size we’re looking for)</a:t>
            </a:r>
          </a:p>
          <a:p>
            <a:endParaRPr lang="en-US" dirty="0"/>
          </a:p>
        </p:txBody>
      </p:sp>
    </p:spTree>
    <p:extLst>
      <p:ext uri="{BB962C8B-B14F-4D97-AF65-F5344CB8AC3E}">
        <p14:creationId xmlns:p14="http://schemas.microsoft.com/office/powerpoint/2010/main" val="84597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33F0DE-47DD-4D2E-A78A-5E54AC3FF3F6}"/>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5" name="TextBox 4">
            <a:extLst>
              <a:ext uri="{FF2B5EF4-FFF2-40B4-BE49-F238E27FC236}">
                <a16:creationId xmlns:a16="http://schemas.microsoft.com/office/drawing/2014/main" id="{E2B005B0-24BB-473B-B6AF-2092B5987ECE}"/>
              </a:ext>
            </a:extLst>
          </p:cNvPr>
          <p:cNvSpPr txBox="1"/>
          <p:nvPr/>
        </p:nvSpPr>
        <p:spPr>
          <a:xfrm>
            <a:off x="291402" y="652657"/>
            <a:ext cx="11716378" cy="5570756"/>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457200" indent="-173038">
              <a:buFont typeface="Wingdings" panose="05000000000000000000" pitchFamily="2" charset="2"/>
              <a:buChar char="Ø"/>
            </a:pPr>
            <a:r>
              <a:rPr lang="en-US" sz="2400" dirty="0"/>
              <a:t>  In other words, the probability of detecting a difference from some value, if it is actually there</a:t>
            </a:r>
          </a:p>
          <a:p>
            <a:pPr marL="914400" lvl="1" indent="-228600">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solidFill>
                  <a:srgbClr val="0000CC"/>
                </a:solidFill>
              </a:rPr>
              <a:t>Sample size</a:t>
            </a:r>
          </a:p>
          <a:p>
            <a:pPr marL="342900" indent="-342900">
              <a:buFont typeface="+mj-lt"/>
              <a:buAutoNum type="arabicPeriod"/>
            </a:pPr>
            <a:r>
              <a:rPr lang="en-US" sz="2400" dirty="0">
                <a:solidFill>
                  <a:srgbClr val="0000CC"/>
                </a:solidFill>
              </a:rPr>
              <a:t>P value</a:t>
            </a:r>
          </a:p>
          <a:p>
            <a:pPr marL="342900" indent="-342900">
              <a:buFont typeface="+mj-lt"/>
              <a:buAutoNum type="arabicPeriod"/>
            </a:pPr>
            <a:r>
              <a:rPr lang="en-US" sz="2400" dirty="0">
                <a:solidFill>
                  <a:srgbClr val="0000CC"/>
                </a:solidFill>
              </a:rPr>
              <a:t>Effect size</a:t>
            </a:r>
          </a:p>
          <a:p>
            <a:pPr marL="342900" indent="-342900">
              <a:buFont typeface="+mj-lt"/>
              <a:buAutoNum type="arabicPeriod"/>
            </a:pPr>
            <a:r>
              <a:rPr lang="en-US" sz="2400" dirty="0">
                <a:solidFill>
                  <a:srgbClr val="FF0000"/>
                </a:solidFill>
              </a:rPr>
              <a:t>Power</a:t>
            </a:r>
          </a:p>
          <a:p>
            <a:endParaRPr lang="en-US" dirty="0"/>
          </a:p>
        </p:txBody>
      </p:sp>
    </p:spTree>
    <p:extLst>
      <p:ext uri="{BB962C8B-B14F-4D97-AF65-F5344CB8AC3E}">
        <p14:creationId xmlns:p14="http://schemas.microsoft.com/office/powerpoint/2010/main" val="108202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143AA-8954-411A-85A5-195F4B7E367B}"/>
              </a:ext>
            </a:extLst>
          </p:cNvPr>
          <p:cNvSpPr txBox="1"/>
          <p:nvPr/>
        </p:nvSpPr>
        <p:spPr>
          <a:xfrm>
            <a:off x="291402" y="0"/>
            <a:ext cx="11716378" cy="523220"/>
          </a:xfrm>
          <a:prstGeom prst="rect">
            <a:avLst/>
          </a:prstGeom>
          <a:noFill/>
        </p:spPr>
        <p:txBody>
          <a:bodyPr wrap="square" rtlCol="0">
            <a:spAutoFit/>
          </a:bodyPr>
          <a:lstStyle/>
          <a:p>
            <a:r>
              <a:rPr lang="en-US" sz="2800" dirty="0">
                <a:solidFill>
                  <a:srgbClr val="0000CC"/>
                </a:solidFill>
              </a:rPr>
              <a:t>How many samples do we need to be confident that TP is less than some value?</a:t>
            </a:r>
          </a:p>
        </p:txBody>
      </p:sp>
      <p:sp>
        <p:nvSpPr>
          <p:cNvPr id="3" name="TextBox 2">
            <a:extLst>
              <a:ext uri="{FF2B5EF4-FFF2-40B4-BE49-F238E27FC236}">
                <a16:creationId xmlns:a16="http://schemas.microsoft.com/office/drawing/2014/main" id="{EE952144-C1CA-442E-A27A-1C75B9DF1744}"/>
              </a:ext>
            </a:extLst>
          </p:cNvPr>
          <p:cNvSpPr txBox="1"/>
          <p:nvPr/>
        </p:nvSpPr>
        <p:spPr>
          <a:xfrm>
            <a:off x="291402" y="652657"/>
            <a:ext cx="11716378" cy="5570756"/>
          </a:xfrm>
          <a:prstGeom prst="rect">
            <a:avLst/>
          </a:prstGeom>
          <a:noFill/>
        </p:spPr>
        <p:txBody>
          <a:bodyPr wrap="square" rtlCol="0">
            <a:spAutoFit/>
          </a:bodyPr>
          <a:lstStyle/>
          <a:p>
            <a:r>
              <a:rPr lang="en-US" sz="3200" dirty="0"/>
              <a:t>POWER ANALYSIS</a:t>
            </a:r>
          </a:p>
          <a:p>
            <a:endParaRPr lang="en-US" dirty="0"/>
          </a:p>
          <a:p>
            <a:r>
              <a:rPr lang="en-US" sz="2400" u="sng" dirty="0"/>
              <a:t>Power is the probability of rejecting the null hypothesis when it is false</a:t>
            </a:r>
          </a:p>
          <a:p>
            <a:pPr marL="627062" indent="-342900">
              <a:buFont typeface="Wingdings" panose="05000000000000000000" pitchFamily="2" charset="2"/>
              <a:buChar char="Ø"/>
            </a:pPr>
            <a:r>
              <a:rPr lang="en-US" sz="2400" dirty="0"/>
              <a:t>In other words, the probability of detecting a difference from some value, if that difference exists</a:t>
            </a:r>
          </a:p>
          <a:p>
            <a:pPr marL="914400" lvl="1" indent="-173038">
              <a:buFont typeface="Wingdings" panose="05000000000000000000" pitchFamily="2" charset="2"/>
              <a:buChar char="Ø"/>
            </a:pPr>
            <a:r>
              <a:rPr lang="en-US" sz="2400" dirty="0"/>
              <a:t>There is always random error (“noise”) when taking samples</a:t>
            </a:r>
          </a:p>
          <a:p>
            <a:pPr marL="914400" lvl="1" indent="-228600">
              <a:buFont typeface="Wingdings" panose="05000000000000000000" pitchFamily="2" charset="2"/>
              <a:buChar char="Ø"/>
            </a:pPr>
            <a:r>
              <a:rPr lang="en-US" sz="2400" dirty="0"/>
              <a:t>How many samples do we need to collect to be reasonably sure we would find a signal amidst that noise?</a:t>
            </a:r>
          </a:p>
          <a:p>
            <a:r>
              <a:rPr lang="en-US" sz="2400" dirty="0"/>
              <a:t>	</a:t>
            </a:r>
          </a:p>
          <a:p>
            <a:r>
              <a:rPr lang="en-US" sz="2400" u="sng" dirty="0"/>
              <a:t>There are four elements in statistical hypothesis testing that are inter-related</a:t>
            </a:r>
          </a:p>
          <a:p>
            <a:pPr marL="342900" indent="-342900">
              <a:buFont typeface="+mj-lt"/>
              <a:buAutoNum type="arabicPeriod"/>
            </a:pPr>
            <a:r>
              <a:rPr lang="en-US" sz="2400" dirty="0">
                <a:solidFill>
                  <a:srgbClr val="FF0000"/>
                </a:solidFill>
              </a:rPr>
              <a:t>Sample size</a:t>
            </a:r>
          </a:p>
          <a:p>
            <a:pPr marL="342900" indent="-342900">
              <a:buFont typeface="+mj-lt"/>
              <a:buAutoNum type="arabicPeriod"/>
            </a:pPr>
            <a:r>
              <a:rPr lang="en-US" sz="2400" dirty="0">
                <a:solidFill>
                  <a:srgbClr val="0000CC"/>
                </a:solidFill>
              </a:rPr>
              <a:t>P value</a:t>
            </a:r>
          </a:p>
          <a:p>
            <a:pPr marL="342900" indent="-342900">
              <a:buFont typeface="+mj-lt"/>
              <a:buAutoNum type="arabicPeriod"/>
            </a:pPr>
            <a:r>
              <a:rPr lang="en-US" sz="2400" dirty="0">
                <a:solidFill>
                  <a:srgbClr val="0000CC"/>
                </a:solidFill>
              </a:rPr>
              <a:t>Effect size</a:t>
            </a:r>
          </a:p>
          <a:p>
            <a:pPr marL="342900" indent="-342900">
              <a:buFont typeface="+mj-lt"/>
              <a:buAutoNum type="arabicPeriod"/>
            </a:pPr>
            <a:r>
              <a:rPr lang="en-US" sz="2400" dirty="0">
                <a:solidFill>
                  <a:srgbClr val="0000CC"/>
                </a:solidFill>
              </a:rPr>
              <a:t>Power</a:t>
            </a:r>
          </a:p>
          <a:p>
            <a:endParaRPr lang="en-US" dirty="0"/>
          </a:p>
        </p:txBody>
      </p:sp>
    </p:spTree>
    <p:extLst>
      <p:ext uri="{BB962C8B-B14F-4D97-AF65-F5344CB8AC3E}">
        <p14:creationId xmlns:p14="http://schemas.microsoft.com/office/powerpoint/2010/main" val="343875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EEC151-1DB1-4000-A5D4-34A914DF8D7A}"/>
              </a:ext>
            </a:extLst>
          </p:cNvPr>
          <p:cNvSpPr txBox="1"/>
          <p:nvPr/>
        </p:nvSpPr>
        <p:spPr>
          <a:xfrm>
            <a:off x="381944" y="155149"/>
            <a:ext cx="10955655" cy="6524863"/>
          </a:xfrm>
          <a:prstGeom prst="rect">
            <a:avLst/>
          </a:prstGeom>
          <a:noFill/>
        </p:spPr>
        <p:txBody>
          <a:bodyPr wrap="square" rtlCol="0">
            <a:spAutoFit/>
          </a:bodyPr>
          <a:lstStyle/>
          <a:p>
            <a:r>
              <a:rPr lang="en-US" dirty="0"/>
              <a:t>Effect Size:</a:t>
            </a:r>
          </a:p>
          <a:p>
            <a:endParaRPr lang="en-US" dirty="0"/>
          </a:p>
          <a:p>
            <a:r>
              <a:rPr lang="en-US" dirty="0"/>
              <a:t>Difference between sample mean and test value (“signal”)</a:t>
            </a:r>
          </a:p>
          <a:p>
            <a:r>
              <a:rPr lang="en-US" dirty="0"/>
              <a:t>Population standard deviation we expect (“noise”)</a:t>
            </a:r>
          </a:p>
          <a:p>
            <a:endParaRPr lang="en-US" dirty="0"/>
          </a:p>
          <a:p>
            <a:r>
              <a:rPr lang="en-US" dirty="0"/>
              <a:t>Example:</a:t>
            </a:r>
          </a:p>
          <a:p>
            <a:r>
              <a:rPr lang="en-US" dirty="0"/>
              <a:t>We want to know whether we have collected enough samples to determine, with some probability of confidence, that we would be able to detect whether the phosphorus concentration is less than 12 ug/L.</a:t>
            </a:r>
          </a:p>
          <a:p>
            <a:endParaRPr lang="en-US" dirty="0"/>
          </a:p>
          <a:p>
            <a:r>
              <a:rPr lang="en-US" dirty="0"/>
              <a:t>Power equation:</a:t>
            </a:r>
          </a:p>
          <a:p>
            <a:endParaRPr lang="en-US" dirty="0"/>
          </a:p>
          <a:p>
            <a:r>
              <a:rPr lang="en-US" dirty="0"/>
              <a:t>Sample mean = 10</a:t>
            </a:r>
          </a:p>
          <a:p>
            <a:r>
              <a:rPr lang="en-US" dirty="0"/>
              <a:t>Standard Deviation = 2</a:t>
            </a:r>
          </a:p>
          <a:p>
            <a:endParaRPr lang="en-US" dirty="0"/>
          </a:p>
          <a:p>
            <a:r>
              <a:rPr lang="en-US" dirty="0"/>
              <a:t>|10-12|  equals effect size of 1</a:t>
            </a:r>
          </a:p>
          <a:p>
            <a:r>
              <a:rPr lang="en-US" dirty="0"/>
              <a:t>      2</a:t>
            </a:r>
          </a:p>
          <a:p>
            <a:endParaRPr lang="en-US" dirty="0"/>
          </a:p>
          <a:p>
            <a:r>
              <a:rPr lang="en-US" sz="2800" dirty="0"/>
              <a:t>What standard deviation to use?</a:t>
            </a:r>
          </a:p>
          <a:p>
            <a:endParaRPr lang="en-US" sz="2800" dirty="0"/>
          </a:p>
          <a:p>
            <a:r>
              <a:rPr lang="en-US" sz="2800" dirty="0"/>
              <a:t>Also note:  Analysis is quite a bit more complicated when data are not normally distributed</a:t>
            </a:r>
          </a:p>
        </p:txBody>
      </p:sp>
      <p:cxnSp>
        <p:nvCxnSpPr>
          <p:cNvPr id="7" name="Straight Connector 6">
            <a:extLst>
              <a:ext uri="{FF2B5EF4-FFF2-40B4-BE49-F238E27FC236}">
                <a16:creationId xmlns:a16="http://schemas.microsoft.com/office/drawing/2014/main" id="{FC0A383B-2257-4EC6-B228-01491012C2E7}"/>
              </a:ext>
            </a:extLst>
          </p:cNvPr>
          <p:cNvCxnSpPr>
            <a:cxnSpLocks/>
          </p:cNvCxnSpPr>
          <p:nvPr/>
        </p:nvCxnSpPr>
        <p:spPr>
          <a:xfrm>
            <a:off x="478577" y="1015525"/>
            <a:ext cx="547004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0099C987-AAA0-4153-B504-38A0DBB4D9C0}"/>
              </a:ext>
            </a:extLst>
          </p:cNvPr>
          <p:cNvCxnSpPr>
            <a:cxnSpLocks/>
          </p:cNvCxnSpPr>
          <p:nvPr/>
        </p:nvCxnSpPr>
        <p:spPr>
          <a:xfrm>
            <a:off x="478577" y="4323110"/>
            <a:ext cx="727225"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620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0E231E-FFBA-4710-B6D3-171560616F6E}"/>
              </a:ext>
            </a:extLst>
          </p:cNvPr>
          <p:cNvSpPr/>
          <p:nvPr/>
        </p:nvSpPr>
        <p:spPr>
          <a:xfrm>
            <a:off x="190919" y="160774"/>
            <a:ext cx="11284299" cy="6029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2C85E6-524A-4C9C-BDCD-BCCFFC799AD3}"/>
              </a:ext>
            </a:extLst>
          </p:cNvPr>
          <p:cNvSpPr txBox="1"/>
          <p:nvPr/>
        </p:nvSpPr>
        <p:spPr>
          <a:xfrm>
            <a:off x="190919" y="92892"/>
            <a:ext cx="10982848" cy="369332"/>
          </a:xfrm>
          <a:prstGeom prst="rect">
            <a:avLst/>
          </a:prstGeom>
          <a:noFill/>
        </p:spPr>
        <p:txBody>
          <a:bodyPr wrap="square" rtlCol="0">
            <a:spAutoFit/>
          </a:bodyPr>
          <a:lstStyle/>
          <a:p>
            <a:r>
              <a:rPr lang="en-US" dirty="0"/>
              <a:t>What Standard Deviation should we assume in order to calculate our effect size?</a:t>
            </a:r>
          </a:p>
        </p:txBody>
      </p:sp>
    </p:spTree>
    <p:extLst>
      <p:ext uri="{BB962C8B-B14F-4D97-AF65-F5344CB8AC3E}">
        <p14:creationId xmlns:p14="http://schemas.microsoft.com/office/powerpoint/2010/main" val="174217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9354B-5C72-4513-94E9-F03A10149E7C}"/>
              </a:ext>
            </a:extLst>
          </p:cNvPr>
          <p:cNvSpPr txBox="1"/>
          <p:nvPr/>
        </p:nvSpPr>
        <p:spPr>
          <a:xfrm>
            <a:off x="0" y="56197"/>
            <a:ext cx="12192000" cy="1077218"/>
          </a:xfrm>
          <a:prstGeom prst="rect">
            <a:avLst/>
          </a:prstGeom>
          <a:noFill/>
        </p:spPr>
        <p:txBody>
          <a:bodyPr wrap="square" rtlCol="0">
            <a:spAutoFit/>
          </a:bodyPr>
          <a:lstStyle/>
          <a:p>
            <a:r>
              <a:rPr lang="en-US" sz="1600" dirty="0"/>
              <a:t>EXAMPLE – Miles Pond (stable trend)</a:t>
            </a:r>
          </a:p>
          <a:p>
            <a:r>
              <a:rPr lang="en-US" sz="1600" dirty="0"/>
              <a:t>13 years sampled | mean=11.4 | </a:t>
            </a:r>
            <a:r>
              <a:rPr lang="en-US" sz="1600" dirty="0" err="1"/>
              <a:t>stdev</a:t>
            </a:r>
            <a:r>
              <a:rPr lang="en-US" sz="1600" dirty="0"/>
              <a:t>=2.05 (95% </a:t>
            </a:r>
            <a:r>
              <a:rPr lang="en-US" sz="1600" dirty="0" err="1"/>
              <a:t>c.i.</a:t>
            </a:r>
            <a:r>
              <a:rPr lang="en-US" sz="1600" dirty="0"/>
              <a:t> = 1.33~3.05)</a:t>
            </a:r>
          </a:p>
          <a:p>
            <a:r>
              <a:rPr lang="en-US" sz="1600" dirty="0">
                <a:solidFill>
                  <a:srgbClr val="0000CC"/>
                </a:solidFill>
              </a:rPr>
              <a:t>Take the worst-case scenario, </a:t>
            </a:r>
            <a:r>
              <a:rPr lang="en-US" sz="1600" dirty="0" err="1">
                <a:solidFill>
                  <a:srgbClr val="0000CC"/>
                </a:solidFill>
              </a:rPr>
              <a:t>stdev</a:t>
            </a:r>
            <a:r>
              <a:rPr lang="en-US" sz="1600" dirty="0">
                <a:solidFill>
                  <a:srgbClr val="0000CC"/>
                </a:solidFill>
              </a:rPr>
              <a:t> = 3</a:t>
            </a:r>
          </a:p>
          <a:p>
            <a:r>
              <a:rPr lang="en-US" sz="1600" dirty="0">
                <a:solidFill>
                  <a:srgbClr val="0000CC"/>
                </a:solidFill>
              </a:rPr>
              <a:t>How many years of samples would we need to have an 80% probability of detecting an increase of X ug/L TP, with a p-value of 0.05?</a:t>
            </a:r>
          </a:p>
        </p:txBody>
      </p:sp>
      <p:pic>
        <p:nvPicPr>
          <p:cNvPr id="7" name="Picture 6">
            <a:extLst>
              <a:ext uri="{FF2B5EF4-FFF2-40B4-BE49-F238E27FC236}">
                <a16:creationId xmlns:a16="http://schemas.microsoft.com/office/drawing/2014/main" id="{413CA395-88F2-4BE3-90DB-2D6D62E019A1}"/>
              </a:ext>
            </a:extLst>
          </p:cNvPr>
          <p:cNvPicPr>
            <a:picLocks noChangeAspect="1"/>
          </p:cNvPicPr>
          <p:nvPr/>
        </p:nvPicPr>
        <p:blipFill>
          <a:blip r:embed="rId2"/>
          <a:stretch>
            <a:fillRect/>
          </a:stretch>
        </p:blipFill>
        <p:spPr>
          <a:xfrm>
            <a:off x="733425" y="1333500"/>
            <a:ext cx="10234316" cy="5117158"/>
          </a:xfrm>
          <a:prstGeom prst="rect">
            <a:avLst/>
          </a:prstGeom>
        </p:spPr>
      </p:pic>
    </p:spTree>
    <p:extLst>
      <p:ext uri="{BB962C8B-B14F-4D97-AF65-F5344CB8AC3E}">
        <p14:creationId xmlns:p14="http://schemas.microsoft.com/office/powerpoint/2010/main" val="59619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tc>
                <a:tc>
                  <a:txBody>
                    <a:bodyPr/>
                    <a:lstStyle/>
                    <a:p>
                      <a:r>
                        <a:rPr lang="en-US" sz="1200" dirty="0"/>
                        <a:t>18</a:t>
                      </a:r>
                    </a:p>
                  </a:txBody>
                  <a:tcPr/>
                </a:tc>
                <a:tc>
                  <a:txBody>
                    <a:bodyPr/>
                    <a:lstStyle/>
                    <a:p>
                      <a:r>
                        <a:rPr lang="en-US" sz="1200" dirty="0"/>
                        <a:t>11.4</a:t>
                      </a:r>
                    </a:p>
                  </a:txBody>
                  <a:tcPr/>
                </a:tc>
                <a:tc>
                  <a:txBody>
                    <a:bodyPr/>
                    <a:lstStyle/>
                    <a:p>
                      <a:r>
                        <a:rPr lang="en-US" sz="1200" dirty="0"/>
                        <a:t>2.00</a:t>
                      </a:r>
                    </a:p>
                  </a:txBody>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spTree>
    <p:extLst>
      <p:ext uri="{BB962C8B-B14F-4D97-AF65-F5344CB8AC3E}">
        <p14:creationId xmlns:p14="http://schemas.microsoft.com/office/powerpoint/2010/main" val="408518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920B7EE-EB98-4FCE-94F4-402190683D00}"/>
              </a:ext>
            </a:extLst>
          </p:cNvPr>
          <p:cNvPicPr>
            <a:picLocks noChangeAspect="1"/>
          </p:cNvPicPr>
          <p:nvPr/>
        </p:nvPicPr>
        <p:blipFill>
          <a:blip r:embed="rId2"/>
          <a:stretch>
            <a:fillRect/>
          </a:stretch>
        </p:blipFill>
        <p:spPr>
          <a:xfrm>
            <a:off x="276940" y="942974"/>
            <a:ext cx="11667410" cy="5833705"/>
          </a:xfrm>
          <a:prstGeom prst="rect">
            <a:avLst/>
          </a:prstGeom>
        </p:spPr>
      </p:pic>
      <p:sp>
        <p:nvSpPr>
          <p:cNvPr id="2" name="TextBox 1">
            <a:extLst>
              <a:ext uri="{FF2B5EF4-FFF2-40B4-BE49-F238E27FC236}">
                <a16:creationId xmlns:a16="http://schemas.microsoft.com/office/drawing/2014/main" id="{E069354B-5C72-4513-94E9-F03A10149E7C}"/>
              </a:ext>
            </a:extLst>
          </p:cNvPr>
          <p:cNvSpPr txBox="1"/>
          <p:nvPr/>
        </p:nvSpPr>
        <p:spPr>
          <a:xfrm>
            <a:off x="0" y="0"/>
            <a:ext cx="12117184" cy="861774"/>
          </a:xfrm>
          <a:prstGeom prst="rect">
            <a:avLst/>
          </a:prstGeom>
          <a:noFill/>
        </p:spPr>
        <p:txBody>
          <a:bodyPr wrap="square" rtlCol="0">
            <a:spAutoFit/>
          </a:bodyPr>
          <a:lstStyle/>
          <a:p>
            <a:r>
              <a:rPr lang="en-US" sz="1600" dirty="0"/>
              <a:t>All lakes for a range of standard deviations -  LMP Annual Means – lakes with normally distributed data</a:t>
            </a:r>
          </a:p>
          <a:p>
            <a:r>
              <a:rPr lang="en-US" sz="1600" dirty="0">
                <a:solidFill>
                  <a:srgbClr val="0000CC"/>
                </a:solidFill>
              </a:rPr>
              <a:t>How many years of samples would we need to have an 80% probability of detecting an increase of X ug/L, </a:t>
            </a:r>
          </a:p>
          <a:p>
            <a:r>
              <a:rPr lang="en-US" sz="1600" dirty="0">
                <a:solidFill>
                  <a:srgbClr val="0000CC"/>
                </a:solidFill>
              </a:rPr>
              <a:t>with a p-value of 0.05, given a certain standard deviation?</a:t>
            </a:r>
          </a:p>
        </p:txBody>
      </p:sp>
      <p:graphicFrame>
        <p:nvGraphicFramePr>
          <p:cNvPr id="7" name="Table 7">
            <a:extLst>
              <a:ext uri="{FF2B5EF4-FFF2-40B4-BE49-F238E27FC236}">
                <a16:creationId xmlns:a16="http://schemas.microsoft.com/office/drawing/2014/main" id="{67EE4230-EB90-434B-88B4-AA62900B4E16}"/>
              </a:ext>
            </a:extLst>
          </p:cNvPr>
          <p:cNvGraphicFramePr>
            <a:graphicFrameLocks noGrp="1"/>
          </p:cNvGraphicFramePr>
          <p:nvPr>
            <p:extLst>
              <p:ext uri="{D42A27DB-BD31-4B8C-83A1-F6EECF244321}">
                <p14:modId xmlns:p14="http://schemas.microsoft.com/office/powerpoint/2010/main" val="244740974"/>
              </p:ext>
            </p:extLst>
          </p:nvPr>
        </p:nvGraphicFramePr>
        <p:xfrm>
          <a:off x="7362825" y="1347549"/>
          <a:ext cx="3333750" cy="3566160"/>
        </p:xfrm>
        <a:graphic>
          <a:graphicData uri="http://schemas.openxmlformats.org/drawingml/2006/table">
            <a:tbl>
              <a:tblPr firstRow="1" bandRow="1">
                <a:tableStyleId>{69CF1AB2-1976-4502-BF36-3FF5EA218861}</a:tableStyleId>
              </a:tblPr>
              <a:tblGrid>
                <a:gridCol w="1562100">
                  <a:extLst>
                    <a:ext uri="{9D8B030D-6E8A-4147-A177-3AD203B41FA5}">
                      <a16:colId xmlns:a16="http://schemas.microsoft.com/office/drawing/2014/main" val="4256267630"/>
                    </a:ext>
                  </a:extLst>
                </a:gridCol>
                <a:gridCol w="407146">
                  <a:extLst>
                    <a:ext uri="{9D8B030D-6E8A-4147-A177-3AD203B41FA5}">
                      <a16:colId xmlns:a16="http://schemas.microsoft.com/office/drawing/2014/main" val="2261937681"/>
                    </a:ext>
                  </a:extLst>
                </a:gridCol>
                <a:gridCol w="626415">
                  <a:extLst>
                    <a:ext uri="{9D8B030D-6E8A-4147-A177-3AD203B41FA5}">
                      <a16:colId xmlns:a16="http://schemas.microsoft.com/office/drawing/2014/main" val="1322094859"/>
                    </a:ext>
                  </a:extLst>
                </a:gridCol>
                <a:gridCol w="738089">
                  <a:extLst>
                    <a:ext uri="{9D8B030D-6E8A-4147-A177-3AD203B41FA5}">
                      <a16:colId xmlns:a16="http://schemas.microsoft.com/office/drawing/2014/main" val="3153775163"/>
                    </a:ext>
                  </a:extLst>
                </a:gridCol>
              </a:tblGrid>
              <a:tr h="246282">
                <a:tc gridSpan="4">
                  <a:txBody>
                    <a:bodyPr/>
                    <a:lstStyle/>
                    <a:p>
                      <a:pPr algn="ctr"/>
                      <a:r>
                        <a:rPr lang="en-US" sz="1200" dirty="0"/>
                        <a:t>Some Example Lakes</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736464221"/>
                  </a:ext>
                </a:extLst>
              </a:tr>
              <a:tr h="246282">
                <a:tc>
                  <a:txBody>
                    <a:bodyPr/>
                    <a:lstStyle/>
                    <a:p>
                      <a:r>
                        <a:rPr lang="en-US" sz="1200" b="1" dirty="0"/>
                        <a:t>Lake</a:t>
                      </a:r>
                    </a:p>
                  </a:txBody>
                  <a:tcPr/>
                </a:tc>
                <a:tc>
                  <a:txBody>
                    <a:bodyPr/>
                    <a:lstStyle/>
                    <a:p>
                      <a:r>
                        <a:rPr lang="en-US" sz="1200" b="1" dirty="0"/>
                        <a:t>N</a:t>
                      </a:r>
                    </a:p>
                  </a:txBody>
                  <a:tcPr/>
                </a:tc>
                <a:tc>
                  <a:txBody>
                    <a:bodyPr/>
                    <a:lstStyle/>
                    <a:p>
                      <a:r>
                        <a:rPr lang="en-US" sz="1200" b="1" dirty="0"/>
                        <a:t>Mean</a:t>
                      </a:r>
                    </a:p>
                  </a:txBody>
                  <a:tcPr/>
                </a:tc>
                <a:tc>
                  <a:txBody>
                    <a:bodyPr/>
                    <a:lstStyle/>
                    <a:p>
                      <a:r>
                        <a:rPr lang="en-US" sz="1200" b="1" dirty="0"/>
                        <a:t>St. Dev.</a:t>
                      </a:r>
                    </a:p>
                  </a:txBody>
                  <a:tcPr/>
                </a:tc>
                <a:extLst>
                  <a:ext uri="{0D108BD9-81ED-4DB2-BD59-A6C34878D82A}">
                    <a16:rowId xmlns:a16="http://schemas.microsoft.com/office/drawing/2014/main" val="2248649451"/>
                  </a:ext>
                </a:extLst>
              </a:tr>
              <a:tr h="246282">
                <a:tc>
                  <a:txBody>
                    <a:bodyPr/>
                    <a:lstStyle/>
                    <a:p>
                      <a:r>
                        <a:rPr lang="en-US" sz="1200" dirty="0"/>
                        <a:t>CARMI</a:t>
                      </a:r>
                    </a:p>
                  </a:txBody>
                  <a:tcPr/>
                </a:tc>
                <a:tc>
                  <a:txBody>
                    <a:bodyPr/>
                    <a:lstStyle/>
                    <a:p>
                      <a:r>
                        <a:rPr lang="en-US" sz="1200" dirty="0"/>
                        <a:t>37</a:t>
                      </a:r>
                    </a:p>
                  </a:txBody>
                  <a:tcPr/>
                </a:tc>
                <a:tc>
                  <a:txBody>
                    <a:bodyPr/>
                    <a:lstStyle/>
                    <a:p>
                      <a:r>
                        <a:rPr lang="en-US" sz="1200" dirty="0"/>
                        <a:t>30.9</a:t>
                      </a:r>
                    </a:p>
                  </a:txBody>
                  <a:tcPr/>
                </a:tc>
                <a:tc>
                  <a:txBody>
                    <a:bodyPr/>
                    <a:lstStyle/>
                    <a:p>
                      <a:r>
                        <a:rPr lang="en-US" sz="1200" dirty="0"/>
                        <a:t>5.53</a:t>
                      </a:r>
                    </a:p>
                  </a:txBody>
                  <a:tcPr/>
                </a:tc>
                <a:extLst>
                  <a:ext uri="{0D108BD9-81ED-4DB2-BD59-A6C34878D82A}">
                    <a16:rowId xmlns:a16="http://schemas.microsoft.com/office/drawing/2014/main" val="94452239"/>
                  </a:ext>
                </a:extLst>
              </a:tr>
              <a:tr h="2462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CASPIAN</a:t>
                      </a:r>
                    </a:p>
                  </a:txBody>
                  <a:tcPr/>
                </a:tc>
                <a:tc>
                  <a:txBody>
                    <a:bodyPr/>
                    <a:lstStyle/>
                    <a:p>
                      <a:r>
                        <a:rPr lang="en-US" sz="1200" dirty="0"/>
                        <a:t>26</a:t>
                      </a:r>
                    </a:p>
                  </a:txBody>
                  <a:tcPr/>
                </a:tc>
                <a:tc>
                  <a:txBody>
                    <a:bodyPr/>
                    <a:lstStyle/>
                    <a:p>
                      <a:r>
                        <a:rPr lang="en-US" sz="1200" dirty="0"/>
                        <a:t>9.3</a:t>
                      </a:r>
                    </a:p>
                  </a:txBody>
                  <a:tcPr/>
                </a:tc>
                <a:tc>
                  <a:txBody>
                    <a:bodyPr/>
                    <a:lstStyle/>
                    <a:p>
                      <a:r>
                        <a:rPr lang="en-US" sz="1200" dirty="0"/>
                        <a:t>1.82</a:t>
                      </a:r>
                    </a:p>
                  </a:txBody>
                  <a:tcPr/>
                </a:tc>
                <a:extLst>
                  <a:ext uri="{0D108BD9-81ED-4DB2-BD59-A6C34878D82A}">
                    <a16:rowId xmlns:a16="http://schemas.microsoft.com/office/drawing/2014/main" val="3752780288"/>
                  </a:ext>
                </a:extLst>
              </a:tr>
              <a:tr h="246282">
                <a:tc>
                  <a:txBody>
                    <a:bodyPr/>
                    <a:lstStyle/>
                    <a:p>
                      <a:r>
                        <a:rPr lang="en-US" sz="1200" dirty="0"/>
                        <a:t>CURTIS</a:t>
                      </a:r>
                    </a:p>
                  </a:txBody>
                  <a:tcPr/>
                </a:tc>
                <a:tc>
                  <a:txBody>
                    <a:bodyPr/>
                    <a:lstStyle/>
                    <a:p>
                      <a:r>
                        <a:rPr lang="en-US" sz="1200" dirty="0"/>
                        <a:t>25</a:t>
                      </a:r>
                    </a:p>
                  </a:txBody>
                  <a:tcPr/>
                </a:tc>
                <a:tc>
                  <a:txBody>
                    <a:bodyPr/>
                    <a:lstStyle/>
                    <a:p>
                      <a:r>
                        <a:rPr lang="en-US" sz="1200" dirty="0"/>
                        <a:t>18.1</a:t>
                      </a:r>
                    </a:p>
                  </a:txBody>
                  <a:tcPr/>
                </a:tc>
                <a:tc>
                  <a:txBody>
                    <a:bodyPr/>
                    <a:lstStyle/>
                    <a:p>
                      <a:r>
                        <a:rPr lang="en-US" sz="1200" dirty="0"/>
                        <a:t>3.58</a:t>
                      </a:r>
                    </a:p>
                  </a:txBody>
                  <a:tcPr/>
                </a:tc>
                <a:extLst>
                  <a:ext uri="{0D108BD9-81ED-4DB2-BD59-A6C34878D82A}">
                    <a16:rowId xmlns:a16="http://schemas.microsoft.com/office/drawing/2014/main" val="2753738978"/>
                  </a:ext>
                </a:extLst>
              </a:tr>
              <a:tr h="246282">
                <a:tc>
                  <a:txBody>
                    <a:bodyPr/>
                    <a:lstStyle/>
                    <a:p>
                      <a:r>
                        <a:rPr lang="en-US" sz="1200" dirty="0"/>
                        <a:t>DUNMORE</a:t>
                      </a:r>
                    </a:p>
                  </a:txBody>
                  <a:tcPr/>
                </a:tc>
                <a:tc>
                  <a:txBody>
                    <a:bodyPr/>
                    <a:lstStyle/>
                    <a:p>
                      <a:r>
                        <a:rPr lang="en-US" sz="1200" dirty="0"/>
                        <a:t>23</a:t>
                      </a:r>
                    </a:p>
                  </a:txBody>
                  <a:tcPr/>
                </a:tc>
                <a:tc>
                  <a:txBody>
                    <a:bodyPr/>
                    <a:lstStyle/>
                    <a:p>
                      <a:r>
                        <a:rPr lang="en-US" sz="1200" dirty="0"/>
                        <a:t>12.8</a:t>
                      </a:r>
                    </a:p>
                  </a:txBody>
                  <a:tcPr/>
                </a:tc>
                <a:tc>
                  <a:txBody>
                    <a:bodyPr/>
                    <a:lstStyle/>
                    <a:p>
                      <a:r>
                        <a:rPr lang="en-US" sz="1200" dirty="0"/>
                        <a:t>2.73</a:t>
                      </a:r>
                    </a:p>
                  </a:txBody>
                  <a:tcPr/>
                </a:tc>
                <a:extLst>
                  <a:ext uri="{0D108BD9-81ED-4DB2-BD59-A6C34878D82A}">
                    <a16:rowId xmlns:a16="http://schemas.microsoft.com/office/drawing/2014/main" val="750290730"/>
                  </a:ext>
                </a:extLst>
              </a:tr>
              <a:tr h="246282">
                <a:tc>
                  <a:txBody>
                    <a:bodyPr/>
                    <a:lstStyle/>
                    <a:p>
                      <a:r>
                        <a:rPr lang="en-US" sz="1200" dirty="0"/>
                        <a:t>JOES (DANVLL)</a:t>
                      </a:r>
                    </a:p>
                  </a:txBody>
                  <a:tcPr/>
                </a:tc>
                <a:tc>
                  <a:txBody>
                    <a:bodyPr/>
                    <a:lstStyle/>
                    <a:p>
                      <a:r>
                        <a:rPr lang="en-US" sz="1200" dirty="0"/>
                        <a:t>14</a:t>
                      </a:r>
                    </a:p>
                  </a:txBody>
                  <a:tcPr/>
                </a:tc>
                <a:tc>
                  <a:txBody>
                    <a:bodyPr/>
                    <a:lstStyle/>
                    <a:p>
                      <a:r>
                        <a:rPr lang="en-US" sz="1200" dirty="0"/>
                        <a:t>20.2</a:t>
                      </a:r>
                    </a:p>
                  </a:txBody>
                  <a:tcPr/>
                </a:tc>
                <a:tc>
                  <a:txBody>
                    <a:bodyPr/>
                    <a:lstStyle/>
                    <a:p>
                      <a:r>
                        <a:rPr lang="en-US" sz="1200" dirty="0"/>
                        <a:t>7.24</a:t>
                      </a:r>
                    </a:p>
                  </a:txBody>
                  <a:tcPr/>
                </a:tc>
                <a:extLst>
                  <a:ext uri="{0D108BD9-81ED-4DB2-BD59-A6C34878D82A}">
                    <a16:rowId xmlns:a16="http://schemas.microsoft.com/office/drawing/2014/main" val="3939792130"/>
                  </a:ext>
                </a:extLst>
              </a:tr>
              <a:tr h="246282">
                <a:tc>
                  <a:txBody>
                    <a:bodyPr/>
                    <a:lstStyle/>
                    <a:p>
                      <a:r>
                        <a:rPr lang="en-US" sz="1200" dirty="0"/>
                        <a:t>MAIDSTONE</a:t>
                      </a:r>
                    </a:p>
                  </a:txBody>
                  <a:tcPr/>
                </a:tc>
                <a:tc>
                  <a:txBody>
                    <a:bodyPr/>
                    <a:lstStyle/>
                    <a:p>
                      <a:r>
                        <a:rPr lang="en-US" sz="1200" dirty="0"/>
                        <a:t>26</a:t>
                      </a:r>
                    </a:p>
                  </a:txBody>
                  <a:tcPr/>
                </a:tc>
                <a:tc>
                  <a:txBody>
                    <a:bodyPr/>
                    <a:lstStyle/>
                    <a:p>
                      <a:r>
                        <a:rPr lang="en-US" sz="1200" dirty="0"/>
                        <a:t>6.8</a:t>
                      </a:r>
                    </a:p>
                  </a:txBody>
                  <a:tcPr/>
                </a:tc>
                <a:tc>
                  <a:txBody>
                    <a:bodyPr/>
                    <a:lstStyle/>
                    <a:p>
                      <a:r>
                        <a:rPr lang="en-US" sz="1200" dirty="0"/>
                        <a:t>1.09</a:t>
                      </a:r>
                    </a:p>
                  </a:txBody>
                  <a:tcPr/>
                </a:tc>
                <a:extLst>
                  <a:ext uri="{0D108BD9-81ED-4DB2-BD59-A6C34878D82A}">
                    <a16:rowId xmlns:a16="http://schemas.microsoft.com/office/drawing/2014/main" val="3200487020"/>
                  </a:ext>
                </a:extLst>
              </a:tr>
              <a:tr h="246282">
                <a:tc>
                  <a:txBody>
                    <a:bodyPr/>
                    <a:lstStyle/>
                    <a:p>
                      <a:r>
                        <a:rPr lang="en-US" sz="1200" dirty="0"/>
                        <a:t>MEMPHREMAGOG</a:t>
                      </a:r>
                    </a:p>
                  </a:txBody>
                  <a:tcPr/>
                </a:tc>
                <a:tc>
                  <a:txBody>
                    <a:bodyPr/>
                    <a:lstStyle/>
                    <a:p>
                      <a:r>
                        <a:rPr lang="en-US" sz="1200" dirty="0"/>
                        <a:t>27</a:t>
                      </a:r>
                    </a:p>
                  </a:txBody>
                  <a:tcPr/>
                </a:tc>
                <a:tc>
                  <a:txBody>
                    <a:bodyPr/>
                    <a:lstStyle/>
                    <a:p>
                      <a:r>
                        <a:rPr lang="en-US" sz="1200" dirty="0"/>
                        <a:t>19.3</a:t>
                      </a:r>
                    </a:p>
                  </a:txBody>
                  <a:tcPr/>
                </a:tc>
                <a:tc>
                  <a:txBody>
                    <a:bodyPr/>
                    <a:lstStyle/>
                    <a:p>
                      <a:r>
                        <a:rPr lang="en-US" sz="1200" dirty="0"/>
                        <a:t>3.13</a:t>
                      </a:r>
                    </a:p>
                  </a:txBody>
                  <a:tcPr/>
                </a:tc>
                <a:extLst>
                  <a:ext uri="{0D108BD9-81ED-4DB2-BD59-A6C34878D82A}">
                    <a16:rowId xmlns:a16="http://schemas.microsoft.com/office/drawing/2014/main" val="31395098"/>
                  </a:ext>
                </a:extLst>
              </a:tr>
              <a:tr h="246282">
                <a:tc>
                  <a:txBody>
                    <a:bodyPr/>
                    <a:lstStyle/>
                    <a:p>
                      <a:r>
                        <a:rPr lang="en-US" sz="1200" dirty="0"/>
                        <a:t>RAPONDA</a:t>
                      </a:r>
                    </a:p>
                  </a:txBody>
                  <a:tcPr>
                    <a:solidFill>
                      <a:srgbClr val="C49A00"/>
                    </a:solidFill>
                  </a:tcPr>
                </a:tc>
                <a:tc>
                  <a:txBody>
                    <a:bodyPr/>
                    <a:lstStyle/>
                    <a:p>
                      <a:r>
                        <a:rPr lang="en-US" sz="1200" dirty="0"/>
                        <a:t>18</a:t>
                      </a:r>
                    </a:p>
                  </a:txBody>
                  <a:tcPr>
                    <a:solidFill>
                      <a:srgbClr val="C49A00"/>
                    </a:solidFill>
                  </a:tcPr>
                </a:tc>
                <a:tc>
                  <a:txBody>
                    <a:bodyPr/>
                    <a:lstStyle/>
                    <a:p>
                      <a:r>
                        <a:rPr lang="en-US" sz="1200" dirty="0"/>
                        <a:t>11.4</a:t>
                      </a:r>
                    </a:p>
                  </a:txBody>
                  <a:tcPr>
                    <a:solidFill>
                      <a:srgbClr val="C49A00"/>
                    </a:solidFill>
                  </a:tcPr>
                </a:tc>
                <a:tc>
                  <a:txBody>
                    <a:bodyPr/>
                    <a:lstStyle/>
                    <a:p>
                      <a:r>
                        <a:rPr lang="en-US" sz="1200" dirty="0"/>
                        <a:t>2.00</a:t>
                      </a:r>
                    </a:p>
                  </a:txBody>
                  <a:tcPr>
                    <a:solidFill>
                      <a:srgbClr val="C49A00"/>
                    </a:solidFill>
                  </a:tcPr>
                </a:tc>
                <a:extLst>
                  <a:ext uri="{0D108BD9-81ED-4DB2-BD59-A6C34878D82A}">
                    <a16:rowId xmlns:a16="http://schemas.microsoft.com/office/drawing/2014/main" val="130211755"/>
                  </a:ext>
                </a:extLst>
              </a:tr>
              <a:tr h="246282">
                <a:tc>
                  <a:txBody>
                    <a:bodyPr/>
                    <a:lstStyle/>
                    <a:p>
                      <a:r>
                        <a:rPr lang="en-US" sz="1200" dirty="0"/>
                        <a:t>SEYMOUR</a:t>
                      </a:r>
                    </a:p>
                  </a:txBody>
                  <a:tcPr/>
                </a:tc>
                <a:tc>
                  <a:txBody>
                    <a:bodyPr/>
                    <a:lstStyle/>
                    <a:p>
                      <a:r>
                        <a:rPr lang="en-US" sz="1200" dirty="0"/>
                        <a:t>23</a:t>
                      </a:r>
                    </a:p>
                  </a:txBody>
                  <a:tcPr/>
                </a:tc>
                <a:tc>
                  <a:txBody>
                    <a:bodyPr/>
                    <a:lstStyle/>
                    <a:p>
                      <a:r>
                        <a:rPr lang="en-US" sz="1200" dirty="0"/>
                        <a:t>9.0</a:t>
                      </a:r>
                    </a:p>
                  </a:txBody>
                  <a:tcPr/>
                </a:tc>
                <a:tc>
                  <a:txBody>
                    <a:bodyPr/>
                    <a:lstStyle/>
                    <a:p>
                      <a:r>
                        <a:rPr lang="en-US" sz="1200" dirty="0"/>
                        <a:t>2.41</a:t>
                      </a:r>
                    </a:p>
                  </a:txBody>
                  <a:tcPr/>
                </a:tc>
                <a:extLst>
                  <a:ext uri="{0D108BD9-81ED-4DB2-BD59-A6C34878D82A}">
                    <a16:rowId xmlns:a16="http://schemas.microsoft.com/office/drawing/2014/main" val="243275096"/>
                  </a:ext>
                </a:extLst>
              </a:tr>
              <a:tr h="246282">
                <a:tc>
                  <a:txBody>
                    <a:bodyPr/>
                    <a:lstStyle/>
                    <a:p>
                      <a:r>
                        <a:rPr lang="en-US" sz="1200" dirty="0"/>
                        <a:t>SHELBURNE</a:t>
                      </a:r>
                    </a:p>
                  </a:txBody>
                  <a:tcPr/>
                </a:tc>
                <a:tc>
                  <a:txBody>
                    <a:bodyPr/>
                    <a:lstStyle/>
                    <a:p>
                      <a:r>
                        <a:rPr lang="en-US" sz="1200" dirty="0"/>
                        <a:t>6</a:t>
                      </a:r>
                    </a:p>
                  </a:txBody>
                  <a:tcPr/>
                </a:tc>
                <a:tc>
                  <a:txBody>
                    <a:bodyPr/>
                    <a:lstStyle/>
                    <a:p>
                      <a:r>
                        <a:rPr lang="en-US" sz="1200" dirty="0"/>
                        <a:t>151.4</a:t>
                      </a:r>
                    </a:p>
                  </a:txBody>
                  <a:tcPr/>
                </a:tc>
                <a:tc>
                  <a:txBody>
                    <a:bodyPr/>
                    <a:lstStyle/>
                    <a:p>
                      <a:r>
                        <a:rPr lang="en-US" sz="1200" dirty="0"/>
                        <a:t>38.20</a:t>
                      </a:r>
                    </a:p>
                  </a:txBody>
                  <a:tcPr/>
                </a:tc>
                <a:extLst>
                  <a:ext uri="{0D108BD9-81ED-4DB2-BD59-A6C34878D82A}">
                    <a16:rowId xmlns:a16="http://schemas.microsoft.com/office/drawing/2014/main" val="2340048807"/>
                  </a:ext>
                </a:extLst>
              </a:tr>
              <a:tr h="246282">
                <a:tc>
                  <a:txBody>
                    <a:bodyPr/>
                    <a:lstStyle/>
                    <a:p>
                      <a:r>
                        <a:rPr lang="en-US" sz="1200" dirty="0"/>
                        <a:t>WILLOUGHBY</a:t>
                      </a:r>
                    </a:p>
                  </a:txBody>
                  <a:tcPr/>
                </a:tc>
                <a:tc>
                  <a:txBody>
                    <a:bodyPr/>
                    <a:lstStyle/>
                    <a:p>
                      <a:r>
                        <a:rPr lang="en-US" sz="1200" dirty="0"/>
                        <a:t>25</a:t>
                      </a:r>
                    </a:p>
                  </a:txBody>
                  <a:tcPr/>
                </a:tc>
                <a:tc>
                  <a:txBody>
                    <a:bodyPr/>
                    <a:lstStyle/>
                    <a:p>
                      <a:r>
                        <a:rPr lang="en-US" sz="1200" dirty="0"/>
                        <a:t>10.5</a:t>
                      </a:r>
                    </a:p>
                  </a:txBody>
                  <a:tcPr/>
                </a:tc>
                <a:tc>
                  <a:txBody>
                    <a:bodyPr/>
                    <a:lstStyle/>
                    <a:p>
                      <a:r>
                        <a:rPr lang="en-US" sz="1200" dirty="0"/>
                        <a:t>3.70</a:t>
                      </a:r>
                    </a:p>
                  </a:txBody>
                  <a:tcPr/>
                </a:tc>
                <a:extLst>
                  <a:ext uri="{0D108BD9-81ED-4DB2-BD59-A6C34878D82A}">
                    <a16:rowId xmlns:a16="http://schemas.microsoft.com/office/drawing/2014/main" val="2021891949"/>
                  </a:ext>
                </a:extLst>
              </a:tr>
            </a:tbl>
          </a:graphicData>
        </a:graphic>
      </p:graphicFrame>
    </p:spTree>
    <p:extLst>
      <p:ext uri="{BB962C8B-B14F-4D97-AF65-F5344CB8AC3E}">
        <p14:creationId xmlns:p14="http://schemas.microsoft.com/office/powerpoint/2010/main" val="133320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1832</Words>
  <Application>Microsoft Office PowerPoint</Application>
  <PresentationFormat>Widescreen</PresentationFormat>
  <Paragraphs>516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Matthews, Leslie</dc:creator>
  <cp:lastModifiedBy>Matthews, Leslie</cp:lastModifiedBy>
  <cp:revision>46</cp:revision>
  <dcterms:created xsi:type="dcterms:W3CDTF">2021-01-18T16:23:58Z</dcterms:created>
  <dcterms:modified xsi:type="dcterms:W3CDTF">2021-10-01T18:10:35Z</dcterms:modified>
</cp:coreProperties>
</file>