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9" r:id="rId8"/>
    <p:sldId id="266" r:id="rId9"/>
    <p:sldId id="267" r:id="rId10"/>
    <p:sldId id="272" r:id="rId11"/>
    <p:sldId id="268" r:id="rId12"/>
    <p:sldId id="271" r:id="rId13"/>
    <p:sldId id="270" r:id="rId14"/>
    <p:sldId id="274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94"/>
    <a:srgbClr val="C49A00"/>
    <a:srgbClr val="F8766D"/>
    <a:srgbClr val="FF61C3"/>
    <a:srgbClr val="FF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DFEB-5BA6-4EEF-8692-36764AEA8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3D58-D16C-4220-82BF-9EE9DAFA4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2325-4530-49BE-B13F-2476A21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6069-AB1D-4FCD-A9CC-AE91A138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480C-F9A9-44CF-ACB7-C1BB2C2F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E278-AE3C-479E-AD65-2CAEE2E5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E09F-C69F-4F8A-A9C4-137D21BA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D354-F46B-415A-BCB6-B6A3A3BC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01C1-AC88-4D59-8EC2-C41D6CE7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DAF7-57E2-414D-B49C-B40EA67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9380C-CB1C-4336-9D66-21726891E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6261D-7298-4D81-AD35-F85BE78EA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B1D0-0ED8-4294-A525-3F15588E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5785-218E-4C84-A66E-31EDBAC3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94ED-A259-40DC-83F6-EB0B16AB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FF9-94E0-49C6-A8E3-E5BE0AF4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2A1A-EE29-440B-B263-ACF98790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89FD-1AD9-4FCE-AB24-2958E0AE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8E-37DE-4C76-B469-72B76A02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0CED-84DD-40CF-947D-61B8BCD9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F492-AE21-4515-8D59-11F29525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B051-8350-4C0D-8BE5-1D12600D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8174-D03B-4F00-A572-A680A0A1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FAF5-41E7-49DC-9484-E4D6A04D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A9F7-865A-4C62-9615-BFB8721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607E-853D-4196-9E02-C822A1D1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363B-6C2F-47DE-B02D-73CA3FC8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78EB5-F143-4C02-AB9F-70D027BE0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75F2-68A7-4EAB-94AE-A6F32651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A048E-A301-4D60-87D0-CFE23EC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A3683-17D9-408A-8FB3-29ADA31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437B-7AC1-4E4E-AE98-9596F7A7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E7BF-235E-44A2-A692-9840DFC9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94957-2BE1-49D5-BE66-38C4FEFE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46A13-ADDA-4F31-A616-0B3C97339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3A096-D170-45BA-A98C-4F8558F45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0304A-0182-4610-92AB-F76809FE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73156-A741-4A6F-9B26-DF64F0EC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31BFA-50E2-48AD-BDBF-A78604CC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EB43-9CB5-43F8-B301-CC35EE2A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DB99-9976-4A13-A8A8-23180A56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4C1AF-603A-46C6-9A03-9071917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2E997-ECAA-48D1-AE36-C6218AC3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E4FB8-BC6F-4172-9D0B-D1210508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82EE3-2E10-4C3A-8CB9-CDD14A8E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048E-B092-4746-8063-24D6D8A2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1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F558-D82A-4FAD-9189-BD085F2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952C-CC20-433A-91F6-3AB8EE67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DBCF9-C079-44B1-AAF3-31272644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CAFC4-2F80-4D82-954A-7ADC2C8F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920D-3BAF-4962-AE07-69A7B382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18EA-7850-44BE-9DD2-3CE28F3F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D081-BE35-4CF2-8915-EB171E63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F3A5E-2EC5-4BA8-9137-C05873D31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9545-9DE9-4B04-B3BC-DDF282146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2A88-78DC-401E-A60F-E77CEDAA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FC2C-E5C4-497B-AEAD-5DE19F57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5BB42-DB4E-4C62-A35A-102B65D2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3CB77-C635-4F62-826F-7FD7B7FC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9EF5B-A956-429E-B4DC-A76BBE3E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00E2-494D-410C-A79C-407A38158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407D-9E44-4102-8064-F1AFBB4C770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0417-A3D5-499B-99E3-26A88F901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D75D-C43E-4E89-84FD-0624A8D9F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F8B2-CA7B-475F-AD24-0D7C6372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3F0DE-47DD-4D2E-A78A-5E54AC3FF3F6}"/>
              </a:ext>
            </a:extLst>
          </p:cNvPr>
          <p:cNvSpPr txBox="1"/>
          <p:nvPr/>
        </p:nvSpPr>
        <p:spPr>
          <a:xfrm>
            <a:off x="906087" y="386991"/>
            <a:ext cx="1052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How many samples do we need to be confident that mean TP is not greater than some value?</a:t>
            </a:r>
          </a:p>
          <a:p>
            <a:r>
              <a:rPr lang="en-US" sz="2000" dirty="0">
                <a:solidFill>
                  <a:srgbClr val="0000CC"/>
                </a:solidFill>
              </a:rPr>
              <a:t>How many samples do we need to be confident of detecting a trend?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005B0-24BB-473B-B6AF-2092B5987ECE}"/>
              </a:ext>
            </a:extLst>
          </p:cNvPr>
          <p:cNvSpPr txBox="1"/>
          <p:nvPr/>
        </p:nvSpPr>
        <p:spPr>
          <a:xfrm>
            <a:off x="906087" y="1256884"/>
            <a:ext cx="105255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ANALYSIS</a:t>
            </a:r>
          </a:p>
          <a:p>
            <a:endParaRPr lang="en-US" dirty="0"/>
          </a:p>
          <a:p>
            <a:r>
              <a:rPr lang="en-US" u="sng" dirty="0"/>
              <a:t>Power is the probability of rejecting the null hypothesis when it is false</a:t>
            </a:r>
          </a:p>
          <a:p>
            <a:pPr marL="457200" indent="-173038">
              <a:buFont typeface="Wingdings" panose="05000000000000000000" pitchFamily="2" charset="2"/>
              <a:buChar char="Ø"/>
            </a:pPr>
            <a:r>
              <a:rPr lang="en-US" dirty="0"/>
              <a:t>  In other words, the probability of detecting a difference or trend if is actually there</a:t>
            </a:r>
          </a:p>
          <a:p>
            <a:pPr marL="914400" lvl="1" indent="-228600">
              <a:buFont typeface="Wingdings" panose="05000000000000000000" pitchFamily="2" charset="2"/>
              <a:buChar char="Ø"/>
            </a:pPr>
            <a:r>
              <a:rPr lang="en-US" dirty="0"/>
              <a:t>There is always noise/random error when taking samples</a:t>
            </a:r>
          </a:p>
          <a:p>
            <a:pPr marL="914400" lvl="1" indent="-228600">
              <a:buFont typeface="Wingdings" panose="05000000000000000000" pitchFamily="2" charset="2"/>
              <a:buChar char="Ø"/>
            </a:pPr>
            <a:r>
              <a:rPr lang="en-US" dirty="0"/>
              <a:t>How many samples do we need to collect to be reasonably sure we would find a signal amidst the noise?</a:t>
            </a:r>
          </a:p>
          <a:p>
            <a:r>
              <a:rPr lang="en-US" dirty="0"/>
              <a:t>	</a:t>
            </a:r>
          </a:p>
          <a:p>
            <a:r>
              <a:rPr lang="en-US" u="sng" dirty="0"/>
              <a:t>There are four elements in statistical hypothesis testing that are inter-related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Sample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Effect size (how big a difference are we looking for, relative to the noise?)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Also called the “scaled minimum detectable difference”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a one-sample case, the effect size is the difference between the true population mean and the population mean hypothesized under the null hypothesis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Significance level of the test (i.e. “p value”), which is the number of false positive we will tolerate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(1-</a:t>
            </a:r>
            <a:r>
              <a:rPr lang="el-GR" dirty="0"/>
              <a:t>β</a:t>
            </a:r>
            <a:r>
              <a:rPr lang="en-US" dirty="0"/>
              <a:t> where </a:t>
            </a:r>
            <a:r>
              <a:rPr lang="el-GR" dirty="0"/>
              <a:t>β</a:t>
            </a:r>
            <a:r>
              <a:rPr lang="en-US" dirty="0"/>
              <a:t> is the probability of a Type II error, i.e. a false negative)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7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  <a:solidFill>
            <a:srgbClr val="00C094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16065"/>
              </p:ext>
            </p:extLst>
          </p:nvPr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4FE7E-A2A4-46ED-99FC-AD892FF8C7DA}"/>
              </a:ext>
            </a:extLst>
          </p:cNvPr>
          <p:cNvCxnSpPr>
            <a:cxnSpLocks/>
          </p:cNvCxnSpPr>
          <p:nvPr/>
        </p:nvCxnSpPr>
        <p:spPr>
          <a:xfrm>
            <a:off x="790575" y="5743575"/>
            <a:ext cx="279082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29D74C-3907-4271-8E32-C7E65927FFFC}"/>
              </a:ext>
            </a:extLst>
          </p:cNvPr>
          <p:cNvCxnSpPr>
            <a:cxnSpLocks/>
          </p:cNvCxnSpPr>
          <p:nvPr/>
        </p:nvCxnSpPr>
        <p:spPr>
          <a:xfrm>
            <a:off x="3581400" y="5734050"/>
            <a:ext cx="0" cy="6000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56197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– Miles Pond (stable trend) – LMP including all 8+ summer samples</a:t>
            </a:r>
          </a:p>
          <a:p>
            <a:r>
              <a:rPr lang="en-US" sz="1600" dirty="0"/>
              <a:t>13 years sampled | mean=11.4 | </a:t>
            </a:r>
            <a:r>
              <a:rPr lang="en-US" sz="1600" dirty="0" err="1"/>
              <a:t>stdev</a:t>
            </a:r>
            <a:r>
              <a:rPr lang="en-US" sz="1600" dirty="0"/>
              <a:t>=2.05 (95% </a:t>
            </a:r>
            <a:r>
              <a:rPr lang="en-US" sz="1600" dirty="0" err="1"/>
              <a:t>c.i.</a:t>
            </a:r>
            <a:r>
              <a:rPr lang="en-US" sz="1600" dirty="0"/>
              <a:t> = 1.33~3.05)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Take the worst-case scenario, </a:t>
            </a:r>
            <a:r>
              <a:rPr lang="en-US" sz="1600" dirty="0" err="1">
                <a:solidFill>
                  <a:srgbClr val="0000CC"/>
                </a:solidFill>
              </a:rPr>
              <a:t>stdev</a:t>
            </a:r>
            <a:r>
              <a:rPr lang="en-US" sz="1600" dirty="0">
                <a:solidFill>
                  <a:srgbClr val="0000CC"/>
                </a:solidFill>
              </a:rPr>
              <a:t> = 3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 TP, with a p-value of 0.05?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CA395-88F2-4BE3-90DB-2D6D62E0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333500"/>
            <a:ext cx="10234316" cy="51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15707"/>
              </p:ext>
            </p:extLst>
          </p:nvPr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4FE7E-A2A4-46ED-99FC-AD892FF8C7DA}"/>
              </a:ext>
            </a:extLst>
          </p:cNvPr>
          <p:cNvCxnSpPr>
            <a:cxnSpLocks/>
          </p:cNvCxnSpPr>
          <p:nvPr/>
        </p:nvCxnSpPr>
        <p:spPr>
          <a:xfrm>
            <a:off x="800100" y="5867400"/>
            <a:ext cx="9429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29D74C-3907-4271-8E32-C7E65927FFFC}"/>
              </a:ext>
            </a:extLst>
          </p:cNvPr>
          <p:cNvCxnSpPr>
            <a:cxnSpLocks/>
          </p:cNvCxnSpPr>
          <p:nvPr/>
        </p:nvCxnSpPr>
        <p:spPr>
          <a:xfrm>
            <a:off x="1743075" y="5867400"/>
            <a:ext cx="0" cy="4762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48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/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4FE7E-A2A4-46ED-99FC-AD892FF8C7DA}"/>
              </a:ext>
            </a:extLst>
          </p:cNvPr>
          <p:cNvCxnSpPr/>
          <p:nvPr/>
        </p:nvCxnSpPr>
        <p:spPr>
          <a:xfrm>
            <a:off x="790575" y="5724525"/>
            <a:ext cx="9906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  <a:solidFill>
            <a:srgbClr val="00C094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/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4F99B-5438-41A2-8D91-562B99920CB6}"/>
              </a:ext>
            </a:extLst>
          </p:cNvPr>
          <p:cNvCxnSpPr>
            <a:cxnSpLocks/>
          </p:cNvCxnSpPr>
          <p:nvPr/>
        </p:nvCxnSpPr>
        <p:spPr>
          <a:xfrm>
            <a:off x="790575" y="5400675"/>
            <a:ext cx="149542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66685-A4D6-450C-9B42-FBB67D7CB3C2}"/>
              </a:ext>
            </a:extLst>
          </p:cNvPr>
          <p:cNvCxnSpPr>
            <a:cxnSpLocks/>
          </p:cNvCxnSpPr>
          <p:nvPr/>
        </p:nvCxnSpPr>
        <p:spPr>
          <a:xfrm>
            <a:off x="2286000" y="5400675"/>
            <a:ext cx="0" cy="9334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2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  <a:solidFill>
            <a:srgbClr val="00C094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/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>
                    <a:solidFill>
                      <a:srgbClr val="00C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4FE7E-A2A4-46ED-99FC-AD892FF8C7DA}"/>
              </a:ext>
            </a:extLst>
          </p:cNvPr>
          <p:cNvCxnSpPr>
            <a:cxnSpLocks/>
          </p:cNvCxnSpPr>
          <p:nvPr/>
        </p:nvCxnSpPr>
        <p:spPr>
          <a:xfrm>
            <a:off x="790575" y="5743575"/>
            <a:ext cx="279082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29D74C-3907-4271-8E32-C7E65927FFFC}"/>
              </a:ext>
            </a:extLst>
          </p:cNvPr>
          <p:cNvCxnSpPr>
            <a:cxnSpLocks/>
          </p:cNvCxnSpPr>
          <p:nvPr/>
        </p:nvCxnSpPr>
        <p:spPr>
          <a:xfrm>
            <a:off x="3581400" y="5734050"/>
            <a:ext cx="0" cy="6000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4F99B-5438-41A2-8D91-562B99920CB6}"/>
              </a:ext>
            </a:extLst>
          </p:cNvPr>
          <p:cNvCxnSpPr>
            <a:cxnSpLocks/>
          </p:cNvCxnSpPr>
          <p:nvPr/>
        </p:nvCxnSpPr>
        <p:spPr>
          <a:xfrm>
            <a:off x="790575" y="5505450"/>
            <a:ext cx="173355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66685-A4D6-450C-9B42-FBB67D7CB3C2}"/>
              </a:ext>
            </a:extLst>
          </p:cNvPr>
          <p:cNvCxnSpPr>
            <a:cxnSpLocks/>
          </p:cNvCxnSpPr>
          <p:nvPr/>
        </p:nvCxnSpPr>
        <p:spPr>
          <a:xfrm>
            <a:off x="2524125" y="5505450"/>
            <a:ext cx="0" cy="8286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0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4E623-16C2-4324-973E-260534EEA7E8}"/>
              </a:ext>
            </a:extLst>
          </p:cNvPr>
          <p:cNvSpPr txBox="1"/>
          <p:nvPr/>
        </p:nvSpPr>
        <p:spPr>
          <a:xfrm>
            <a:off x="249382" y="324196"/>
            <a:ext cx="77308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</a:t>
            </a:r>
          </a:p>
          <a:p>
            <a:endParaRPr lang="en-US" dirty="0"/>
          </a:p>
          <a:p>
            <a:r>
              <a:rPr lang="en-US" dirty="0"/>
              <a:t>Finish all lakes graph</a:t>
            </a:r>
          </a:p>
          <a:p>
            <a:endParaRPr lang="en-US" dirty="0"/>
          </a:p>
          <a:p>
            <a:r>
              <a:rPr lang="en-US" dirty="0"/>
              <a:t>Incorporate multiple samples per year</a:t>
            </a:r>
          </a:p>
          <a:p>
            <a:endParaRPr lang="en-US" dirty="0"/>
          </a:p>
          <a:p>
            <a:r>
              <a:rPr lang="en-US" dirty="0"/>
              <a:t>What to do about non-normal data?</a:t>
            </a:r>
          </a:p>
          <a:p>
            <a:r>
              <a:rPr lang="en-US" dirty="0"/>
              <a:t>	power tests that assume log-normal distribution</a:t>
            </a:r>
          </a:p>
          <a:p>
            <a:r>
              <a:rPr lang="en-US" dirty="0"/>
              <a:t>	non-parametric power tests</a:t>
            </a:r>
          </a:p>
          <a:p>
            <a:endParaRPr lang="en-US" dirty="0"/>
          </a:p>
          <a:p>
            <a:r>
              <a:rPr lang="en-US" dirty="0"/>
              <a:t>Other power levels (e.g. 90%) or alpha levels (e.g. 0.15)</a:t>
            </a:r>
          </a:p>
          <a:p>
            <a:endParaRPr lang="en-US" dirty="0"/>
          </a:p>
          <a:p>
            <a:r>
              <a:rPr lang="en-US" dirty="0"/>
              <a:t>Other parameters (</a:t>
            </a:r>
            <a:r>
              <a:rPr lang="en-US" dirty="0" err="1"/>
              <a:t>Chla</a:t>
            </a:r>
            <a:r>
              <a:rPr lang="en-US" dirty="0"/>
              <a:t>, </a:t>
            </a:r>
            <a:r>
              <a:rPr lang="en-US" dirty="0" err="1"/>
              <a:t>SpringTP</a:t>
            </a:r>
            <a:r>
              <a:rPr lang="en-US" dirty="0"/>
              <a:t>, etc.)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20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3F0DE-47DD-4D2E-A78A-5E54AC3FF3F6}"/>
              </a:ext>
            </a:extLst>
          </p:cNvPr>
          <p:cNvSpPr txBox="1"/>
          <p:nvPr/>
        </p:nvSpPr>
        <p:spPr>
          <a:xfrm>
            <a:off x="906087" y="386991"/>
            <a:ext cx="1052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How many samples do we need to be confident that mean TP is not greater than some value?</a:t>
            </a:r>
          </a:p>
          <a:p>
            <a:r>
              <a:rPr lang="en-US" sz="2000" dirty="0">
                <a:solidFill>
                  <a:srgbClr val="0000CC"/>
                </a:solidFill>
              </a:rPr>
              <a:t>How many samples do we need to be confident of detecting a trend?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005B0-24BB-473B-B6AF-2092B5987ECE}"/>
              </a:ext>
            </a:extLst>
          </p:cNvPr>
          <p:cNvSpPr txBox="1"/>
          <p:nvPr/>
        </p:nvSpPr>
        <p:spPr>
          <a:xfrm>
            <a:off x="906087" y="1256884"/>
            <a:ext cx="105255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ANALYSIS</a:t>
            </a:r>
          </a:p>
          <a:p>
            <a:endParaRPr lang="en-US" dirty="0"/>
          </a:p>
          <a:p>
            <a:r>
              <a:rPr lang="en-US" u="sng" dirty="0"/>
              <a:t>Power is the probability of rejecting the null hypothesis when it is false</a:t>
            </a:r>
          </a:p>
          <a:p>
            <a:pPr marL="457200" indent="-173038">
              <a:buFont typeface="Wingdings" panose="05000000000000000000" pitchFamily="2" charset="2"/>
              <a:buChar char="Ø"/>
            </a:pPr>
            <a:r>
              <a:rPr lang="en-US" dirty="0"/>
              <a:t>  In other words, the probability of detecting a difference or trend if is actually there</a:t>
            </a:r>
          </a:p>
          <a:p>
            <a:pPr marL="914400" lvl="1" indent="-228600">
              <a:buFont typeface="Wingdings" panose="05000000000000000000" pitchFamily="2" charset="2"/>
              <a:buChar char="Ø"/>
            </a:pPr>
            <a:r>
              <a:rPr lang="en-US" dirty="0"/>
              <a:t>There is always noise/random error when taking samples</a:t>
            </a:r>
          </a:p>
          <a:p>
            <a:pPr marL="914400" lvl="1" indent="-228600">
              <a:buFont typeface="Wingdings" panose="05000000000000000000" pitchFamily="2" charset="2"/>
              <a:buChar char="Ø"/>
            </a:pPr>
            <a:r>
              <a:rPr lang="en-US" dirty="0"/>
              <a:t>How many samples do we need to collect to be reasonably sure we would find a signal amidst the noise?</a:t>
            </a:r>
          </a:p>
          <a:p>
            <a:r>
              <a:rPr lang="en-US" dirty="0"/>
              <a:t>	</a:t>
            </a:r>
          </a:p>
          <a:p>
            <a:r>
              <a:rPr lang="en-US" u="sng" dirty="0"/>
              <a:t>There are four elements in statistical hypothesis testing that are inter-related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Sample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Effect size (how big a difference are we looking for, relative to the noise?)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Also called the “scaled minimum detectable difference”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a one-sample case, the effect size is the difference between the true population mean and the population mean hypothesized under the null hypothesis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Significance level of the test (i.e. “p value”), which is the number of false positive we will tolerate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(1-</a:t>
            </a:r>
            <a:r>
              <a:rPr lang="el-GR" dirty="0"/>
              <a:t>β</a:t>
            </a:r>
            <a:r>
              <a:rPr lang="en-US" dirty="0"/>
              <a:t> where </a:t>
            </a:r>
            <a:r>
              <a:rPr lang="el-GR" dirty="0"/>
              <a:t>β</a:t>
            </a:r>
            <a:r>
              <a:rPr lang="en-US" dirty="0"/>
              <a:t> is the probability of a Type II error, i.e. a false negative)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8C238-8AD9-40C7-AEDE-C2958A3B4E95}"/>
              </a:ext>
            </a:extLst>
          </p:cNvPr>
          <p:cNvSpPr/>
          <p:nvPr/>
        </p:nvSpPr>
        <p:spPr>
          <a:xfrm>
            <a:off x="906087" y="4064924"/>
            <a:ext cx="10078627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9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EEC151-1DB1-4000-A5D4-34A914DF8D7A}"/>
              </a:ext>
            </a:extLst>
          </p:cNvPr>
          <p:cNvSpPr txBox="1"/>
          <p:nvPr/>
        </p:nvSpPr>
        <p:spPr>
          <a:xfrm>
            <a:off x="731519" y="665018"/>
            <a:ext cx="1095565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 Size:</a:t>
            </a:r>
          </a:p>
          <a:p>
            <a:endParaRPr lang="en-US" dirty="0"/>
          </a:p>
          <a:p>
            <a:r>
              <a:rPr lang="en-US" dirty="0"/>
              <a:t>Difference we want to detect  /signal</a:t>
            </a:r>
          </a:p>
          <a:p>
            <a:r>
              <a:rPr lang="en-US" dirty="0"/>
              <a:t>Standard deviation we expect /noise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2 ug/L difference in phosphorus</a:t>
            </a:r>
          </a:p>
          <a:p>
            <a:r>
              <a:rPr lang="en-US" dirty="0"/>
              <a:t>3.811  -&gt; average </a:t>
            </a:r>
            <a:r>
              <a:rPr lang="en-US" dirty="0" err="1"/>
              <a:t>stdev</a:t>
            </a:r>
            <a:r>
              <a:rPr lang="en-US" dirty="0"/>
              <a:t> for LMP lakes </a:t>
            </a:r>
          </a:p>
          <a:p>
            <a:r>
              <a:rPr lang="en-US" dirty="0"/>
              <a:t>	w/ normal distribution</a:t>
            </a:r>
          </a:p>
          <a:p>
            <a:endParaRPr lang="en-US" dirty="0"/>
          </a:p>
          <a:p>
            <a:r>
              <a:rPr lang="en-US" dirty="0"/>
              <a:t>Effect size = 0.52</a:t>
            </a:r>
          </a:p>
          <a:p>
            <a:endParaRPr lang="en-US" dirty="0"/>
          </a:p>
          <a:p>
            <a:r>
              <a:rPr lang="en-US" sz="2800" dirty="0"/>
              <a:t>What standard deviation to use?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Also note:  Analysis is quite a bit more complicated when data are not normally distributed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A383B-2257-4EC6-B228-01491012C2E7}"/>
              </a:ext>
            </a:extLst>
          </p:cNvPr>
          <p:cNvCxnSpPr>
            <a:cxnSpLocks/>
          </p:cNvCxnSpPr>
          <p:nvPr/>
        </p:nvCxnSpPr>
        <p:spPr>
          <a:xfrm>
            <a:off x="831273" y="1537855"/>
            <a:ext cx="3466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EDBD4-7582-4F10-B8B4-367366FBAFFD}"/>
              </a:ext>
            </a:extLst>
          </p:cNvPr>
          <p:cNvCxnSpPr>
            <a:cxnSpLocks/>
          </p:cNvCxnSpPr>
          <p:nvPr/>
        </p:nvCxnSpPr>
        <p:spPr>
          <a:xfrm>
            <a:off x="831273" y="2654532"/>
            <a:ext cx="38836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0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0C2BE-7224-47B1-83C9-9E2C5C1E62A5}"/>
              </a:ext>
            </a:extLst>
          </p:cNvPr>
          <p:cNvSpPr txBox="1"/>
          <p:nvPr/>
        </p:nvSpPr>
        <p:spPr>
          <a:xfrm>
            <a:off x="295275" y="17145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LMP</a:t>
            </a:r>
            <a:r>
              <a:rPr lang="en-US" dirty="0"/>
              <a:t> data – is seasonality important?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216F6-0F9D-4A3F-94D6-3756DCA8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819507"/>
            <a:ext cx="857142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EA06F-0FA8-4C04-9242-E45226EE126C}"/>
              </a:ext>
            </a:extLst>
          </p:cNvPr>
          <p:cNvSpPr txBox="1"/>
          <p:nvPr/>
        </p:nvSpPr>
        <p:spPr>
          <a:xfrm>
            <a:off x="651164" y="645968"/>
            <a:ext cx="515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Years Sampled versus Standard Deviation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35B704-33EA-45C7-A201-0FAAED41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9" y="1126396"/>
            <a:ext cx="6020121" cy="5160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92CD26-391C-4069-8739-911B5896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6395"/>
            <a:ext cx="6020124" cy="5160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46489-9F97-430D-92EF-42116C64C23D}"/>
              </a:ext>
            </a:extLst>
          </p:cNvPr>
          <p:cNvSpPr txBox="1"/>
          <p:nvPr/>
        </p:nvSpPr>
        <p:spPr>
          <a:xfrm>
            <a:off x="6623339" y="645968"/>
            <a:ext cx="515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TP versus Standard Deviation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430C8-093B-41E8-970A-001CF77A09A0}"/>
              </a:ext>
            </a:extLst>
          </p:cNvPr>
          <p:cNvSpPr txBox="1"/>
          <p:nvPr/>
        </p:nvSpPr>
        <p:spPr>
          <a:xfrm>
            <a:off x="466725" y="152400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lakes with normally distributed data (63 out of 70 lakes)</a:t>
            </a:r>
          </a:p>
        </p:txBody>
      </p:sp>
    </p:spTree>
    <p:extLst>
      <p:ext uri="{BB962C8B-B14F-4D97-AF65-F5344CB8AC3E}">
        <p14:creationId xmlns:p14="http://schemas.microsoft.com/office/powerpoint/2010/main" val="7070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56197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– Miles Pond (stable trend)</a:t>
            </a:r>
          </a:p>
          <a:p>
            <a:r>
              <a:rPr lang="en-US" sz="1600" dirty="0"/>
              <a:t>13 years sampled | mean=11.4 | </a:t>
            </a:r>
            <a:r>
              <a:rPr lang="en-US" sz="1600" dirty="0" err="1"/>
              <a:t>stdev</a:t>
            </a:r>
            <a:r>
              <a:rPr lang="en-US" sz="1600" dirty="0"/>
              <a:t>=2.05 (95% </a:t>
            </a:r>
            <a:r>
              <a:rPr lang="en-US" sz="1600" dirty="0" err="1"/>
              <a:t>c.i.</a:t>
            </a:r>
            <a:r>
              <a:rPr lang="en-US" sz="1600" dirty="0"/>
              <a:t> = 1.33~3.05)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Take the worst-case scenario, </a:t>
            </a:r>
            <a:r>
              <a:rPr lang="en-US" sz="1600" dirty="0" err="1">
                <a:solidFill>
                  <a:srgbClr val="0000CC"/>
                </a:solidFill>
              </a:rPr>
              <a:t>stdev</a:t>
            </a:r>
            <a:r>
              <a:rPr lang="en-US" sz="1600" dirty="0">
                <a:solidFill>
                  <a:srgbClr val="0000CC"/>
                </a:solidFill>
              </a:rPr>
              <a:t> = 3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 TP, with a p-value of 0.05?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CA395-88F2-4BE3-90DB-2D6D62E0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333500"/>
            <a:ext cx="10234316" cy="51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/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18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0974"/>
              </p:ext>
            </p:extLst>
          </p:nvPr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>
                    <a:solidFill>
                      <a:srgbClr val="C4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0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20B7EE-EB98-4FCE-94F4-40219068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0" y="942974"/>
            <a:ext cx="11667410" cy="5833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69354B-5C72-4513-94E9-F03A10149E7C}"/>
              </a:ext>
            </a:extLst>
          </p:cNvPr>
          <p:cNvSpPr txBox="1"/>
          <p:nvPr/>
        </p:nvSpPr>
        <p:spPr>
          <a:xfrm>
            <a:off x="0" y="0"/>
            <a:ext cx="12117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lakes for a range of standard deviations -  LMP Annual Means – lakes with normally distributed data</a:t>
            </a:r>
          </a:p>
          <a:p>
            <a:r>
              <a:rPr lang="en-US" sz="1600" dirty="0">
                <a:solidFill>
                  <a:srgbClr val="0000CC"/>
                </a:solidFill>
              </a:rPr>
              <a:t>How many years of samples would we need to have an 80% probability of detecting an increase of X ug/L, </a:t>
            </a:r>
          </a:p>
          <a:p>
            <a:r>
              <a:rPr lang="en-US" sz="1600" dirty="0">
                <a:solidFill>
                  <a:srgbClr val="0000CC"/>
                </a:solidFill>
              </a:rPr>
              <a:t>with a p-value of 0.05, given a certain standard deviation?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EE4230-EB90-434B-88B4-AA62900B4E16}"/>
              </a:ext>
            </a:extLst>
          </p:cNvPr>
          <p:cNvGraphicFramePr>
            <a:graphicFrameLocks noGrp="1"/>
          </p:cNvGraphicFramePr>
          <p:nvPr/>
        </p:nvGraphicFramePr>
        <p:xfrm>
          <a:off x="7362825" y="1347549"/>
          <a:ext cx="3333750" cy="3566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4256267630"/>
                    </a:ext>
                  </a:extLst>
                </a:gridCol>
                <a:gridCol w="407146">
                  <a:extLst>
                    <a:ext uri="{9D8B030D-6E8A-4147-A177-3AD203B41FA5}">
                      <a16:colId xmlns:a16="http://schemas.microsoft.com/office/drawing/2014/main" val="2261937681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322094859"/>
                    </a:ext>
                  </a:extLst>
                </a:gridCol>
                <a:gridCol w="738089">
                  <a:extLst>
                    <a:ext uri="{9D8B030D-6E8A-4147-A177-3AD203B41FA5}">
                      <a16:colId xmlns:a16="http://schemas.microsoft.com/office/drawing/2014/main" val="3153775163"/>
                    </a:ext>
                  </a:extLst>
                </a:gridCol>
              </a:tblGrid>
              <a:tr h="2462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Example Lakes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6422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b="1" dirty="0"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St.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49451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CARMI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2239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CASPIAN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8028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3897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DUNMORE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07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JOES (DANVLL)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9213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MAIDSTONE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1.09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87020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MEMPHREMAGOG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98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RAPONDA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755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SEYMOUR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5096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SHELBURNE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8807"/>
                  </a:ext>
                </a:extLst>
              </a:tr>
              <a:tr h="246282">
                <a:tc>
                  <a:txBody>
                    <a:bodyPr/>
                    <a:lstStyle/>
                    <a:p>
                      <a:r>
                        <a:rPr lang="en-US" sz="1200" dirty="0"/>
                        <a:t>WILLOUGHBY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91949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4FE7E-A2A4-46ED-99FC-AD892FF8C7DA}"/>
              </a:ext>
            </a:extLst>
          </p:cNvPr>
          <p:cNvCxnSpPr/>
          <p:nvPr/>
        </p:nvCxnSpPr>
        <p:spPr>
          <a:xfrm>
            <a:off x="790575" y="5724525"/>
            <a:ext cx="9906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1603</Words>
  <Application>Microsoft Office PowerPoint</Application>
  <PresentationFormat>Widescreen</PresentationFormat>
  <Paragraphs>491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Matthews, Leslie</dc:creator>
  <cp:lastModifiedBy>Matthews, Leslie</cp:lastModifiedBy>
  <cp:revision>46</cp:revision>
  <dcterms:created xsi:type="dcterms:W3CDTF">2021-01-18T16:23:58Z</dcterms:created>
  <dcterms:modified xsi:type="dcterms:W3CDTF">2021-01-21T20:37:44Z</dcterms:modified>
</cp:coreProperties>
</file>