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56" r:id="rId3"/>
    <p:sldId id="275" r:id="rId4"/>
    <p:sldId id="276" r:id="rId5"/>
    <p:sldId id="258" r:id="rId6"/>
    <p:sldId id="261" r:id="rId7"/>
    <p:sldId id="269" r:id="rId8"/>
    <p:sldId id="266" r:id="rId9"/>
    <p:sldId id="267" r:id="rId10"/>
    <p:sldId id="272" r:id="rId11"/>
    <p:sldId id="268" r:id="rId12"/>
    <p:sldId id="271" r:id="rId13"/>
    <p:sldId id="270" r:id="rId14"/>
    <p:sldId id="274" r:id="rId15"/>
    <p:sldId id="273" r:id="rId16"/>
    <p:sldId id="260" r:id="rId17"/>
    <p:sldId id="25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094"/>
    <a:srgbClr val="C49A00"/>
    <a:srgbClr val="F8766D"/>
    <a:srgbClr val="FF61C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D6F4B-B58B-4897-AA11-538034D7784B}" v="7" dt="2021-09-29T18:38:01.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258" autoAdjust="0"/>
  </p:normalViewPr>
  <p:slideViewPr>
    <p:cSldViewPr snapToGrid="0">
      <p:cViewPr varScale="1">
        <p:scale>
          <a:sx n="95" d="100"/>
          <a:sy n="95" d="100"/>
        </p:scale>
        <p:origin x="10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s, Leslie" userId="de7ed39e-5fa3-4779-9e9a-8f804675cccd" providerId="ADAL" clId="{7EBD6F4B-B58B-4897-AA11-538034D7784B}"/>
    <pc:docChg chg="undo custSel addSld delSld modSld sldOrd">
      <pc:chgData name="Matthews, Leslie" userId="de7ed39e-5fa3-4779-9e9a-8f804675cccd" providerId="ADAL" clId="{7EBD6F4B-B58B-4897-AA11-538034D7784B}" dt="2021-09-29T19:07:12.407" v="3143"/>
      <pc:docMkLst>
        <pc:docMk/>
      </pc:docMkLst>
      <pc:sldChg chg="modSp mod ord modNotesTx">
        <pc:chgData name="Matthews, Leslie" userId="de7ed39e-5fa3-4779-9e9a-8f804675cccd" providerId="ADAL" clId="{7EBD6F4B-B58B-4897-AA11-538034D7784B}" dt="2021-09-29T18:24:31.951" v="2953"/>
        <pc:sldMkLst>
          <pc:docMk/>
          <pc:sldMk cId="845976710" sldId="256"/>
        </pc:sldMkLst>
        <pc:spChg chg="mod">
          <ac:chgData name="Matthews, Leslie" userId="de7ed39e-5fa3-4779-9e9a-8f804675cccd" providerId="ADAL" clId="{7EBD6F4B-B58B-4897-AA11-538034D7784B}" dt="2021-09-29T13:47:19.061" v="1194" actId="14100"/>
          <ac:spMkLst>
            <pc:docMk/>
            <pc:sldMk cId="845976710" sldId="256"/>
            <ac:spMk id="4" creationId="{5333F0DE-47DD-4D2E-A78A-5E54AC3FF3F6}"/>
          </ac:spMkLst>
        </pc:spChg>
        <pc:spChg chg="mod">
          <ac:chgData name="Matthews, Leslie" userId="de7ed39e-5fa3-4779-9e9a-8f804675cccd" providerId="ADAL" clId="{7EBD6F4B-B58B-4897-AA11-538034D7784B}" dt="2021-09-29T18:19:16.510" v="2678" actId="6549"/>
          <ac:spMkLst>
            <pc:docMk/>
            <pc:sldMk cId="845976710" sldId="256"/>
            <ac:spMk id="5" creationId="{E2B005B0-24BB-473B-B6AF-2092B5987ECE}"/>
          </ac:spMkLst>
        </pc:spChg>
      </pc:sldChg>
      <pc:sldChg chg="del">
        <pc:chgData name="Matthews, Leslie" userId="de7ed39e-5fa3-4779-9e9a-8f804675cccd" providerId="ADAL" clId="{7EBD6F4B-B58B-4897-AA11-538034D7784B}" dt="2021-09-29T13:31:18.174" v="82" actId="47"/>
        <pc:sldMkLst>
          <pc:docMk/>
          <pc:sldMk cId="2209599852" sldId="257"/>
        </pc:sldMkLst>
      </pc:sldChg>
      <pc:sldChg chg="addSp delSp modSp mod ord modNotesTx">
        <pc:chgData name="Matthews, Leslie" userId="de7ed39e-5fa3-4779-9e9a-8f804675cccd" providerId="ADAL" clId="{7EBD6F4B-B58B-4897-AA11-538034D7784B}" dt="2021-09-29T18:36:51.787" v="3099" actId="20577"/>
        <pc:sldMkLst>
          <pc:docMk/>
          <pc:sldMk cId="1306202029" sldId="258"/>
        </pc:sldMkLst>
        <pc:spChg chg="mod">
          <ac:chgData name="Matthews, Leslie" userId="de7ed39e-5fa3-4779-9e9a-8f804675cccd" providerId="ADAL" clId="{7EBD6F4B-B58B-4897-AA11-538034D7784B}" dt="2021-09-29T18:36:51.787" v="3099" actId="20577"/>
          <ac:spMkLst>
            <pc:docMk/>
            <pc:sldMk cId="1306202029" sldId="258"/>
            <ac:spMk id="5" creationId="{10EEC151-1DB1-4000-A5D4-34A914DF8D7A}"/>
          </ac:spMkLst>
        </pc:spChg>
        <pc:cxnChg chg="mod">
          <ac:chgData name="Matthews, Leslie" userId="de7ed39e-5fa3-4779-9e9a-8f804675cccd" providerId="ADAL" clId="{7EBD6F4B-B58B-4897-AA11-538034D7784B}" dt="2021-09-29T14:06:44.452" v="2405" actId="14100"/>
          <ac:cxnSpMkLst>
            <pc:docMk/>
            <pc:sldMk cId="1306202029" sldId="258"/>
            <ac:cxnSpMk id="7" creationId="{FC0A383B-2257-4EC6-B228-01491012C2E7}"/>
          </ac:cxnSpMkLst>
        </pc:cxnChg>
        <pc:cxnChg chg="del mod">
          <ac:chgData name="Matthews, Leslie" userId="de7ed39e-5fa3-4779-9e9a-8f804675cccd" providerId="ADAL" clId="{7EBD6F4B-B58B-4897-AA11-538034D7784B}" dt="2021-09-29T14:07:05.341" v="2406" actId="478"/>
          <ac:cxnSpMkLst>
            <pc:docMk/>
            <pc:sldMk cId="1306202029" sldId="258"/>
            <ac:cxnSpMk id="8" creationId="{8E7EDBD4-7582-4F10-B8B4-367366FBAFFD}"/>
          </ac:cxnSpMkLst>
        </pc:cxnChg>
        <pc:cxnChg chg="add mod">
          <ac:chgData name="Matthews, Leslie" userId="de7ed39e-5fa3-4779-9e9a-8f804675cccd" providerId="ADAL" clId="{7EBD6F4B-B58B-4897-AA11-538034D7784B}" dt="2021-09-29T18:36:10.288" v="3055" actId="1035"/>
          <ac:cxnSpMkLst>
            <pc:docMk/>
            <pc:sldMk cId="1306202029" sldId="258"/>
            <ac:cxnSpMk id="9" creationId="{0099C987-AAA0-4153-B504-38A0DBB4D9C0}"/>
          </ac:cxnSpMkLst>
        </pc:cxnChg>
      </pc:sldChg>
      <pc:sldChg chg="addSp modSp mod ord">
        <pc:chgData name="Matthews, Leslie" userId="de7ed39e-5fa3-4779-9e9a-8f804675cccd" providerId="ADAL" clId="{7EBD6F4B-B58B-4897-AA11-538034D7784B}" dt="2021-09-29T18:38:37.647" v="3141"/>
        <pc:sldMkLst>
          <pc:docMk/>
          <pc:sldMk cId="707001068" sldId="259"/>
        </pc:sldMkLst>
        <pc:spChg chg="add mod">
          <ac:chgData name="Matthews, Leslie" userId="de7ed39e-5fa3-4779-9e9a-8f804675cccd" providerId="ADAL" clId="{7EBD6F4B-B58B-4897-AA11-538034D7784B}" dt="2021-09-29T18:38:27.975" v="3137" actId="1076"/>
          <ac:spMkLst>
            <pc:docMk/>
            <pc:sldMk cId="707001068" sldId="259"/>
            <ac:spMk id="3" creationId="{AEFE7B32-8E67-47CE-A68A-0040F05028E1}"/>
          </ac:spMkLst>
        </pc:spChg>
      </pc:sldChg>
      <pc:sldChg chg="ord">
        <pc:chgData name="Matthews, Leslie" userId="de7ed39e-5fa3-4779-9e9a-8f804675cccd" providerId="ADAL" clId="{7EBD6F4B-B58B-4897-AA11-538034D7784B}" dt="2021-09-29T19:07:12.407" v="3143"/>
        <pc:sldMkLst>
          <pc:docMk/>
          <pc:sldMk cId="3008393912" sldId="264"/>
        </pc:sldMkLst>
      </pc:sldChg>
      <pc:sldChg chg="modSp add mod modNotesTx">
        <pc:chgData name="Matthews, Leslie" userId="de7ed39e-5fa3-4779-9e9a-8f804675cccd" providerId="ADAL" clId="{7EBD6F4B-B58B-4897-AA11-538034D7784B}" dt="2021-09-29T17:58:19.253" v="2445" actId="20577"/>
        <pc:sldMkLst>
          <pc:docMk/>
          <pc:sldMk cId="1082029665" sldId="275"/>
        </pc:sldMkLst>
        <pc:spChg chg="mod">
          <ac:chgData name="Matthews, Leslie" userId="de7ed39e-5fa3-4779-9e9a-8f804675cccd" providerId="ADAL" clId="{7EBD6F4B-B58B-4897-AA11-538034D7784B}" dt="2021-09-29T13:49:06.717" v="1213" actId="20577"/>
          <ac:spMkLst>
            <pc:docMk/>
            <pc:sldMk cId="1082029665" sldId="275"/>
            <ac:spMk id="5" creationId="{E2B005B0-24BB-473B-B6AF-2092B5987ECE}"/>
          </ac:spMkLst>
        </pc:spChg>
      </pc:sldChg>
      <pc:sldChg chg="addSp modSp new mod ord modNotesTx">
        <pc:chgData name="Matthews, Leslie" userId="de7ed39e-5fa3-4779-9e9a-8f804675cccd" providerId="ADAL" clId="{7EBD6F4B-B58B-4897-AA11-538034D7784B}" dt="2021-09-29T17:58:38.640" v="2456" actId="20577"/>
        <pc:sldMkLst>
          <pc:docMk/>
          <pc:sldMk cId="3438755701" sldId="276"/>
        </pc:sldMkLst>
        <pc:spChg chg="add mod">
          <ac:chgData name="Matthews, Leslie" userId="de7ed39e-5fa3-4779-9e9a-8f804675cccd" providerId="ADAL" clId="{7EBD6F4B-B58B-4897-AA11-538034D7784B}" dt="2021-09-29T13:50:45.091" v="1221"/>
          <ac:spMkLst>
            <pc:docMk/>
            <pc:sldMk cId="3438755701" sldId="276"/>
            <ac:spMk id="2" creationId="{F0C143AA-8954-411A-85A5-195F4B7E367B}"/>
          </ac:spMkLst>
        </pc:spChg>
        <pc:spChg chg="add mod">
          <ac:chgData name="Matthews, Leslie" userId="de7ed39e-5fa3-4779-9e9a-8f804675cccd" providerId="ADAL" clId="{7EBD6F4B-B58B-4897-AA11-538034D7784B}" dt="2021-09-29T13:52:13.751" v="1268" actId="12"/>
          <ac:spMkLst>
            <pc:docMk/>
            <pc:sldMk cId="3438755701" sldId="276"/>
            <ac:spMk id="3" creationId="{EE952144-C1CA-442E-A27A-1C75B9DF1744}"/>
          </ac:spMkLst>
        </pc:spChg>
      </pc:sldChg>
      <pc:sldChg chg="add del">
        <pc:chgData name="Matthews, Leslie" userId="de7ed39e-5fa3-4779-9e9a-8f804675cccd" providerId="ADAL" clId="{7EBD6F4B-B58B-4897-AA11-538034D7784B}" dt="2021-09-29T13:50:20.154" v="1216" actId="47"/>
        <pc:sldMkLst>
          <pc:docMk/>
          <pc:sldMk cId="4110680040" sldId="276"/>
        </pc:sldMkLst>
      </pc:sldChg>
      <pc:sldChg chg="new del">
        <pc:chgData name="Matthews, Leslie" userId="de7ed39e-5fa3-4779-9e9a-8f804675cccd" providerId="ADAL" clId="{7EBD6F4B-B58B-4897-AA11-538034D7784B}" dt="2021-09-29T18:24:21.641" v="2949" actId="47"/>
        <pc:sldMkLst>
          <pc:docMk/>
          <pc:sldMk cId="3864561377" sldId="277"/>
        </pc:sldMkLst>
      </pc:sldChg>
      <pc:sldChg chg="addSp modSp new mod">
        <pc:chgData name="Matthews, Leslie" userId="de7ed39e-5fa3-4779-9e9a-8f804675cccd" providerId="ADAL" clId="{7EBD6F4B-B58B-4897-AA11-538034D7784B}" dt="2021-09-29T18:25:41.029" v="2969" actId="1076"/>
        <pc:sldMkLst>
          <pc:docMk/>
          <pc:sldMk cId="4030363519" sldId="277"/>
        </pc:sldMkLst>
        <pc:spChg chg="add mod">
          <ac:chgData name="Matthews, Leslie" userId="de7ed39e-5fa3-4779-9e9a-8f804675cccd" providerId="ADAL" clId="{7EBD6F4B-B58B-4897-AA11-538034D7784B}" dt="2021-09-29T18:25:41.029" v="2969" actId="1076"/>
          <ac:spMkLst>
            <pc:docMk/>
            <pc:sldMk cId="4030363519" sldId="277"/>
            <ac:spMk id="4" creationId="{CA9822C3-AEC3-40F6-BE19-EDBA35E65D0C}"/>
          </ac:spMkLst>
        </pc:spChg>
        <pc:picChg chg="add mod">
          <ac:chgData name="Matthews, Leslie" userId="de7ed39e-5fa3-4779-9e9a-8f804675cccd" providerId="ADAL" clId="{7EBD6F4B-B58B-4897-AA11-538034D7784B}" dt="2021-09-29T18:25:12.084" v="2954" actId="1076"/>
          <ac:picMkLst>
            <pc:docMk/>
            <pc:sldMk cId="4030363519" sldId="277"/>
            <ac:picMk id="3" creationId="{269ADD0E-FF1A-4D10-A586-DC9EDDB252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0BEA-636B-4FAC-B17D-231E7E74B20F}"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04F5B-3161-4A32-900C-A21F652DAA15}" type="slidenum">
              <a:rPr lang="en-US" smtClean="0"/>
              <a:t>‹#›</a:t>
            </a:fld>
            <a:endParaRPr lang="en-US"/>
          </a:p>
        </p:txBody>
      </p:sp>
    </p:spTree>
    <p:extLst>
      <p:ext uri="{BB962C8B-B14F-4D97-AF65-F5344CB8AC3E}">
        <p14:creationId xmlns:p14="http://schemas.microsoft.com/office/powerpoint/2010/main" val="364125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elements:  1, 2, 3 – I’ll explain more about this in a minute, but for now just understand that it’s essentially a measure of the expected signal to noise ratio. 4.</a:t>
            </a:r>
          </a:p>
          <a:p>
            <a:endParaRPr lang="en-US" dirty="0"/>
          </a:p>
          <a:p>
            <a:r>
              <a:rPr lang="en-US" dirty="0"/>
              <a:t>If you know any three of these things, you can calculate the fourth.  </a:t>
            </a:r>
          </a:p>
        </p:txBody>
      </p:sp>
      <p:sp>
        <p:nvSpPr>
          <p:cNvPr id="4" name="Slide Number Placeholder 3"/>
          <p:cNvSpPr>
            <a:spLocks noGrp="1"/>
          </p:cNvSpPr>
          <p:nvPr>
            <p:ph type="sldNum" sz="quarter" idx="5"/>
          </p:nvPr>
        </p:nvSpPr>
        <p:spPr/>
        <p:txBody>
          <a:bodyPr/>
          <a:lstStyle/>
          <a:p>
            <a:fld id="{31304F5B-3161-4A32-900C-A21F652DAA15}" type="slidenum">
              <a:rPr lang="en-US" smtClean="0"/>
              <a:t>2</a:t>
            </a:fld>
            <a:endParaRPr lang="en-US"/>
          </a:p>
        </p:txBody>
      </p:sp>
    </p:spTree>
    <p:extLst>
      <p:ext uri="{BB962C8B-B14F-4D97-AF65-F5344CB8AC3E}">
        <p14:creationId xmlns:p14="http://schemas.microsoft.com/office/powerpoint/2010/main" val="421441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a given sample size, and a given p value, and a desired effect size, we can determine the power, which is the probability of accurately detecting our desired effect size.  </a:t>
            </a:r>
          </a:p>
        </p:txBody>
      </p:sp>
      <p:sp>
        <p:nvSpPr>
          <p:cNvPr id="4" name="Slide Number Placeholder 3"/>
          <p:cNvSpPr>
            <a:spLocks noGrp="1"/>
          </p:cNvSpPr>
          <p:nvPr>
            <p:ph type="sldNum" sz="quarter" idx="5"/>
          </p:nvPr>
        </p:nvSpPr>
        <p:spPr/>
        <p:txBody>
          <a:bodyPr/>
          <a:lstStyle/>
          <a:p>
            <a:fld id="{31304F5B-3161-4A32-900C-A21F652DAA15}" type="slidenum">
              <a:rPr lang="en-US" smtClean="0"/>
              <a:t>3</a:t>
            </a:fld>
            <a:endParaRPr lang="en-US"/>
          </a:p>
        </p:txBody>
      </p:sp>
    </p:spTree>
    <p:extLst>
      <p:ext uri="{BB962C8B-B14F-4D97-AF65-F5344CB8AC3E}">
        <p14:creationId xmlns:p14="http://schemas.microsoft.com/office/powerpoint/2010/main" val="25197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Conversely, for a given p value, a given effect size, and a desired power (usually 80 or 90%), we can calculate how many samples we would need to achieve the chosen power level.</a:t>
            </a:r>
          </a:p>
        </p:txBody>
      </p:sp>
      <p:sp>
        <p:nvSpPr>
          <p:cNvPr id="4" name="Slide Number Placeholder 3"/>
          <p:cNvSpPr>
            <a:spLocks noGrp="1"/>
          </p:cNvSpPr>
          <p:nvPr>
            <p:ph type="sldNum" sz="quarter" idx="5"/>
          </p:nvPr>
        </p:nvSpPr>
        <p:spPr/>
        <p:txBody>
          <a:bodyPr/>
          <a:lstStyle/>
          <a:p>
            <a:fld id="{31304F5B-3161-4A32-900C-A21F652DAA15}" type="slidenum">
              <a:rPr lang="en-US" smtClean="0"/>
              <a:t>4</a:t>
            </a:fld>
            <a:endParaRPr lang="en-US"/>
          </a:p>
        </p:txBody>
      </p:sp>
    </p:spTree>
    <p:extLst>
      <p:ext uri="{BB962C8B-B14F-4D97-AF65-F5344CB8AC3E}">
        <p14:creationId xmlns:p14="http://schemas.microsoft.com/office/powerpoint/2010/main" val="129194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tricky part in all this is how to choose the effect size that we want to detect.  So what exactly is effect size?   Effect size can be thought of as a signal to noise ratio.  The signal, in the numerator, is the difference between the mean of the samples, and the test value we wish to detect.  The “noise”, in the denominator, is the standard deviation of our samples.</a:t>
            </a:r>
          </a:p>
          <a:p>
            <a:endParaRPr lang="en-US" dirty="0"/>
          </a:p>
          <a:p>
            <a:r>
              <a:rPr lang="en-US" dirty="0"/>
              <a:t>So for example.  Suppose we want to know the number of samples .</a:t>
            </a:r>
          </a:p>
        </p:txBody>
      </p:sp>
      <p:sp>
        <p:nvSpPr>
          <p:cNvPr id="4" name="Slide Number Placeholder 3"/>
          <p:cNvSpPr>
            <a:spLocks noGrp="1"/>
          </p:cNvSpPr>
          <p:nvPr>
            <p:ph type="sldNum" sz="quarter" idx="5"/>
          </p:nvPr>
        </p:nvSpPr>
        <p:spPr/>
        <p:txBody>
          <a:bodyPr/>
          <a:lstStyle/>
          <a:p>
            <a:fld id="{31304F5B-3161-4A32-900C-A21F652DAA15}" type="slidenum">
              <a:rPr lang="en-US" smtClean="0"/>
              <a:t>5</a:t>
            </a:fld>
            <a:endParaRPr lang="en-US"/>
          </a:p>
        </p:txBody>
      </p:sp>
    </p:spTree>
    <p:extLst>
      <p:ext uri="{BB962C8B-B14F-4D97-AF65-F5344CB8AC3E}">
        <p14:creationId xmlns:p14="http://schemas.microsoft.com/office/powerpoint/2010/main" val="46476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DFEB-5BA6-4EEF-8692-36764AEA8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A3D58-D16C-4220-82BF-9EE9DAFA4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92325-4530-49BE-B13F-2476A21E232A}"/>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85D96069-AB1D-4FCD-A9CC-AE91A1381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2480C-F9A9-44CF-ACB7-C1BB2C2F7E42}"/>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245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E278-AE3C-479E-AD65-2CAEE2E54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4E09F-C69F-4F8A-A9C4-137D21BAF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0D354-F46B-415A-BCB6-B6A3A3BC3AF8}"/>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4A8E01C1-AC88-4D59-8EC2-C41D6CE71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CDAF7-57E2-414D-B49C-B40EA6749D6F}"/>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83784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9380C-CB1C-4336-9D66-21726891E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6261D-7298-4D81-AD35-F85BE78EA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5B1D0-0ED8-4294-A525-3F15588E9361}"/>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51745785-218E-4C84-A66E-31EDBAC3B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94ED-A259-40DC-83F6-EB0B16AB91A9}"/>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92645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FF9-94E0-49C6-A8E3-E5BE0AF48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F2A1A-EE29-440B-B263-ACF987900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A89FD-1AD9-4FCE-AB24-2958E0AE8E51}"/>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0F70E38E-37DE-4C76-B469-72B76A021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C0CED-84DD-40CF-947D-61B8BCD94D5D}"/>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62075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F492-AE21-4515-8D59-11F295258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59B051-8350-4C0D-8BE5-1D12600D1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C8174-D03B-4F00-A572-A680A0A15152}"/>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4EBBFAF5-41E7-49DC-9484-E4D6A04D7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9A9F7-865A-4C62-9615-BFB87212FE61}"/>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156078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607E-853D-4196-9E02-C822A1D18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4363B-6C2F-47DE-B02D-73CA3FC88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78EB5-F143-4C02-AB9F-70D027BE0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775F2-68A7-4EAB-94AE-A6F326518F84}"/>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6" name="Footer Placeholder 5">
            <a:extLst>
              <a:ext uri="{FF2B5EF4-FFF2-40B4-BE49-F238E27FC236}">
                <a16:creationId xmlns:a16="http://schemas.microsoft.com/office/drawing/2014/main" id="{B39A048E-A301-4D60-87D0-CFE23ECE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A3683-17D9-408A-8FB3-29ADA31C9DED}"/>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39439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437B-7AC1-4E4E-AE98-9596F7A765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2E7BF-235E-44A2-A692-9840DFC95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94957-2BE1-49D5-BE66-38C4FEFE6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46A13-ADDA-4F31-A616-0B3C97339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3A096-D170-45BA-A98C-4F8558F45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0304A-0182-4610-92AB-F76809FE3D9B}"/>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8" name="Footer Placeholder 7">
            <a:extLst>
              <a:ext uri="{FF2B5EF4-FFF2-40B4-BE49-F238E27FC236}">
                <a16:creationId xmlns:a16="http://schemas.microsoft.com/office/drawing/2014/main" id="{F9573156-A741-4A6F-9B26-DF64F0EC5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31BFA-50E2-48AD-BDBF-A78604CC3115}"/>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43502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EB43-9CB5-43F8-B301-CC35EE2AF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4DB99-9976-4A13-A8A8-23180A56DF79}"/>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4" name="Footer Placeholder 3">
            <a:extLst>
              <a:ext uri="{FF2B5EF4-FFF2-40B4-BE49-F238E27FC236}">
                <a16:creationId xmlns:a16="http://schemas.microsoft.com/office/drawing/2014/main" id="{C834C1AF-603A-46C6-9A03-9071917FD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2E997-ECAA-48D1-AE36-C6218AC32236}"/>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406162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E4FB8-BC6F-4172-9D0B-D121050854DE}"/>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3" name="Footer Placeholder 2">
            <a:extLst>
              <a:ext uri="{FF2B5EF4-FFF2-40B4-BE49-F238E27FC236}">
                <a16:creationId xmlns:a16="http://schemas.microsoft.com/office/drawing/2014/main" id="{45A82EE3-2E10-4C3A-8CB9-CDD14A8E1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F048E-B092-4746-8063-24D6D8A21808}"/>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80111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558-D82A-4FAD-9189-BD085F2FA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3952C-CC20-433A-91F6-3AB8EE674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DBCF9-C079-44B1-AAF3-312726445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CAFC4-2F80-4D82-954A-7ADC2C8F67FE}"/>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6" name="Footer Placeholder 5">
            <a:extLst>
              <a:ext uri="{FF2B5EF4-FFF2-40B4-BE49-F238E27FC236}">
                <a16:creationId xmlns:a16="http://schemas.microsoft.com/office/drawing/2014/main" id="{E76E920D-3BAF-4962-AE07-69A7B382C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118EA-7850-44BE-9DD2-3CE28F3FCFDA}"/>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92297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D081-BE35-4CF2-8915-EB171E63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3F3A5E-2EC5-4BA8-9137-C05873D31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9545-9DE9-4B04-B3BC-DDF28214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D2A88-78DC-401E-A60F-E77CEDAAA4CF}"/>
              </a:ext>
            </a:extLst>
          </p:cNvPr>
          <p:cNvSpPr>
            <a:spLocks noGrp="1"/>
          </p:cNvSpPr>
          <p:nvPr>
            <p:ph type="dt" sz="half" idx="10"/>
          </p:nvPr>
        </p:nvSpPr>
        <p:spPr/>
        <p:txBody>
          <a:bodyPr/>
          <a:lstStyle/>
          <a:p>
            <a:fld id="{CC2D407D-9E44-4102-8064-F1AFBB4C770E}" type="datetimeFigureOut">
              <a:rPr lang="en-US" smtClean="0"/>
              <a:t>9/29/2021</a:t>
            </a:fld>
            <a:endParaRPr lang="en-US"/>
          </a:p>
        </p:txBody>
      </p:sp>
      <p:sp>
        <p:nvSpPr>
          <p:cNvPr id="6" name="Footer Placeholder 5">
            <a:extLst>
              <a:ext uri="{FF2B5EF4-FFF2-40B4-BE49-F238E27FC236}">
                <a16:creationId xmlns:a16="http://schemas.microsoft.com/office/drawing/2014/main" id="{EF58FC2C-E5C4-497B-AEAD-5DE19F576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5BB42-DB4E-4C62-A35A-102B65D2258C}"/>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127853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3CB77-C635-4F62-826F-7FD7B7FCA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9EF5B-A956-429E-B4DC-A76BBE3E9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300E2-494D-410C-A79C-407A38158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D407D-9E44-4102-8064-F1AFBB4C770E}" type="datetimeFigureOut">
              <a:rPr lang="en-US" smtClean="0"/>
              <a:t>9/29/2021</a:t>
            </a:fld>
            <a:endParaRPr lang="en-US"/>
          </a:p>
        </p:txBody>
      </p:sp>
      <p:sp>
        <p:nvSpPr>
          <p:cNvPr id="5" name="Footer Placeholder 4">
            <a:extLst>
              <a:ext uri="{FF2B5EF4-FFF2-40B4-BE49-F238E27FC236}">
                <a16:creationId xmlns:a16="http://schemas.microsoft.com/office/drawing/2014/main" id="{0ED20417-A3D5-499B-99E3-26A88F901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ED75D-C43E-4E89-84FD-0624A8D9F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F8B2-CA7B-475F-AD24-0D7C6372AB7C}" type="slidenum">
              <a:rPr lang="en-US" smtClean="0"/>
              <a:t>‹#›</a:t>
            </a:fld>
            <a:endParaRPr lang="en-US"/>
          </a:p>
        </p:txBody>
      </p:sp>
    </p:spTree>
    <p:extLst>
      <p:ext uri="{BB962C8B-B14F-4D97-AF65-F5344CB8AC3E}">
        <p14:creationId xmlns:p14="http://schemas.microsoft.com/office/powerpoint/2010/main" val="359882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9ADD0E-FF1A-4D10-A586-DC9EDDB25259}"/>
              </a:ext>
            </a:extLst>
          </p:cNvPr>
          <p:cNvPicPr>
            <a:picLocks noChangeAspect="1"/>
          </p:cNvPicPr>
          <p:nvPr/>
        </p:nvPicPr>
        <p:blipFill>
          <a:blip r:embed="rId2"/>
          <a:stretch>
            <a:fillRect/>
          </a:stretch>
        </p:blipFill>
        <p:spPr>
          <a:xfrm>
            <a:off x="780369" y="215359"/>
            <a:ext cx="5667375" cy="2809875"/>
          </a:xfrm>
          <a:prstGeom prst="rect">
            <a:avLst/>
          </a:prstGeom>
        </p:spPr>
      </p:pic>
      <p:sp>
        <p:nvSpPr>
          <p:cNvPr id="4" name="TextBox 3">
            <a:extLst>
              <a:ext uri="{FF2B5EF4-FFF2-40B4-BE49-F238E27FC236}">
                <a16:creationId xmlns:a16="http://schemas.microsoft.com/office/drawing/2014/main" id="{CA9822C3-AEC3-40F6-BE19-EDBA35E65D0C}"/>
              </a:ext>
            </a:extLst>
          </p:cNvPr>
          <p:cNvSpPr txBox="1"/>
          <p:nvPr/>
        </p:nvSpPr>
        <p:spPr>
          <a:xfrm>
            <a:off x="2250831" y="2743200"/>
            <a:ext cx="2903973" cy="369332"/>
          </a:xfrm>
          <a:prstGeom prst="rect">
            <a:avLst/>
          </a:prstGeom>
          <a:noFill/>
        </p:spPr>
        <p:txBody>
          <a:bodyPr wrap="square" rtlCol="0">
            <a:spAutoFit/>
          </a:bodyPr>
          <a:lstStyle/>
          <a:p>
            <a:r>
              <a:rPr lang="en-US" dirty="0"/>
              <a:t>Power is 1-</a:t>
            </a:r>
            <a:r>
              <a:rPr lang="el-GR" dirty="0"/>
              <a:t>β</a:t>
            </a:r>
            <a:endParaRPr lang="en-US" dirty="0"/>
          </a:p>
        </p:txBody>
      </p:sp>
    </p:spTree>
    <p:extLst>
      <p:ext uri="{BB962C8B-B14F-4D97-AF65-F5344CB8AC3E}">
        <p14:creationId xmlns:p14="http://schemas.microsoft.com/office/powerpoint/2010/main" val="403036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4203816065"/>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790575" y="5743575"/>
            <a:ext cx="27908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3581400" y="5734050"/>
            <a:ext cx="0" cy="6000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9354B-5C72-4513-94E9-F03A10149E7C}"/>
              </a:ext>
            </a:extLst>
          </p:cNvPr>
          <p:cNvSpPr txBox="1"/>
          <p:nvPr/>
        </p:nvSpPr>
        <p:spPr>
          <a:xfrm>
            <a:off x="0" y="56197"/>
            <a:ext cx="12192000" cy="1077218"/>
          </a:xfrm>
          <a:prstGeom prst="rect">
            <a:avLst/>
          </a:prstGeom>
          <a:noFill/>
        </p:spPr>
        <p:txBody>
          <a:bodyPr wrap="square" rtlCol="0">
            <a:spAutoFit/>
          </a:bodyPr>
          <a:lstStyle/>
          <a:p>
            <a:r>
              <a:rPr lang="en-US" sz="1600" dirty="0"/>
              <a:t>EXAMPLE – Miles Pond (stable trend) – LMP including all 8+ summer samples</a:t>
            </a:r>
          </a:p>
          <a:p>
            <a:r>
              <a:rPr lang="en-US" sz="1600" dirty="0"/>
              <a:t>13 years sampled | mean=11.4 | </a:t>
            </a:r>
            <a:r>
              <a:rPr lang="en-US" sz="1600" dirty="0" err="1"/>
              <a:t>stdev</a:t>
            </a:r>
            <a:r>
              <a:rPr lang="en-US" sz="1600" dirty="0"/>
              <a:t>=2.05 (95% </a:t>
            </a:r>
            <a:r>
              <a:rPr lang="en-US" sz="1600" dirty="0" err="1"/>
              <a:t>c.i.</a:t>
            </a:r>
            <a:r>
              <a:rPr lang="en-US" sz="1600" dirty="0"/>
              <a:t> = 1.33~3.05)</a:t>
            </a:r>
          </a:p>
          <a:p>
            <a:r>
              <a:rPr lang="en-US" sz="1600" dirty="0">
                <a:solidFill>
                  <a:srgbClr val="0000CC"/>
                </a:solidFill>
              </a:rPr>
              <a:t>Take the worst-case scenario, </a:t>
            </a:r>
            <a:r>
              <a:rPr lang="en-US" sz="1600" dirty="0" err="1">
                <a:solidFill>
                  <a:srgbClr val="0000CC"/>
                </a:solidFill>
              </a:rPr>
              <a:t>stdev</a:t>
            </a:r>
            <a:r>
              <a:rPr lang="en-US" sz="1600" dirty="0">
                <a:solidFill>
                  <a:srgbClr val="0000CC"/>
                </a:solidFill>
              </a:rPr>
              <a:t> = 3</a:t>
            </a:r>
          </a:p>
          <a:p>
            <a:r>
              <a:rPr lang="en-US" sz="1600" dirty="0">
                <a:solidFill>
                  <a:srgbClr val="0000CC"/>
                </a:solidFill>
              </a:rPr>
              <a:t>How many years of samples would we need to have an 80% probability of detecting an increase of X ug/L TP, with a p-value of 0.05?</a:t>
            </a:r>
          </a:p>
        </p:txBody>
      </p:sp>
      <p:pic>
        <p:nvPicPr>
          <p:cNvPr id="7" name="Picture 6">
            <a:extLst>
              <a:ext uri="{FF2B5EF4-FFF2-40B4-BE49-F238E27FC236}">
                <a16:creationId xmlns:a16="http://schemas.microsoft.com/office/drawing/2014/main" id="{413CA395-88F2-4BE3-90DB-2D6D62E019A1}"/>
              </a:ext>
            </a:extLst>
          </p:cNvPr>
          <p:cNvPicPr>
            <a:picLocks noChangeAspect="1"/>
          </p:cNvPicPr>
          <p:nvPr/>
        </p:nvPicPr>
        <p:blipFill>
          <a:blip r:embed="rId2"/>
          <a:stretch>
            <a:fillRect/>
          </a:stretch>
        </p:blipFill>
        <p:spPr>
          <a:xfrm>
            <a:off x="733425" y="1333500"/>
            <a:ext cx="10234316" cy="5117158"/>
          </a:xfrm>
          <a:prstGeom prst="rect">
            <a:avLst/>
          </a:prstGeom>
        </p:spPr>
      </p:pic>
    </p:spTree>
    <p:extLst>
      <p:ext uri="{BB962C8B-B14F-4D97-AF65-F5344CB8AC3E}">
        <p14:creationId xmlns:p14="http://schemas.microsoft.com/office/powerpoint/2010/main" val="79210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1689515707"/>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solidFill>
                      <a:srgbClr val="C49A00"/>
                    </a:solidFill>
                  </a:tcPr>
                </a:tc>
                <a:tc>
                  <a:txBody>
                    <a:bodyPr/>
                    <a:lstStyle/>
                    <a:p>
                      <a:r>
                        <a:rPr lang="en-US" sz="1200" dirty="0"/>
                        <a:t>18</a:t>
                      </a:r>
                    </a:p>
                  </a:txBody>
                  <a:tcPr>
                    <a:solidFill>
                      <a:srgbClr val="C49A00"/>
                    </a:solidFill>
                  </a:tcPr>
                </a:tc>
                <a:tc>
                  <a:txBody>
                    <a:bodyPr/>
                    <a:lstStyle/>
                    <a:p>
                      <a:r>
                        <a:rPr lang="en-US" sz="1200" dirty="0"/>
                        <a:t>11.4</a:t>
                      </a:r>
                    </a:p>
                  </a:txBody>
                  <a:tcPr>
                    <a:solidFill>
                      <a:srgbClr val="C49A00"/>
                    </a:solidFill>
                  </a:tcPr>
                </a:tc>
                <a:tc>
                  <a:txBody>
                    <a:bodyPr/>
                    <a:lstStyle/>
                    <a:p>
                      <a:r>
                        <a:rPr lang="en-US" sz="1200" dirty="0"/>
                        <a:t>2.00</a:t>
                      </a:r>
                    </a:p>
                  </a:txBody>
                  <a:tcPr>
                    <a:solidFill>
                      <a:srgbClr val="C49A00"/>
                    </a:solidFill>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800100" y="5867400"/>
            <a:ext cx="94297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1743075" y="5867400"/>
            <a:ext cx="0" cy="47625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48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solidFill>
                      <a:srgbClr val="F8766D"/>
                    </a:solidFill>
                  </a:tcPr>
                </a:tc>
                <a:tc>
                  <a:txBody>
                    <a:bodyPr/>
                    <a:lstStyle/>
                    <a:p>
                      <a:r>
                        <a:rPr lang="en-US" sz="1200" dirty="0"/>
                        <a:t>26</a:t>
                      </a:r>
                    </a:p>
                  </a:txBody>
                  <a:tcPr>
                    <a:solidFill>
                      <a:srgbClr val="F8766D"/>
                    </a:solidFill>
                  </a:tcPr>
                </a:tc>
                <a:tc>
                  <a:txBody>
                    <a:bodyPr/>
                    <a:lstStyle/>
                    <a:p>
                      <a:r>
                        <a:rPr lang="en-US" sz="1200" dirty="0"/>
                        <a:t>6.8</a:t>
                      </a:r>
                    </a:p>
                  </a:txBody>
                  <a:tcPr>
                    <a:solidFill>
                      <a:srgbClr val="F8766D"/>
                    </a:solidFill>
                  </a:tcPr>
                </a:tc>
                <a:tc>
                  <a:txBody>
                    <a:bodyPr/>
                    <a:lstStyle/>
                    <a:p>
                      <a:r>
                        <a:rPr lang="en-US" sz="1200" dirty="0"/>
                        <a:t>1.09</a:t>
                      </a:r>
                    </a:p>
                  </a:txBody>
                  <a:tcPr>
                    <a:solidFill>
                      <a:srgbClr val="F8766D"/>
                    </a:solidFill>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p:nvPr/>
        </p:nvCxnSpPr>
        <p:spPr>
          <a:xfrm>
            <a:off x="790575" y="5724525"/>
            <a:ext cx="990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83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8" name="Straight Connector 7">
            <a:extLst>
              <a:ext uri="{FF2B5EF4-FFF2-40B4-BE49-F238E27FC236}">
                <a16:creationId xmlns:a16="http://schemas.microsoft.com/office/drawing/2014/main" id="{8814F99B-5438-41A2-8D91-562B99920CB6}"/>
              </a:ext>
            </a:extLst>
          </p:cNvPr>
          <p:cNvCxnSpPr>
            <a:cxnSpLocks/>
          </p:cNvCxnSpPr>
          <p:nvPr/>
        </p:nvCxnSpPr>
        <p:spPr>
          <a:xfrm>
            <a:off x="790575" y="5400675"/>
            <a:ext cx="14954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F66685-A4D6-450C-9B42-FBB67D7CB3C2}"/>
              </a:ext>
            </a:extLst>
          </p:cNvPr>
          <p:cNvCxnSpPr>
            <a:cxnSpLocks/>
          </p:cNvCxnSpPr>
          <p:nvPr/>
        </p:nvCxnSpPr>
        <p:spPr>
          <a:xfrm>
            <a:off x="2286000" y="5400675"/>
            <a:ext cx="0" cy="93345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2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790575" y="5743575"/>
            <a:ext cx="27908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3581400" y="5734050"/>
            <a:ext cx="0" cy="6000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14F99B-5438-41A2-8D91-562B99920CB6}"/>
              </a:ext>
            </a:extLst>
          </p:cNvPr>
          <p:cNvCxnSpPr>
            <a:cxnSpLocks/>
          </p:cNvCxnSpPr>
          <p:nvPr/>
        </p:nvCxnSpPr>
        <p:spPr>
          <a:xfrm>
            <a:off x="790575" y="5505450"/>
            <a:ext cx="173355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F66685-A4D6-450C-9B42-FBB67D7CB3C2}"/>
              </a:ext>
            </a:extLst>
          </p:cNvPr>
          <p:cNvCxnSpPr>
            <a:cxnSpLocks/>
          </p:cNvCxnSpPr>
          <p:nvPr/>
        </p:nvCxnSpPr>
        <p:spPr>
          <a:xfrm>
            <a:off x="2524125" y="5505450"/>
            <a:ext cx="0" cy="8286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0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4E623-16C2-4324-973E-260534EEA7E8}"/>
              </a:ext>
            </a:extLst>
          </p:cNvPr>
          <p:cNvSpPr txBox="1"/>
          <p:nvPr/>
        </p:nvSpPr>
        <p:spPr>
          <a:xfrm>
            <a:off x="249382" y="324196"/>
            <a:ext cx="7730836" cy="4247317"/>
          </a:xfrm>
          <a:prstGeom prst="rect">
            <a:avLst/>
          </a:prstGeom>
          <a:noFill/>
        </p:spPr>
        <p:txBody>
          <a:bodyPr wrap="square" rtlCol="0">
            <a:spAutoFit/>
          </a:bodyPr>
          <a:lstStyle/>
          <a:p>
            <a:r>
              <a:rPr lang="en-US" dirty="0"/>
              <a:t>Next Steps</a:t>
            </a:r>
          </a:p>
          <a:p>
            <a:endParaRPr lang="en-US" dirty="0"/>
          </a:p>
          <a:p>
            <a:r>
              <a:rPr lang="en-US" dirty="0"/>
              <a:t>Finish all lakes graph</a:t>
            </a:r>
          </a:p>
          <a:p>
            <a:endParaRPr lang="en-US" dirty="0"/>
          </a:p>
          <a:p>
            <a:r>
              <a:rPr lang="en-US" dirty="0"/>
              <a:t>Incorporate multiple samples per year</a:t>
            </a:r>
          </a:p>
          <a:p>
            <a:endParaRPr lang="en-US" dirty="0"/>
          </a:p>
          <a:p>
            <a:r>
              <a:rPr lang="en-US" dirty="0"/>
              <a:t>What to do about non-normal data?</a:t>
            </a:r>
          </a:p>
          <a:p>
            <a:r>
              <a:rPr lang="en-US" dirty="0"/>
              <a:t>	power tests that assume log-normal distribution</a:t>
            </a:r>
          </a:p>
          <a:p>
            <a:r>
              <a:rPr lang="en-US" dirty="0"/>
              <a:t>	non-parametric power tests</a:t>
            </a:r>
          </a:p>
          <a:p>
            <a:endParaRPr lang="en-US" dirty="0"/>
          </a:p>
          <a:p>
            <a:r>
              <a:rPr lang="en-US" dirty="0"/>
              <a:t>Other power levels (e.g. 90%) or alpha levels (e.g. 0.15)</a:t>
            </a:r>
          </a:p>
          <a:p>
            <a:endParaRPr lang="en-US" dirty="0"/>
          </a:p>
          <a:p>
            <a:r>
              <a:rPr lang="en-US" dirty="0"/>
              <a:t>Other parameters (</a:t>
            </a:r>
            <a:r>
              <a:rPr lang="en-US" dirty="0" err="1"/>
              <a:t>Chla</a:t>
            </a:r>
            <a:r>
              <a:rPr lang="en-US" dirty="0"/>
              <a:t>, </a:t>
            </a:r>
            <a:r>
              <a:rPr lang="en-US" dirty="0" err="1"/>
              <a:t>SpringTP</a:t>
            </a:r>
            <a:r>
              <a:rPr lang="en-US" dirty="0"/>
              <a:t>, etc.)</a:t>
            </a:r>
          </a:p>
          <a:p>
            <a:endParaRPr lang="en-US" dirty="0"/>
          </a:p>
          <a:p>
            <a:r>
              <a:rPr lang="en-US" dirty="0"/>
              <a:t> </a:t>
            </a:r>
          </a:p>
        </p:txBody>
      </p:sp>
    </p:spTree>
    <p:extLst>
      <p:ext uri="{BB962C8B-B14F-4D97-AF65-F5344CB8AC3E}">
        <p14:creationId xmlns:p14="http://schemas.microsoft.com/office/powerpoint/2010/main" val="240420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EA06F-0FA8-4C04-9242-E45226EE126C}"/>
              </a:ext>
            </a:extLst>
          </p:cNvPr>
          <p:cNvSpPr txBox="1"/>
          <p:nvPr/>
        </p:nvSpPr>
        <p:spPr>
          <a:xfrm>
            <a:off x="651164" y="645968"/>
            <a:ext cx="5159086" cy="369332"/>
          </a:xfrm>
          <a:prstGeom prst="rect">
            <a:avLst/>
          </a:prstGeom>
          <a:noFill/>
        </p:spPr>
        <p:txBody>
          <a:bodyPr wrap="square" rtlCol="0">
            <a:spAutoFit/>
          </a:bodyPr>
          <a:lstStyle/>
          <a:p>
            <a:r>
              <a:rPr lang="en-US" dirty="0"/>
              <a:t>Number of Years Sampled versus Standard Deviation</a:t>
            </a:r>
          </a:p>
        </p:txBody>
      </p:sp>
      <p:pic>
        <p:nvPicPr>
          <p:cNvPr id="12" name="Picture 11">
            <a:extLst>
              <a:ext uri="{FF2B5EF4-FFF2-40B4-BE49-F238E27FC236}">
                <a16:creationId xmlns:a16="http://schemas.microsoft.com/office/drawing/2014/main" id="{F635B704-33EA-45C7-A201-0FAAED414804}"/>
              </a:ext>
            </a:extLst>
          </p:cNvPr>
          <p:cNvPicPr>
            <a:picLocks noChangeAspect="1"/>
          </p:cNvPicPr>
          <p:nvPr/>
        </p:nvPicPr>
        <p:blipFill>
          <a:blip r:embed="rId2"/>
          <a:stretch>
            <a:fillRect/>
          </a:stretch>
        </p:blipFill>
        <p:spPr>
          <a:xfrm>
            <a:off x="75879" y="1126396"/>
            <a:ext cx="6020121" cy="5160104"/>
          </a:xfrm>
          <a:prstGeom prst="rect">
            <a:avLst/>
          </a:prstGeom>
        </p:spPr>
      </p:pic>
      <p:pic>
        <p:nvPicPr>
          <p:cNvPr id="14" name="Picture 13">
            <a:extLst>
              <a:ext uri="{FF2B5EF4-FFF2-40B4-BE49-F238E27FC236}">
                <a16:creationId xmlns:a16="http://schemas.microsoft.com/office/drawing/2014/main" id="{B092CD26-391C-4069-8739-911B58963A7A}"/>
              </a:ext>
            </a:extLst>
          </p:cNvPr>
          <p:cNvPicPr>
            <a:picLocks noChangeAspect="1"/>
          </p:cNvPicPr>
          <p:nvPr/>
        </p:nvPicPr>
        <p:blipFill>
          <a:blip r:embed="rId3"/>
          <a:stretch>
            <a:fillRect/>
          </a:stretch>
        </p:blipFill>
        <p:spPr>
          <a:xfrm>
            <a:off x="6096000" y="1126395"/>
            <a:ext cx="6020124" cy="5160106"/>
          </a:xfrm>
          <a:prstGeom prst="rect">
            <a:avLst/>
          </a:prstGeom>
        </p:spPr>
      </p:pic>
      <p:sp>
        <p:nvSpPr>
          <p:cNvPr id="17" name="TextBox 16">
            <a:extLst>
              <a:ext uri="{FF2B5EF4-FFF2-40B4-BE49-F238E27FC236}">
                <a16:creationId xmlns:a16="http://schemas.microsoft.com/office/drawing/2014/main" id="{BFC46489-9F97-430D-92EF-42116C64C23D}"/>
              </a:ext>
            </a:extLst>
          </p:cNvPr>
          <p:cNvSpPr txBox="1"/>
          <p:nvPr/>
        </p:nvSpPr>
        <p:spPr>
          <a:xfrm>
            <a:off x="6623339" y="645968"/>
            <a:ext cx="5159086" cy="369332"/>
          </a:xfrm>
          <a:prstGeom prst="rect">
            <a:avLst/>
          </a:prstGeom>
          <a:noFill/>
        </p:spPr>
        <p:txBody>
          <a:bodyPr wrap="square" rtlCol="0">
            <a:spAutoFit/>
          </a:bodyPr>
          <a:lstStyle/>
          <a:p>
            <a:r>
              <a:rPr lang="en-US" dirty="0"/>
              <a:t>Mean TP versus Standard Deviation</a:t>
            </a:r>
          </a:p>
        </p:txBody>
      </p:sp>
      <p:sp>
        <p:nvSpPr>
          <p:cNvPr id="18" name="TextBox 17">
            <a:extLst>
              <a:ext uri="{FF2B5EF4-FFF2-40B4-BE49-F238E27FC236}">
                <a16:creationId xmlns:a16="http://schemas.microsoft.com/office/drawing/2014/main" id="{1FB430C8-093B-41E8-970A-001CF77A09A0}"/>
              </a:ext>
            </a:extLst>
          </p:cNvPr>
          <p:cNvSpPr txBox="1"/>
          <p:nvPr/>
        </p:nvSpPr>
        <p:spPr>
          <a:xfrm>
            <a:off x="466725" y="152400"/>
            <a:ext cx="6486525" cy="369332"/>
          </a:xfrm>
          <a:prstGeom prst="rect">
            <a:avLst/>
          </a:prstGeom>
          <a:noFill/>
        </p:spPr>
        <p:txBody>
          <a:bodyPr wrap="square" rtlCol="0">
            <a:spAutoFit/>
          </a:bodyPr>
          <a:lstStyle/>
          <a:p>
            <a:r>
              <a:rPr lang="en-US" dirty="0"/>
              <a:t>For lakes with normally distributed data (63 out of 70 lakes)</a:t>
            </a:r>
          </a:p>
        </p:txBody>
      </p:sp>
      <p:sp>
        <p:nvSpPr>
          <p:cNvPr id="3" name="TextBox 2">
            <a:extLst>
              <a:ext uri="{FF2B5EF4-FFF2-40B4-BE49-F238E27FC236}">
                <a16:creationId xmlns:a16="http://schemas.microsoft.com/office/drawing/2014/main" id="{AEFE7B32-8E67-47CE-A68A-0040F05028E1}"/>
              </a:ext>
            </a:extLst>
          </p:cNvPr>
          <p:cNvSpPr txBox="1"/>
          <p:nvPr/>
        </p:nvSpPr>
        <p:spPr>
          <a:xfrm>
            <a:off x="1195754" y="2400295"/>
            <a:ext cx="10108642" cy="1015663"/>
          </a:xfrm>
          <a:prstGeom prst="rect">
            <a:avLst/>
          </a:prstGeom>
          <a:noFill/>
        </p:spPr>
        <p:txBody>
          <a:bodyPr wrap="square" rtlCol="0">
            <a:spAutoFit/>
          </a:bodyPr>
          <a:lstStyle/>
          <a:p>
            <a:r>
              <a:rPr lang="en-US" sz="6000" dirty="0">
                <a:solidFill>
                  <a:srgbClr val="FF0000"/>
                </a:solidFill>
              </a:rPr>
              <a:t>ANNUAL MEANS OR ALL DATA?</a:t>
            </a:r>
          </a:p>
        </p:txBody>
      </p:sp>
    </p:spTree>
    <p:extLst>
      <p:ext uri="{BB962C8B-B14F-4D97-AF65-F5344CB8AC3E}">
        <p14:creationId xmlns:p14="http://schemas.microsoft.com/office/powerpoint/2010/main" val="7070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00C2BE-7224-47B1-83C9-9E2C5C1E62A5}"/>
              </a:ext>
            </a:extLst>
          </p:cNvPr>
          <p:cNvSpPr txBox="1"/>
          <p:nvPr/>
        </p:nvSpPr>
        <p:spPr>
          <a:xfrm>
            <a:off x="295275" y="171450"/>
            <a:ext cx="6019800" cy="461665"/>
          </a:xfrm>
          <a:prstGeom prst="rect">
            <a:avLst/>
          </a:prstGeom>
          <a:noFill/>
        </p:spPr>
        <p:txBody>
          <a:bodyPr wrap="square" rtlCol="0">
            <a:spAutoFit/>
          </a:bodyPr>
          <a:lstStyle/>
          <a:p>
            <a:r>
              <a:rPr lang="en-US" sz="2400" dirty="0"/>
              <a:t>LMP</a:t>
            </a:r>
            <a:r>
              <a:rPr lang="en-US" dirty="0"/>
              <a:t> data – is seasonality important?</a:t>
            </a:r>
          </a:p>
        </p:txBody>
      </p:sp>
      <p:pic>
        <p:nvPicPr>
          <p:cNvPr id="9" name="Picture 8">
            <a:extLst>
              <a:ext uri="{FF2B5EF4-FFF2-40B4-BE49-F238E27FC236}">
                <a16:creationId xmlns:a16="http://schemas.microsoft.com/office/drawing/2014/main" id="{18F216F6-0F9D-4A3F-94D6-3756DCA81A37}"/>
              </a:ext>
            </a:extLst>
          </p:cNvPr>
          <p:cNvPicPr>
            <a:picLocks noChangeAspect="1"/>
          </p:cNvPicPr>
          <p:nvPr/>
        </p:nvPicPr>
        <p:blipFill>
          <a:blip r:embed="rId2"/>
          <a:stretch>
            <a:fillRect/>
          </a:stretch>
        </p:blipFill>
        <p:spPr>
          <a:xfrm>
            <a:off x="1810286" y="819507"/>
            <a:ext cx="8571428" cy="5714286"/>
          </a:xfrm>
          <a:prstGeom prst="rect">
            <a:avLst/>
          </a:prstGeom>
        </p:spPr>
      </p:pic>
    </p:spTree>
    <p:extLst>
      <p:ext uri="{BB962C8B-B14F-4D97-AF65-F5344CB8AC3E}">
        <p14:creationId xmlns:p14="http://schemas.microsoft.com/office/powerpoint/2010/main" val="300839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33F0DE-47DD-4D2E-A78A-5E54AC3FF3F6}"/>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5" name="TextBox 4">
            <a:extLst>
              <a:ext uri="{FF2B5EF4-FFF2-40B4-BE49-F238E27FC236}">
                <a16:creationId xmlns:a16="http://schemas.microsoft.com/office/drawing/2014/main" id="{E2B005B0-24BB-473B-B6AF-2092B5987ECE}"/>
              </a:ext>
            </a:extLst>
          </p:cNvPr>
          <p:cNvSpPr txBox="1"/>
          <p:nvPr/>
        </p:nvSpPr>
        <p:spPr>
          <a:xfrm>
            <a:off x="291402" y="652657"/>
            <a:ext cx="11716378" cy="5940088"/>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342900" indent="-342900">
              <a:buFont typeface="Wingdings" panose="05000000000000000000" pitchFamily="2" charset="2"/>
              <a:buChar char="Ø"/>
            </a:pPr>
            <a:r>
              <a:rPr lang="en-US" sz="2400" dirty="0"/>
              <a:t>In other words, the probability of detecting a difference from some value, if that difference actually exists</a:t>
            </a:r>
          </a:p>
          <a:p>
            <a:pPr marL="914400" lvl="1" indent="-228600">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t>Sample size</a:t>
            </a:r>
          </a:p>
          <a:p>
            <a:pPr marL="342900" indent="-342900">
              <a:buFont typeface="+mj-lt"/>
              <a:buAutoNum type="arabicPeriod"/>
            </a:pPr>
            <a:r>
              <a:rPr lang="en-US" sz="2400" dirty="0"/>
              <a:t>Significance level of the test (i.e. “p value”), which is the proportion of false positives we will tolerate</a:t>
            </a:r>
          </a:p>
          <a:p>
            <a:pPr marL="342900" indent="-342900">
              <a:buFont typeface="+mj-lt"/>
              <a:buAutoNum type="arabicPeriod"/>
            </a:pPr>
            <a:r>
              <a:rPr lang="en-US" sz="2400" dirty="0"/>
              <a:t>Effect size (signal to noise ratio)</a:t>
            </a:r>
          </a:p>
          <a:p>
            <a:pPr marL="342900" indent="-342900">
              <a:buFont typeface="+mj-lt"/>
              <a:buAutoNum type="arabicPeriod"/>
            </a:pPr>
            <a:r>
              <a:rPr lang="en-US" sz="2400" dirty="0"/>
              <a:t>Power (the probability of detecting the effect size we’re looking for)</a:t>
            </a:r>
          </a:p>
          <a:p>
            <a:endParaRPr lang="en-US" dirty="0"/>
          </a:p>
        </p:txBody>
      </p:sp>
    </p:spTree>
    <p:extLst>
      <p:ext uri="{BB962C8B-B14F-4D97-AF65-F5344CB8AC3E}">
        <p14:creationId xmlns:p14="http://schemas.microsoft.com/office/powerpoint/2010/main" val="84597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33F0DE-47DD-4D2E-A78A-5E54AC3FF3F6}"/>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5" name="TextBox 4">
            <a:extLst>
              <a:ext uri="{FF2B5EF4-FFF2-40B4-BE49-F238E27FC236}">
                <a16:creationId xmlns:a16="http://schemas.microsoft.com/office/drawing/2014/main" id="{E2B005B0-24BB-473B-B6AF-2092B5987ECE}"/>
              </a:ext>
            </a:extLst>
          </p:cNvPr>
          <p:cNvSpPr txBox="1"/>
          <p:nvPr/>
        </p:nvSpPr>
        <p:spPr>
          <a:xfrm>
            <a:off x="291402" y="652657"/>
            <a:ext cx="11716378" cy="5570756"/>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457200" indent="-173038">
              <a:buFont typeface="Wingdings" panose="05000000000000000000" pitchFamily="2" charset="2"/>
              <a:buChar char="Ø"/>
            </a:pPr>
            <a:r>
              <a:rPr lang="en-US" sz="2400" dirty="0"/>
              <a:t>  In other words, the probability of detecting a difference from some value, if it is actually there</a:t>
            </a:r>
          </a:p>
          <a:p>
            <a:pPr marL="914400" lvl="1" indent="-228600">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solidFill>
                  <a:srgbClr val="0000CC"/>
                </a:solidFill>
              </a:rPr>
              <a:t>Sample size</a:t>
            </a:r>
          </a:p>
          <a:p>
            <a:pPr marL="342900" indent="-342900">
              <a:buFont typeface="+mj-lt"/>
              <a:buAutoNum type="arabicPeriod"/>
            </a:pPr>
            <a:r>
              <a:rPr lang="en-US" sz="2400" dirty="0">
                <a:solidFill>
                  <a:srgbClr val="0000CC"/>
                </a:solidFill>
              </a:rPr>
              <a:t>P value</a:t>
            </a:r>
          </a:p>
          <a:p>
            <a:pPr marL="342900" indent="-342900">
              <a:buFont typeface="+mj-lt"/>
              <a:buAutoNum type="arabicPeriod"/>
            </a:pPr>
            <a:r>
              <a:rPr lang="en-US" sz="2400" dirty="0">
                <a:solidFill>
                  <a:srgbClr val="0000CC"/>
                </a:solidFill>
              </a:rPr>
              <a:t>Effect size</a:t>
            </a:r>
          </a:p>
          <a:p>
            <a:pPr marL="342900" indent="-342900">
              <a:buFont typeface="+mj-lt"/>
              <a:buAutoNum type="arabicPeriod"/>
            </a:pPr>
            <a:r>
              <a:rPr lang="en-US" sz="2400" dirty="0">
                <a:solidFill>
                  <a:srgbClr val="FF0000"/>
                </a:solidFill>
              </a:rPr>
              <a:t>Power</a:t>
            </a:r>
          </a:p>
          <a:p>
            <a:endParaRPr lang="en-US" dirty="0"/>
          </a:p>
        </p:txBody>
      </p:sp>
    </p:spTree>
    <p:extLst>
      <p:ext uri="{BB962C8B-B14F-4D97-AF65-F5344CB8AC3E}">
        <p14:creationId xmlns:p14="http://schemas.microsoft.com/office/powerpoint/2010/main" val="108202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143AA-8954-411A-85A5-195F4B7E367B}"/>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3" name="TextBox 2">
            <a:extLst>
              <a:ext uri="{FF2B5EF4-FFF2-40B4-BE49-F238E27FC236}">
                <a16:creationId xmlns:a16="http://schemas.microsoft.com/office/drawing/2014/main" id="{EE952144-C1CA-442E-A27A-1C75B9DF1744}"/>
              </a:ext>
            </a:extLst>
          </p:cNvPr>
          <p:cNvSpPr txBox="1"/>
          <p:nvPr/>
        </p:nvSpPr>
        <p:spPr>
          <a:xfrm>
            <a:off x="291402" y="652657"/>
            <a:ext cx="11716378" cy="5570756"/>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627062" indent="-342900">
              <a:buFont typeface="Wingdings" panose="05000000000000000000" pitchFamily="2" charset="2"/>
              <a:buChar char="Ø"/>
            </a:pPr>
            <a:r>
              <a:rPr lang="en-US" sz="2400" dirty="0"/>
              <a:t>In other words, the probability of detecting a difference from some value, if that difference exists</a:t>
            </a:r>
          </a:p>
          <a:p>
            <a:pPr marL="914400" lvl="1" indent="-173038">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solidFill>
                  <a:srgbClr val="FF0000"/>
                </a:solidFill>
              </a:rPr>
              <a:t>Sample size</a:t>
            </a:r>
          </a:p>
          <a:p>
            <a:pPr marL="342900" indent="-342900">
              <a:buFont typeface="+mj-lt"/>
              <a:buAutoNum type="arabicPeriod"/>
            </a:pPr>
            <a:r>
              <a:rPr lang="en-US" sz="2400" dirty="0">
                <a:solidFill>
                  <a:srgbClr val="0000CC"/>
                </a:solidFill>
              </a:rPr>
              <a:t>P value</a:t>
            </a:r>
          </a:p>
          <a:p>
            <a:pPr marL="342900" indent="-342900">
              <a:buFont typeface="+mj-lt"/>
              <a:buAutoNum type="arabicPeriod"/>
            </a:pPr>
            <a:r>
              <a:rPr lang="en-US" sz="2400" dirty="0">
                <a:solidFill>
                  <a:srgbClr val="0000CC"/>
                </a:solidFill>
              </a:rPr>
              <a:t>Effect size</a:t>
            </a:r>
          </a:p>
          <a:p>
            <a:pPr marL="342900" indent="-342900">
              <a:buFont typeface="+mj-lt"/>
              <a:buAutoNum type="arabicPeriod"/>
            </a:pPr>
            <a:r>
              <a:rPr lang="en-US" sz="2400" dirty="0">
                <a:solidFill>
                  <a:srgbClr val="0000CC"/>
                </a:solidFill>
              </a:rPr>
              <a:t>Power</a:t>
            </a:r>
          </a:p>
          <a:p>
            <a:endParaRPr lang="en-US" dirty="0"/>
          </a:p>
        </p:txBody>
      </p:sp>
    </p:spTree>
    <p:extLst>
      <p:ext uri="{BB962C8B-B14F-4D97-AF65-F5344CB8AC3E}">
        <p14:creationId xmlns:p14="http://schemas.microsoft.com/office/powerpoint/2010/main" val="343875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EEC151-1DB1-4000-A5D4-34A914DF8D7A}"/>
              </a:ext>
            </a:extLst>
          </p:cNvPr>
          <p:cNvSpPr txBox="1"/>
          <p:nvPr/>
        </p:nvSpPr>
        <p:spPr>
          <a:xfrm>
            <a:off x="381944" y="155149"/>
            <a:ext cx="10955655" cy="6524863"/>
          </a:xfrm>
          <a:prstGeom prst="rect">
            <a:avLst/>
          </a:prstGeom>
          <a:noFill/>
        </p:spPr>
        <p:txBody>
          <a:bodyPr wrap="square" rtlCol="0">
            <a:spAutoFit/>
          </a:bodyPr>
          <a:lstStyle/>
          <a:p>
            <a:r>
              <a:rPr lang="en-US" dirty="0"/>
              <a:t>Effect Size:</a:t>
            </a:r>
          </a:p>
          <a:p>
            <a:endParaRPr lang="en-US" dirty="0"/>
          </a:p>
          <a:p>
            <a:r>
              <a:rPr lang="en-US" dirty="0"/>
              <a:t>Difference between sample mean and test value (“signal”)</a:t>
            </a:r>
          </a:p>
          <a:p>
            <a:r>
              <a:rPr lang="en-US" dirty="0"/>
              <a:t>Population standard deviation we expect (“noise”)</a:t>
            </a:r>
          </a:p>
          <a:p>
            <a:endParaRPr lang="en-US" dirty="0"/>
          </a:p>
          <a:p>
            <a:r>
              <a:rPr lang="en-US" dirty="0"/>
              <a:t>Example:</a:t>
            </a:r>
          </a:p>
          <a:p>
            <a:r>
              <a:rPr lang="en-US" dirty="0"/>
              <a:t>We want to know whether we have collected enough samples to determine, with some probability of confidence, that we would be able to detect whether the phosphorus concentration is less than 12 ug/L.</a:t>
            </a:r>
          </a:p>
          <a:p>
            <a:endParaRPr lang="en-US" dirty="0"/>
          </a:p>
          <a:p>
            <a:r>
              <a:rPr lang="en-US" dirty="0"/>
              <a:t>Power equation:</a:t>
            </a:r>
          </a:p>
          <a:p>
            <a:endParaRPr lang="en-US" dirty="0"/>
          </a:p>
          <a:p>
            <a:r>
              <a:rPr lang="en-US" dirty="0"/>
              <a:t>Sample mean = 10</a:t>
            </a:r>
          </a:p>
          <a:p>
            <a:r>
              <a:rPr lang="en-US" dirty="0"/>
              <a:t>Standard Deviation = 2</a:t>
            </a:r>
          </a:p>
          <a:p>
            <a:endParaRPr lang="en-US" dirty="0"/>
          </a:p>
          <a:p>
            <a:r>
              <a:rPr lang="en-US" dirty="0"/>
              <a:t>|10-12|  equals effect size of 1</a:t>
            </a:r>
          </a:p>
          <a:p>
            <a:r>
              <a:rPr lang="en-US" dirty="0"/>
              <a:t>      2</a:t>
            </a:r>
          </a:p>
          <a:p>
            <a:endParaRPr lang="en-US" dirty="0"/>
          </a:p>
          <a:p>
            <a:r>
              <a:rPr lang="en-US" sz="2800" dirty="0"/>
              <a:t>What standard deviation to use?</a:t>
            </a:r>
          </a:p>
          <a:p>
            <a:endParaRPr lang="en-US" sz="2800" dirty="0"/>
          </a:p>
          <a:p>
            <a:r>
              <a:rPr lang="en-US" sz="2800" dirty="0"/>
              <a:t>Also note:  Analysis is quite a bit more complicated when data are not normally distributed</a:t>
            </a:r>
          </a:p>
        </p:txBody>
      </p:sp>
      <p:cxnSp>
        <p:nvCxnSpPr>
          <p:cNvPr id="7" name="Straight Connector 6">
            <a:extLst>
              <a:ext uri="{FF2B5EF4-FFF2-40B4-BE49-F238E27FC236}">
                <a16:creationId xmlns:a16="http://schemas.microsoft.com/office/drawing/2014/main" id="{FC0A383B-2257-4EC6-B228-01491012C2E7}"/>
              </a:ext>
            </a:extLst>
          </p:cNvPr>
          <p:cNvCxnSpPr>
            <a:cxnSpLocks/>
          </p:cNvCxnSpPr>
          <p:nvPr/>
        </p:nvCxnSpPr>
        <p:spPr>
          <a:xfrm>
            <a:off x="478577" y="1015525"/>
            <a:ext cx="547004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099C987-AAA0-4153-B504-38A0DBB4D9C0}"/>
              </a:ext>
            </a:extLst>
          </p:cNvPr>
          <p:cNvCxnSpPr>
            <a:cxnSpLocks/>
          </p:cNvCxnSpPr>
          <p:nvPr/>
        </p:nvCxnSpPr>
        <p:spPr>
          <a:xfrm>
            <a:off x="478577" y="4323110"/>
            <a:ext cx="72722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620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9354B-5C72-4513-94E9-F03A10149E7C}"/>
              </a:ext>
            </a:extLst>
          </p:cNvPr>
          <p:cNvSpPr txBox="1"/>
          <p:nvPr/>
        </p:nvSpPr>
        <p:spPr>
          <a:xfrm>
            <a:off x="0" y="56197"/>
            <a:ext cx="12192000" cy="1077218"/>
          </a:xfrm>
          <a:prstGeom prst="rect">
            <a:avLst/>
          </a:prstGeom>
          <a:noFill/>
        </p:spPr>
        <p:txBody>
          <a:bodyPr wrap="square" rtlCol="0">
            <a:spAutoFit/>
          </a:bodyPr>
          <a:lstStyle/>
          <a:p>
            <a:r>
              <a:rPr lang="en-US" sz="1600" dirty="0"/>
              <a:t>EXAMPLE – Miles Pond (stable trend)</a:t>
            </a:r>
          </a:p>
          <a:p>
            <a:r>
              <a:rPr lang="en-US" sz="1600" dirty="0"/>
              <a:t>13 years sampled | mean=11.4 | </a:t>
            </a:r>
            <a:r>
              <a:rPr lang="en-US" sz="1600" dirty="0" err="1"/>
              <a:t>stdev</a:t>
            </a:r>
            <a:r>
              <a:rPr lang="en-US" sz="1600" dirty="0"/>
              <a:t>=2.05 (95% </a:t>
            </a:r>
            <a:r>
              <a:rPr lang="en-US" sz="1600" dirty="0" err="1"/>
              <a:t>c.i.</a:t>
            </a:r>
            <a:r>
              <a:rPr lang="en-US" sz="1600" dirty="0"/>
              <a:t> = 1.33~3.05)</a:t>
            </a:r>
          </a:p>
          <a:p>
            <a:r>
              <a:rPr lang="en-US" sz="1600" dirty="0">
                <a:solidFill>
                  <a:srgbClr val="0000CC"/>
                </a:solidFill>
              </a:rPr>
              <a:t>Take the worst-case scenario, </a:t>
            </a:r>
            <a:r>
              <a:rPr lang="en-US" sz="1600" dirty="0" err="1">
                <a:solidFill>
                  <a:srgbClr val="0000CC"/>
                </a:solidFill>
              </a:rPr>
              <a:t>stdev</a:t>
            </a:r>
            <a:r>
              <a:rPr lang="en-US" sz="1600" dirty="0">
                <a:solidFill>
                  <a:srgbClr val="0000CC"/>
                </a:solidFill>
              </a:rPr>
              <a:t> = 3</a:t>
            </a:r>
          </a:p>
          <a:p>
            <a:r>
              <a:rPr lang="en-US" sz="1600" dirty="0">
                <a:solidFill>
                  <a:srgbClr val="0000CC"/>
                </a:solidFill>
              </a:rPr>
              <a:t>How many years of samples would we need to have an 80% probability of detecting an increase of X ug/L TP, with a p-value of 0.05?</a:t>
            </a:r>
          </a:p>
        </p:txBody>
      </p:sp>
      <p:pic>
        <p:nvPicPr>
          <p:cNvPr id="7" name="Picture 6">
            <a:extLst>
              <a:ext uri="{FF2B5EF4-FFF2-40B4-BE49-F238E27FC236}">
                <a16:creationId xmlns:a16="http://schemas.microsoft.com/office/drawing/2014/main" id="{413CA395-88F2-4BE3-90DB-2D6D62E019A1}"/>
              </a:ext>
            </a:extLst>
          </p:cNvPr>
          <p:cNvPicPr>
            <a:picLocks noChangeAspect="1"/>
          </p:cNvPicPr>
          <p:nvPr/>
        </p:nvPicPr>
        <p:blipFill>
          <a:blip r:embed="rId2"/>
          <a:stretch>
            <a:fillRect/>
          </a:stretch>
        </p:blipFill>
        <p:spPr>
          <a:xfrm>
            <a:off x="733425" y="1333500"/>
            <a:ext cx="10234316" cy="5117158"/>
          </a:xfrm>
          <a:prstGeom prst="rect">
            <a:avLst/>
          </a:prstGeom>
        </p:spPr>
      </p:pic>
    </p:spTree>
    <p:extLst>
      <p:ext uri="{BB962C8B-B14F-4D97-AF65-F5344CB8AC3E}">
        <p14:creationId xmlns:p14="http://schemas.microsoft.com/office/powerpoint/2010/main" val="59619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spTree>
    <p:extLst>
      <p:ext uri="{BB962C8B-B14F-4D97-AF65-F5344CB8AC3E}">
        <p14:creationId xmlns:p14="http://schemas.microsoft.com/office/powerpoint/2010/main" val="408518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244740974"/>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solidFill>
                      <a:srgbClr val="C49A00"/>
                    </a:solidFill>
                  </a:tcPr>
                </a:tc>
                <a:tc>
                  <a:txBody>
                    <a:bodyPr/>
                    <a:lstStyle/>
                    <a:p>
                      <a:r>
                        <a:rPr lang="en-US" sz="1200" dirty="0"/>
                        <a:t>18</a:t>
                      </a:r>
                    </a:p>
                  </a:txBody>
                  <a:tcPr>
                    <a:solidFill>
                      <a:srgbClr val="C49A00"/>
                    </a:solidFill>
                  </a:tcPr>
                </a:tc>
                <a:tc>
                  <a:txBody>
                    <a:bodyPr/>
                    <a:lstStyle/>
                    <a:p>
                      <a:r>
                        <a:rPr lang="en-US" sz="1200" dirty="0"/>
                        <a:t>11.4</a:t>
                      </a:r>
                    </a:p>
                  </a:txBody>
                  <a:tcPr>
                    <a:solidFill>
                      <a:srgbClr val="C49A00"/>
                    </a:solidFill>
                  </a:tcPr>
                </a:tc>
                <a:tc>
                  <a:txBody>
                    <a:bodyPr/>
                    <a:lstStyle/>
                    <a:p>
                      <a:r>
                        <a:rPr lang="en-US" sz="1200" dirty="0"/>
                        <a:t>2.00</a:t>
                      </a:r>
                    </a:p>
                  </a:txBody>
                  <a:tcPr>
                    <a:solidFill>
                      <a:srgbClr val="C49A00"/>
                    </a:solidFill>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spTree>
    <p:extLst>
      <p:ext uri="{BB962C8B-B14F-4D97-AF65-F5344CB8AC3E}">
        <p14:creationId xmlns:p14="http://schemas.microsoft.com/office/powerpoint/2010/main" val="133320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solidFill>
                      <a:srgbClr val="F8766D"/>
                    </a:solidFill>
                  </a:tcPr>
                </a:tc>
                <a:tc>
                  <a:txBody>
                    <a:bodyPr/>
                    <a:lstStyle/>
                    <a:p>
                      <a:r>
                        <a:rPr lang="en-US" sz="1200" dirty="0"/>
                        <a:t>26</a:t>
                      </a:r>
                    </a:p>
                  </a:txBody>
                  <a:tcPr>
                    <a:solidFill>
                      <a:srgbClr val="F8766D"/>
                    </a:solidFill>
                  </a:tcPr>
                </a:tc>
                <a:tc>
                  <a:txBody>
                    <a:bodyPr/>
                    <a:lstStyle/>
                    <a:p>
                      <a:r>
                        <a:rPr lang="en-US" sz="1200" dirty="0"/>
                        <a:t>6.8</a:t>
                      </a:r>
                    </a:p>
                  </a:txBody>
                  <a:tcPr>
                    <a:solidFill>
                      <a:srgbClr val="F8766D"/>
                    </a:solidFill>
                  </a:tcPr>
                </a:tc>
                <a:tc>
                  <a:txBody>
                    <a:bodyPr/>
                    <a:lstStyle/>
                    <a:p>
                      <a:r>
                        <a:rPr lang="en-US" sz="1200" dirty="0"/>
                        <a:t>1.09</a:t>
                      </a:r>
                    </a:p>
                  </a:txBody>
                  <a:tcPr>
                    <a:solidFill>
                      <a:srgbClr val="F8766D"/>
                    </a:solidFill>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p:nvPr/>
        </p:nvCxnSpPr>
        <p:spPr>
          <a:xfrm>
            <a:off x="790575" y="5724525"/>
            <a:ext cx="990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114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1813</Words>
  <Application>Microsoft Office PowerPoint</Application>
  <PresentationFormat>Widescreen</PresentationFormat>
  <Paragraphs>515</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Matthews, Leslie</dc:creator>
  <cp:lastModifiedBy>Matthews, Leslie</cp:lastModifiedBy>
  <cp:revision>46</cp:revision>
  <dcterms:created xsi:type="dcterms:W3CDTF">2021-01-18T16:23:58Z</dcterms:created>
  <dcterms:modified xsi:type="dcterms:W3CDTF">2021-09-29T19:07:30Z</dcterms:modified>
</cp:coreProperties>
</file>