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2" r:id="rId2"/>
  </p:sldMasterIdLst>
  <p:notesMasterIdLst>
    <p:notesMasterId r:id="rId8"/>
  </p:notesMasterIdLst>
  <p:sldIdLst>
    <p:sldId id="256" r:id="rId3"/>
    <p:sldId id="257" r:id="rId4"/>
    <p:sldId id="260" r:id="rId5"/>
    <p:sldId id="259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D41D4-C2E1-4B69-9FFD-D82E6EF39C3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533C4-950A-48A7-B018-EF521C3A9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05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9-</a:t>
            </a:r>
            <a:fld id="{84E5FDDA-301F-4BCC-8D67-5B722032EC6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543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9-</a:t>
            </a:r>
            <a:fld id="{84E5FDDA-301F-4BCC-8D67-5B722032EC6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70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L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globe_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32131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543800" y="533400"/>
            <a:ext cx="1371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gray">
          <a:xfrm>
            <a:off x="7924800" y="685800"/>
            <a:ext cx="990600" cy="5257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3600" b="1" kern="10" dirty="0">
                <a:solidFill>
                  <a:srgbClr val="3366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/>
                <a:cs typeface="Times New Roman"/>
              </a:rPr>
              <a:t>9</a:t>
            </a:r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2133600" y="2857500"/>
            <a:ext cx="4876800" cy="1143000"/>
          </a:xfrm>
        </p:spPr>
        <p:txBody>
          <a:bodyPr anchor="ctr"/>
          <a:lstStyle>
            <a:lvl1pPr algn="ctr">
              <a:defRPr sz="33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9635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3824-728F-437A-9E52-512CDF73067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8B87-FA18-49DB-B4FB-BBA30A4B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3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3824-728F-437A-9E52-512CDF73067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8B87-FA18-49DB-B4FB-BBA30A4B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3824-728F-437A-9E52-512CDF73067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8B87-FA18-49DB-B4FB-BBA30A4B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81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3824-728F-437A-9E52-512CDF73067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8B87-FA18-49DB-B4FB-BBA30A4B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69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3824-728F-437A-9E52-512CDF73067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8B87-FA18-49DB-B4FB-BBA30A4B55FB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530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3824-728F-437A-9E52-512CDF73067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8B87-FA18-49DB-B4FB-BBA30A4B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67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3824-728F-437A-9E52-512CDF73067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8B87-FA18-49DB-B4FB-BBA30A4B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59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3824-728F-437A-9E52-512CDF73067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8B87-FA18-49DB-B4FB-BBA30A4B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52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3824-728F-437A-9E52-512CDF73067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8B87-FA18-49DB-B4FB-BBA30A4B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297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3824-728F-437A-9E52-512CDF73067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8B87-FA18-49DB-B4FB-BBA30A4B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8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L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" y="1115568"/>
            <a:ext cx="8686800" cy="5056632"/>
          </a:xfrm>
        </p:spPr>
        <p:txBody>
          <a:bodyPr/>
          <a:lstStyle>
            <a:lvl3pPr>
              <a:buSzPct val="65000"/>
              <a:buFont typeface="Wingdings" pitchFamily="2" charset="2"/>
              <a:buChar char=""/>
              <a:defRPr/>
            </a:lvl3pPr>
            <a:lvl4pPr>
              <a:buSzPct val="70000"/>
              <a:buFont typeface="Wingdings" pitchFamily="2" charset="2"/>
              <a:buChar char=""/>
              <a:defRPr lang="en-US" sz="1600" b="1" dirty="0" smtClean="0">
                <a:solidFill>
                  <a:srgbClr val="3E0087"/>
                </a:solidFill>
                <a:latin typeface="+mn-lt"/>
              </a:defRPr>
            </a:lvl4pPr>
            <a:lvl5pPr>
              <a:buSzPct val="70000"/>
              <a:buFont typeface="Wingdings" pitchFamily="2" charset="2"/>
              <a:buChar char=""/>
              <a:defRPr lang="en-US" sz="1400" b="1" dirty="0" smtClean="0">
                <a:solidFill>
                  <a:srgbClr val="3E0087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96813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L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" y="1115568"/>
            <a:ext cx="8686800" cy="5056632"/>
          </a:xfrm>
        </p:spPr>
        <p:txBody>
          <a:bodyPr/>
          <a:lstStyle>
            <a:lvl3pPr>
              <a:buSzPct val="65000"/>
              <a:buFont typeface="Wingdings" pitchFamily="2" charset="2"/>
              <a:buChar char=""/>
              <a:defRPr/>
            </a:lvl3pPr>
            <a:lvl4pPr>
              <a:buSzPct val="70000"/>
              <a:buFont typeface="Wingdings" pitchFamily="2" charset="2"/>
              <a:buChar char=""/>
              <a:defRPr lang="en-US" sz="1600" b="1" dirty="0" smtClean="0">
                <a:solidFill>
                  <a:srgbClr val="3E0087"/>
                </a:solidFill>
                <a:latin typeface="+mn-lt"/>
              </a:defRPr>
            </a:lvl4pPr>
            <a:lvl5pPr>
              <a:buSzPct val="70000"/>
              <a:buFont typeface="Wingdings" pitchFamily="2" charset="2"/>
              <a:buChar char=""/>
              <a:defRPr lang="en-US" sz="1400" b="1" dirty="0" smtClean="0">
                <a:solidFill>
                  <a:srgbClr val="3E0087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8103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AF373824-728F-437A-9E52-512CDF73067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1F898B87-FA18-49DB-B4FB-BBA30A4B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7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AF373824-728F-437A-9E52-512CDF73067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1F898B87-FA18-49DB-B4FB-BBA30A4B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5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3824-728F-437A-9E52-512CDF73067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8B87-FA18-49DB-B4FB-BBA30A4B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9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3824-728F-437A-9E52-512CDF73067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8B87-FA18-49DB-B4FB-BBA30A4B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8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3824-728F-437A-9E52-512CDF73067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8B87-FA18-49DB-B4FB-BBA30A4B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8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3824-728F-437A-9E52-512CDF73067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8B87-FA18-49DB-B4FB-BBA30A4B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8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3824-728F-437A-9E52-512CDF73067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8B87-FA18-49DB-B4FB-BBA30A4B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5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9700" y="3048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58724" name="Line 4"/>
          <p:cNvSpPr>
            <a:spLocks noChangeShapeType="1"/>
          </p:cNvSpPr>
          <p:nvPr/>
        </p:nvSpPr>
        <p:spPr bwMode="auto">
          <a:xfrm>
            <a:off x="238125" y="914400"/>
            <a:ext cx="8588375" cy="0"/>
          </a:xfrm>
          <a:prstGeom prst="line">
            <a:avLst/>
          </a:prstGeom>
          <a:noFill/>
          <a:ln w="25400">
            <a:solidFill>
              <a:srgbClr val="7D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572500" y="6607175"/>
            <a:ext cx="3873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rgbClr val="000000"/>
                </a:solidFill>
              </a:rPr>
              <a:t>9-</a:t>
            </a:r>
            <a:fld id="{6996488C-EA07-4BAE-8E19-46A6100BC7F5}" type="slidenum">
              <a:rPr lang="en-US" sz="800">
                <a:solidFill>
                  <a:srgbClr val="000000"/>
                </a:solidFill>
              </a:rPr>
              <a:pPr algn="r" eaLnBrk="0" fontAlgn="base" hangingPunct="0">
                <a:spcBef>
                  <a:spcPct val="30000"/>
                </a:spcBef>
                <a:spcAft>
                  <a:spcPct val="0"/>
                </a:spcAft>
                <a:defRPr/>
              </a:pPr>
              <a:t>‹#›</a:t>
            </a:fld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136525" y="1116013"/>
            <a:ext cx="8686800" cy="505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394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7D00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7D00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7D00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7D00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7D00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7D00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7D00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7D00FF"/>
          </a:solidFill>
          <a:latin typeface="Arial" charset="0"/>
        </a:defRPr>
      </a:lvl9pPr>
    </p:titleStyle>
    <p:bodyStyle>
      <a:lvl1pPr marL="290513" indent="-290513" algn="l" rtl="0" eaLnBrk="0" fontAlgn="base" hangingPunct="0">
        <a:spcBef>
          <a:spcPct val="50000"/>
        </a:spcBef>
        <a:spcAft>
          <a:spcPct val="0"/>
        </a:spcAft>
        <a:buSzPct val="70000"/>
        <a:buFont typeface="Wingdings" pitchFamily="2" charset="2"/>
        <a:buChar char="u"/>
        <a:defRPr sz="2400" b="1" baseline="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22250" algn="l" rtl="0" eaLnBrk="0" fontAlgn="base" hangingPunct="0">
        <a:spcBef>
          <a:spcPct val="50000"/>
        </a:spcBef>
        <a:spcAft>
          <a:spcPct val="0"/>
        </a:spcAft>
        <a:buSzPct val="70000"/>
        <a:buFont typeface="Wingdings" pitchFamily="2" charset="2"/>
        <a:buChar char="u"/>
        <a:defRPr sz="2000" b="1" baseline="0">
          <a:solidFill>
            <a:schemeClr val="tx1"/>
          </a:solidFill>
          <a:latin typeface="+mn-lt"/>
        </a:defRPr>
      </a:lvl2pPr>
      <a:lvl3pPr marL="912813" indent="-171450" algn="l" rtl="0" eaLnBrk="0" fontAlgn="base" hangingPunct="0">
        <a:spcBef>
          <a:spcPct val="50000"/>
        </a:spcBef>
        <a:spcAft>
          <a:spcPct val="0"/>
        </a:spcAft>
        <a:buSzPct val="65000"/>
        <a:buFont typeface="Wingdings" pitchFamily="2" charset="2"/>
        <a:buChar char=""/>
        <a:defRPr sz="2400" b="1" baseline="0">
          <a:solidFill>
            <a:schemeClr val="tx1"/>
          </a:solidFill>
          <a:latin typeface="+mn-lt"/>
        </a:defRPr>
      </a:lvl3pPr>
      <a:lvl4pPr marL="1257300" indent="-163513" algn="l" rtl="0" eaLnBrk="0" fontAlgn="base" hangingPunct="0">
        <a:spcBef>
          <a:spcPct val="50000"/>
        </a:spcBef>
        <a:spcAft>
          <a:spcPct val="0"/>
        </a:spcAft>
        <a:buSzPct val="70000"/>
        <a:buFont typeface="Wingdings" pitchFamily="2" charset="2"/>
        <a:buChar char=""/>
        <a:defRPr sz="1600" b="1" baseline="0">
          <a:solidFill>
            <a:schemeClr val="tx1"/>
          </a:solidFill>
          <a:latin typeface="+mn-lt"/>
        </a:defRPr>
      </a:lvl4pPr>
      <a:lvl5pPr marL="1535113" indent="-163513" algn="l" defTabSz="692150" rtl="0" eaLnBrk="0" fontAlgn="base" hangingPunct="0">
        <a:spcBef>
          <a:spcPts val="1075"/>
        </a:spcBef>
        <a:spcAft>
          <a:spcPct val="0"/>
        </a:spcAft>
        <a:buSzPct val="70000"/>
        <a:buFont typeface="Wingdings" pitchFamily="2" charset="2"/>
        <a:buChar char=""/>
        <a:defRPr sz="1400" b="1" baseline="0">
          <a:solidFill>
            <a:schemeClr val="tx1"/>
          </a:solidFill>
          <a:latin typeface="+mn-lt"/>
        </a:defRPr>
      </a:lvl5pPr>
      <a:lvl6pPr marL="1944688" indent="-173038" algn="l" rtl="0" eaLnBrk="1" fontAlgn="base" hangingPunct="1">
        <a:spcBef>
          <a:spcPct val="50000"/>
        </a:spcBef>
        <a:spcAft>
          <a:spcPct val="0"/>
        </a:spcAft>
        <a:buFont typeface="Wingdings" pitchFamily="2" charset="2"/>
        <a:buChar char=""/>
        <a:defRPr b="1">
          <a:solidFill>
            <a:srgbClr val="3E0087"/>
          </a:solidFill>
          <a:latin typeface="+mn-lt"/>
        </a:defRPr>
      </a:lvl6pPr>
      <a:lvl7pPr marL="2401888" indent="-173038" algn="l" rtl="0" eaLnBrk="1" fontAlgn="base" hangingPunct="1">
        <a:spcBef>
          <a:spcPct val="50000"/>
        </a:spcBef>
        <a:spcAft>
          <a:spcPct val="0"/>
        </a:spcAft>
        <a:buFont typeface="Wingdings" pitchFamily="2" charset="2"/>
        <a:buChar char=""/>
        <a:defRPr b="1">
          <a:solidFill>
            <a:srgbClr val="3E0087"/>
          </a:solidFill>
          <a:latin typeface="+mn-lt"/>
        </a:defRPr>
      </a:lvl7pPr>
      <a:lvl8pPr marL="2859088" indent="-173038" algn="l" rtl="0" eaLnBrk="1" fontAlgn="base" hangingPunct="1">
        <a:spcBef>
          <a:spcPct val="50000"/>
        </a:spcBef>
        <a:spcAft>
          <a:spcPct val="0"/>
        </a:spcAft>
        <a:buFont typeface="Wingdings" pitchFamily="2" charset="2"/>
        <a:buChar char=""/>
        <a:defRPr b="1">
          <a:solidFill>
            <a:srgbClr val="3E0087"/>
          </a:solidFill>
          <a:latin typeface="+mn-lt"/>
        </a:defRPr>
      </a:lvl8pPr>
      <a:lvl9pPr marL="3316288" indent="-173038" algn="l" rtl="0" eaLnBrk="1" fontAlgn="base" hangingPunct="1">
        <a:spcBef>
          <a:spcPct val="50000"/>
        </a:spcBef>
        <a:spcAft>
          <a:spcPct val="0"/>
        </a:spcAft>
        <a:buFont typeface="Wingdings" pitchFamily="2" charset="2"/>
        <a:buChar char=""/>
        <a:defRPr b="1">
          <a:solidFill>
            <a:srgbClr val="3E0087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88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GIS 211-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2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600" y="2097088"/>
            <a:ext cx="8214360" cy="4075112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Write a script to perform </a:t>
            </a:r>
            <a:r>
              <a:rPr lang="en-US" sz="2800" dirty="0" smtClean="0"/>
              <a:t>a typical work-related task</a:t>
            </a:r>
            <a:r>
              <a:rPr lang="en-US" sz="2800" dirty="0"/>
              <a:t>, as simple or complex as you are able to.</a:t>
            </a:r>
          </a:p>
          <a:p>
            <a:pPr lvl="1"/>
            <a:r>
              <a:rPr lang="en-US" sz="2400" dirty="0"/>
              <a:t>Ideally, the script should actually run. If it doesn’t, you’ll get credit for the parts that do run, and for any </a:t>
            </a:r>
            <a:r>
              <a:rPr lang="en-US" sz="2400" dirty="0" smtClean="0"/>
              <a:t>pseudo-code/logic </a:t>
            </a:r>
            <a:r>
              <a:rPr lang="en-US" sz="2400" dirty="0"/>
              <a:t>that you lay out in the script for the parts that don’t run.</a:t>
            </a:r>
          </a:p>
          <a:p>
            <a:pPr lvl="1"/>
            <a:r>
              <a:rPr lang="en-US" sz="2400" dirty="0" smtClean="0"/>
              <a:t>The student is the “employee” and the instructor is the “boss.”  The boss will help the employee out as she is able, without giving away all the answers.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778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210282"/>
          </a:xfrm>
        </p:spPr>
        <p:txBody>
          <a:bodyPr/>
          <a:lstStyle/>
          <a:p>
            <a:r>
              <a:rPr lang="en-US" dirty="0" smtClean="0"/>
              <a:t>Project IDEAS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2097088"/>
            <a:ext cx="8138160" cy="4075112"/>
          </a:xfrm>
        </p:spPr>
        <p:txBody>
          <a:bodyPr/>
          <a:lstStyle/>
          <a:p>
            <a:r>
              <a:rPr lang="en-US" sz="2800" dirty="0"/>
              <a:t>Project </a:t>
            </a:r>
            <a:r>
              <a:rPr lang="en-US" sz="2800" dirty="0" smtClean="0"/>
              <a:t>ideas</a:t>
            </a:r>
            <a:endParaRPr lang="en-US" sz="2800" dirty="0"/>
          </a:p>
          <a:p>
            <a:pPr lvl="1"/>
            <a:r>
              <a:rPr lang="en-US" sz="2400" dirty="0"/>
              <a:t>See outline</a:t>
            </a:r>
          </a:p>
          <a:p>
            <a:pPr lvl="1"/>
            <a:r>
              <a:rPr lang="en-US" sz="2400" dirty="0"/>
              <a:t>I’ll provide data and lots of </a:t>
            </a:r>
            <a:r>
              <a:rPr lang="en-US" sz="2400" dirty="0" smtClean="0"/>
              <a:t>hints</a:t>
            </a:r>
          </a:p>
          <a:p>
            <a:pPr lvl="1"/>
            <a:r>
              <a:rPr lang="en-US" sz="2400" dirty="0" smtClean="0"/>
              <a:t>If you have your own idea, you are welcome to use it</a:t>
            </a:r>
          </a:p>
          <a:p>
            <a:r>
              <a:rPr lang="en-US" sz="2800" dirty="0"/>
              <a:t>Get inspiration from, and steal code from other scripts, code samples in the help, online searches, exercises</a:t>
            </a:r>
          </a:p>
          <a:p>
            <a:pPr lvl="1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07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tIMEFRAME</a:t>
            </a:r>
            <a:r>
              <a:rPr lang="en-US" dirty="0" smtClean="0"/>
              <a:t> and Grading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2097088"/>
            <a:ext cx="8138160" cy="4075112"/>
          </a:xfrm>
        </p:spPr>
        <p:txBody>
          <a:bodyPr/>
          <a:lstStyle/>
          <a:p>
            <a:pPr lvl="0"/>
            <a:r>
              <a:rPr lang="en-US" sz="2800" dirty="0"/>
              <a:t>Intended to be done in class, </a:t>
            </a:r>
            <a:r>
              <a:rPr lang="en-US" sz="2800" dirty="0" smtClean="0"/>
              <a:t>in the last 2 weeks</a:t>
            </a:r>
            <a:endParaRPr lang="en-US" sz="2800" dirty="0"/>
          </a:p>
          <a:p>
            <a:pPr lvl="1"/>
            <a:r>
              <a:rPr lang="en-US" sz="2400" dirty="0" smtClean="0"/>
              <a:t>A small but complete </a:t>
            </a:r>
            <a:r>
              <a:rPr lang="en-US" sz="2400" dirty="0"/>
              <a:t>script, not a major undertaking.</a:t>
            </a:r>
          </a:p>
          <a:p>
            <a:pPr lvl="0"/>
            <a:r>
              <a:rPr lang="en-US" sz="2800" dirty="0" smtClean="0"/>
              <a:t>15</a:t>
            </a:r>
            <a:r>
              <a:rPr lang="en-US" sz="2800" dirty="0"/>
              <a:t>% of your total grade</a:t>
            </a:r>
          </a:p>
          <a:p>
            <a:pPr lvl="1"/>
            <a:r>
              <a:rPr lang="en-US" sz="2400" dirty="0"/>
              <a:t>In comparison, each test was 10</a:t>
            </a:r>
            <a:r>
              <a:rPr lang="en-US" sz="2400" dirty="0" smtClean="0"/>
              <a:t>%</a:t>
            </a:r>
          </a:p>
          <a:p>
            <a:pPr lvl="1"/>
            <a:r>
              <a:rPr lang="en-US" sz="2400" dirty="0" smtClean="0"/>
              <a:t>Grade will include ability to accomplish task, complexity, readability, commenting and messaging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7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057882"/>
          </a:xfrm>
        </p:spPr>
        <p:txBody>
          <a:bodyPr/>
          <a:lstStyle/>
          <a:p>
            <a:r>
              <a:rPr lang="en-US" sz="4000" dirty="0" smtClean="0"/>
              <a:t>Expectations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56060" y="1676400"/>
            <a:ext cx="7967900" cy="4495800"/>
          </a:xfrm>
        </p:spPr>
        <p:txBody>
          <a:bodyPr>
            <a:noAutofit/>
          </a:bodyPr>
          <a:lstStyle/>
          <a:p>
            <a:r>
              <a:rPr lang="en-US" sz="2800" dirty="0"/>
              <a:t>Good code should contain the following:</a:t>
            </a:r>
          </a:p>
          <a:p>
            <a:pPr lvl="1"/>
            <a:r>
              <a:rPr lang="en-US" sz="2400" dirty="0"/>
              <a:t>Descriptive and relevant comments</a:t>
            </a:r>
          </a:p>
          <a:p>
            <a:pPr lvl="1"/>
            <a:r>
              <a:rPr lang="en-US" sz="2400" dirty="0"/>
              <a:t>Author, date, purpose of script</a:t>
            </a:r>
          </a:p>
          <a:p>
            <a:pPr lvl="1"/>
            <a:r>
              <a:rPr lang="en-US" sz="2400" dirty="0"/>
              <a:t>Descriptively named variables</a:t>
            </a:r>
          </a:p>
          <a:p>
            <a:pPr lvl="1"/>
            <a:r>
              <a:rPr lang="en-US" sz="2400" dirty="0"/>
              <a:t>User arguments where appropriate</a:t>
            </a:r>
          </a:p>
          <a:p>
            <a:pPr lvl="1"/>
            <a:r>
              <a:rPr lang="en-US" sz="2400" dirty="0"/>
              <a:t>Basic error handling, messaging, exists, overwrite, data types</a:t>
            </a:r>
          </a:p>
          <a:p>
            <a:pPr lvl="1"/>
            <a:r>
              <a:rPr lang="en-US" sz="2400" dirty="0"/>
              <a:t>Well-formatted print statements and messaging</a:t>
            </a:r>
          </a:p>
          <a:p>
            <a:pPr lvl="1"/>
            <a:r>
              <a:rPr lang="en-US" sz="2400" dirty="0"/>
              <a:t>Pseudo-code in comments to explain </a:t>
            </a:r>
            <a:r>
              <a:rPr lang="en-US" sz="2400" dirty="0" smtClean="0"/>
              <a:t>logic/reasoning</a:t>
            </a:r>
          </a:p>
          <a:p>
            <a:pPr lvl="1"/>
            <a:r>
              <a:rPr lang="en-US" sz="2400" dirty="0" smtClean="0"/>
              <a:t>Code to perform the actual task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970895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Lesson_01">
  <a:themeElements>
    <a:clrScheme name="Course conclus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ourse conclus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3414" tIns="46708" rIns="93414" bIns="46708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>
            <a:tab pos="2463800" algn="l"/>
          </a:tabLst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3414" tIns="46708" rIns="93414" bIns="46708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>
            <a:tab pos="2463800" algn="l"/>
          </a:tabLst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urse conclus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conclus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 conclus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conclus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conclus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conclus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conclus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259</Words>
  <Application>Microsoft Office PowerPoint</Application>
  <PresentationFormat>On-screen Show (4:3)</PresentationFormat>
  <Paragraphs>29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Tw Cen MT</vt:lpstr>
      <vt:lpstr>Wingdings</vt:lpstr>
      <vt:lpstr>1_Lesson_01</vt:lpstr>
      <vt:lpstr>Circuit</vt:lpstr>
      <vt:lpstr>GIS 211- Final Project</vt:lpstr>
      <vt:lpstr>The Project</vt:lpstr>
      <vt:lpstr>Project IDEAS</vt:lpstr>
      <vt:lpstr>tIMEFRAME and Grading</vt:lpstr>
      <vt:lpstr>Expectations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and Mike</dc:creator>
  <cp:lastModifiedBy>Beth and Mike</cp:lastModifiedBy>
  <cp:revision>4</cp:revision>
  <dcterms:created xsi:type="dcterms:W3CDTF">2014-10-27T03:22:03Z</dcterms:created>
  <dcterms:modified xsi:type="dcterms:W3CDTF">2016-03-07T17:00:55Z</dcterms:modified>
</cp:coreProperties>
</file>