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92" r:id="rId1"/>
  </p:sldMasterIdLst>
  <p:sldIdLst>
    <p:sldId id="256" r:id="rId2"/>
    <p:sldId id="257" r:id="rId3"/>
    <p:sldId id="258" r:id="rId4"/>
    <p:sldId id="259" r:id="rId5"/>
    <p:sldId id="261" r:id="rId6"/>
    <p:sldId id="278" r:id="rId7"/>
    <p:sldId id="280" r:id="rId8"/>
    <p:sldId id="281" r:id="rId9"/>
    <p:sldId id="282" r:id="rId10"/>
    <p:sldId id="283" r:id="rId11"/>
    <p:sldId id="285" r:id="rId12"/>
    <p:sldId id="286" r:id="rId13"/>
    <p:sldId id="275" r:id="rId14"/>
    <p:sldId id="287"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696" y="2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66178-8DB0-7260-F0E9-893266C080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C31A8D-2642-9CF0-0C7D-65DDB83552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8D32A8-188E-ED48-8328-D49130AA1ED4}"/>
              </a:ext>
            </a:extLst>
          </p:cNvPr>
          <p:cNvSpPr>
            <a:spLocks noGrp="1"/>
          </p:cNvSpPr>
          <p:nvPr>
            <p:ph type="dt" sz="half" idx="10"/>
          </p:nvPr>
        </p:nvSpPr>
        <p:spPr/>
        <p:txBody>
          <a:bodyPr/>
          <a:lstStyle/>
          <a:p>
            <a:fld id="{1D8BD707-D9CF-40AE-B4C6-C98DA3205C09}" type="datetimeFigureOut">
              <a:rPr lang="en-US" smtClean="0"/>
              <a:t>2/14/2023</a:t>
            </a:fld>
            <a:endParaRPr lang="en-US"/>
          </a:p>
        </p:txBody>
      </p:sp>
      <p:sp>
        <p:nvSpPr>
          <p:cNvPr id="5" name="Footer Placeholder 4">
            <a:extLst>
              <a:ext uri="{FF2B5EF4-FFF2-40B4-BE49-F238E27FC236}">
                <a16:creationId xmlns:a16="http://schemas.microsoft.com/office/drawing/2014/main" id="{E22C481D-6144-30DD-C350-B68D2FC77E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CB84C5-D080-5839-9D9D-780A5A77F96D}"/>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10495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D38E4-AC3F-74A5-4B7B-A85EF78BF1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D5FA1B-D535-F958-15AA-B3F1011518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7F1989-2E8F-5053-92D1-20CC57EE8EAA}"/>
              </a:ext>
            </a:extLst>
          </p:cNvPr>
          <p:cNvSpPr>
            <a:spLocks noGrp="1"/>
          </p:cNvSpPr>
          <p:nvPr>
            <p:ph type="dt" sz="half" idx="10"/>
          </p:nvPr>
        </p:nvSpPr>
        <p:spPr/>
        <p:txBody>
          <a:bodyPr/>
          <a:lstStyle/>
          <a:p>
            <a:fld id="{1D8BD707-D9CF-40AE-B4C6-C98DA3205C09}" type="datetimeFigureOut">
              <a:rPr lang="en-US" smtClean="0"/>
              <a:t>2/14/2023</a:t>
            </a:fld>
            <a:endParaRPr lang="en-US"/>
          </a:p>
        </p:txBody>
      </p:sp>
      <p:sp>
        <p:nvSpPr>
          <p:cNvPr id="5" name="Footer Placeholder 4">
            <a:extLst>
              <a:ext uri="{FF2B5EF4-FFF2-40B4-BE49-F238E27FC236}">
                <a16:creationId xmlns:a16="http://schemas.microsoft.com/office/drawing/2014/main" id="{554A2AEE-204F-8925-203C-D838FEB996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25EA33-021C-FA40-4479-60E1BE6A54CB}"/>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48523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C14885-772F-3DD0-C099-1CDE2D2161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88F859-FD4F-E1BB-5C34-FC57E10D9C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A78AE8-305D-5AE0-77B6-EC014944F3BE}"/>
              </a:ext>
            </a:extLst>
          </p:cNvPr>
          <p:cNvSpPr>
            <a:spLocks noGrp="1"/>
          </p:cNvSpPr>
          <p:nvPr>
            <p:ph type="dt" sz="half" idx="10"/>
          </p:nvPr>
        </p:nvSpPr>
        <p:spPr/>
        <p:txBody>
          <a:bodyPr/>
          <a:lstStyle/>
          <a:p>
            <a:fld id="{1D8BD707-D9CF-40AE-B4C6-C98DA3205C09}" type="datetimeFigureOut">
              <a:rPr lang="en-US" smtClean="0"/>
              <a:t>2/14/2023</a:t>
            </a:fld>
            <a:endParaRPr lang="en-US"/>
          </a:p>
        </p:txBody>
      </p:sp>
      <p:sp>
        <p:nvSpPr>
          <p:cNvPr id="5" name="Footer Placeholder 4">
            <a:extLst>
              <a:ext uri="{FF2B5EF4-FFF2-40B4-BE49-F238E27FC236}">
                <a16:creationId xmlns:a16="http://schemas.microsoft.com/office/drawing/2014/main" id="{CD69496E-395C-A86A-E6CA-17164664C3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C06EDD-2FAD-C7F5-C774-77A1794D4DC5}"/>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88052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624D0-ECAD-6AB4-1219-2D2CFE8D8E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3F9EE5-13FF-588C-11EB-1BD4CE6FB1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9585E9-499A-F3AE-F752-0B0257C9B3F9}"/>
              </a:ext>
            </a:extLst>
          </p:cNvPr>
          <p:cNvSpPr>
            <a:spLocks noGrp="1"/>
          </p:cNvSpPr>
          <p:nvPr>
            <p:ph type="dt" sz="half" idx="10"/>
          </p:nvPr>
        </p:nvSpPr>
        <p:spPr/>
        <p:txBody>
          <a:bodyPr/>
          <a:lstStyle/>
          <a:p>
            <a:fld id="{1D8BD707-D9CF-40AE-B4C6-C98DA3205C09}" type="datetimeFigureOut">
              <a:rPr lang="en-US" smtClean="0"/>
              <a:t>2/14/2023</a:t>
            </a:fld>
            <a:endParaRPr lang="en-US"/>
          </a:p>
        </p:txBody>
      </p:sp>
      <p:sp>
        <p:nvSpPr>
          <p:cNvPr id="5" name="Footer Placeholder 4">
            <a:extLst>
              <a:ext uri="{FF2B5EF4-FFF2-40B4-BE49-F238E27FC236}">
                <a16:creationId xmlns:a16="http://schemas.microsoft.com/office/drawing/2014/main" id="{1DEF7295-646F-BFB3-1EDD-A667F244A7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440679-AD86-B4B8-4F53-B967620F63E1}"/>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6757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27180-F7E7-99CD-A06C-168DDCBD74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32D591-1376-4183-07F5-95FC080CE6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E0F4C6-1439-368E-A6E6-13F2FFDC9C0B}"/>
              </a:ext>
            </a:extLst>
          </p:cNvPr>
          <p:cNvSpPr>
            <a:spLocks noGrp="1"/>
          </p:cNvSpPr>
          <p:nvPr>
            <p:ph type="dt" sz="half" idx="10"/>
          </p:nvPr>
        </p:nvSpPr>
        <p:spPr/>
        <p:txBody>
          <a:bodyPr/>
          <a:lstStyle/>
          <a:p>
            <a:fld id="{1D8BD707-D9CF-40AE-B4C6-C98DA3205C09}" type="datetimeFigureOut">
              <a:rPr lang="en-US" smtClean="0"/>
              <a:t>2/14/2023</a:t>
            </a:fld>
            <a:endParaRPr lang="en-US"/>
          </a:p>
        </p:txBody>
      </p:sp>
      <p:sp>
        <p:nvSpPr>
          <p:cNvPr id="5" name="Footer Placeholder 4">
            <a:extLst>
              <a:ext uri="{FF2B5EF4-FFF2-40B4-BE49-F238E27FC236}">
                <a16:creationId xmlns:a16="http://schemas.microsoft.com/office/drawing/2014/main" id="{CFE1EC91-DCD2-C4B4-FC2F-1054915090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C95703-152D-D613-7F6E-DEFAF703F4F0}"/>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67019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E2827-2915-9859-6145-0D9C4B1C19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E51640-2DD5-D58D-82E3-B06326DA46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C841958-641E-BDE4-262E-1357AF2FF6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8A04EF-9C84-B7E2-6743-E5BDEFFFE027}"/>
              </a:ext>
            </a:extLst>
          </p:cNvPr>
          <p:cNvSpPr>
            <a:spLocks noGrp="1"/>
          </p:cNvSpPr>
          <p:nvPr>
            <p:ph type="dt" sz="half" idx="10"/>
          </p:nvPr>
        </p:nvSpPr>
        <p:spPr/>
        <p:txBody>
          <a:bodyPr/>
          <a:lstStyle/>
          <a:p>
            <a:fld id="{1D8BD707-D9CF-40AE-B4C6-C98DA3205C09}" type="datetimeFigureOut">
              <a:rPr lang="en-US" smtClean="0"/>
              <a:t>2/14/2023</a:t>
            </a:fld>
            <a:endParaRPr lang="en-US"/>
          </a:p>
        </p:txBody>
      </p:sp>
      <p:sp>
        <p:nvSpPr>
          <p:cNvPr id="6" name="Footer Placeholder 5">
            <a:extLst>
              <a:ext uri="{FF2B5EF4-FFF2-40B4-BE49-F238E27FC236}">
                <a16:creationId xmlns:a16="http://schemas.microsoft.com/office/drawing/2014/main" id="{F80B1A6C-AC1D-B9CA-BFBD-83C850A731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DB0DF6-7FE1-4292-FE98-B831A47B24BD}"/>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49418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D823D-AA9E-89D7-E9EC-4D2E11BB14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437A39-7BD2-F910-E9A2-702EBB9415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E84135-FD29-B329-20DC-2683294A68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C73D88B-EB35-19B4-DD58-31019291CC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F4DC4F-AA62-E067-5203-12602D6A0C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7A3C00-C54E-FD50-162C-209782E44991}"/>
              </a:ext>
            </a:extLst>
          </p:cNvPr>
          <p:cNvSpPr>
            <a:spLocks noGrp="1"/>
          </p:cNvSpPr>
          <p:nvPr>
            <p:ph type="dt" sz="half" idx="10"/>
          </p:nvPr>
        </p:nvSpPr>
        <p:spPr/>
        <p:txBody>
          <a:bodyPr/>
          <a:lstStyle/>
          <a:p>
            <a:fld id="{1D8BD707-D9CF-40AE-B4C6-C98DA3205C09}" type="datetimeFigureOut">
              <a:rPr lang="en-US" smtClean="0"/>
              <a:t>2/14/2023</a:t>
            </a:fld>
            <a:endParaRPr lang="en-US"/>
          </a:p>
        </p:txBody>
      </p:sp>
      <p:sp>
        <p:nvSpPr>
          <p:cNvPr id="8" name="Footer Placeholder 7">
            <a:extLst>
              <a:ext uri="{FF2B5EF4-FFF2-40B4-BE49-F238E27FC236}">
                <a16:creationId xmlns:a16="http://schemas.microsoft.com/office/drawing/2014/main" id="{762CE31D-A46B-F408-74DE-22F0AC9C39C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326FEBC-C149-61D3-03FA-B014D9A7BA82}"/>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60085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0939-FB3F-967F-E6D5-DBC3858A33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5AD928-830C-59EE-F09F-5C119B600129}"/>
              </a:ext>
            </a:extLst>
          </p:cNvPr>
          <p:cNvSpPr>
            <a:spLocks noGrp="1"/>
          </p:cNvSpPr>
          <p:nvPr>
            <p:ph type="dt" sz="half" idx="10"/>
          </p:nvPr>
        </p:nvSpPr>
        <p:spPr/>
        <p:txBody>
          <a:bodyPr/>
          <a:lstStyle/>
          <a:p>
            <a:fld id="{1D8BD707-D9CF-40AE-B4C6-C98DA3205C09}" type="datetimeFigureOut">
              <a:rPr lang="en-US" smtClean="0"/>
              <a:t>2/14/2023</a:t>
            </a:fld>
            <a:endParaRPr lang="en-US"/>
          </a:p>
        </p:txBody>
      </p:sp>
      <p:sp>
        <p:nvSpPr>
          <p:cNvPr id="4" name="Footer Placeholder 3">
            <a:extLst>
              <a:ext uri="{FF2B5EF4-FFF2-40B4-BE49-F238E27FC236}">
                <a16:creationId xmlns:a16="http://schemas.microsoft.com/office/drawing/2014/main" id="{730BA76C-E89A-60FD-42EE-FC33D7AE0BC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AAAF26D-E595-32A5-F4CD-D6FD2A1DA0EF}"/>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9379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F9B8B1-0838-4DB3-1F67-0FB1A14D05F3}"/>
              </a:ext>
            </a:extLst>
          </p:cNvPr>
          <p:cNvSpPr>
            <a:spLocks noGrp="1"/>
          </p:cNvSpPr>
          <p:nvPr>
            <p:ph type="dt" sz="half" idx="10"/>
          </p:nvPr>
        </p:nvSpPr>
        <p:spPr/>
        <p:txBody>
          <a:bodyPr/>
          <a:lstStyle/>
          <a:p>
            <a:fld id="{1D8BD707-D9CF-40AE-B4C6-C98DA3205C09}" type="datetimeFigureOut">
              <a:rPr lang="en-US" smtClean="0"/>
              <a:t>2/14/2023</a:t>
            </a:fld>
            <a:endParaRPr lang="en-US"/>
          </a:p>
        </p:txBody>
      </p:sp>
      <p:sp>
        <p:nvSpPr>
          <p:cNvPr id="3" name="Footer Placeholder 2">
            <a:extLst>
              <a:ext uri="{FF2B5EF4-FFF2-40B4-BE49-F238E27FC236}">
                <a16:creationId xmlns:a16="http://schemas.microsoft.com/office/drawing/2014/main" id="{6E5EC199-42F0-ED74-9366-4481F89CE15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01516E8-C1A1-FDE0-4B58-87632BB277B7}"/>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37851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EE3BD-428E-1A25-D64D-1B98260FBB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A9105F-3265-CCD0-27E4-08702C369C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B75AFC0-4D85-99F5-0FFE-535924051F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59DC73-2EDE-E8CA-0EF1-FAA5140C6AB8}"/>
              </a:ext>
            </a:extLst>
          </p:cNvPr>
          <p:cNvSpPr>
            <a:spLocks noGrp="1"/>
          </p:cNvSpPr>
          <p:nvPr>
            <p:ph type="dt" sz="half" idx="10"/>
          </p:nvPr>
        </p:nvSpPr>
        <p:spPr/>
        <p:txBody>
          <a:bodyPr/>
          <a:lstStyle/>
          <a:p>
            <a:fld id="{1D8BD707-D9CF-40AE-B4C6-C98DA3205C09}" type="datetimeFigureOut">
              <a:rPr lang="en-US" smtClean="0"/>
              <a:t>2/14/2023</a:t>
            </a:fld>
            <a:endParaRPr lang="en-US"/>
          </a:p>
        </p:txBody>
      </p:sp>
      <p:sp>
        <p:nvSpPr>
          <p:cNvPr id="6" name="Footer Placeholder 5">
            <a:extLst>
              <a:ext uri="{FF2B5EF4-FFF2-40B4-BE49-F238E27FC236}">
                <a16:creationId xmlns:a16="http://schemas.microsoft.com/office/drawing/2014/main" id="{93F0825E-AF3A-5319-B7B1-CF86DEFCFC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5137AB-B711-9724-44D8-DD2433C4B564}"/>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82818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28E08-D81F-D19B-4089-721E9F7A4E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9A26C42-A644-B907-9CB6-C4D0592698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662B847-E9DB-83F4-3726-9DF3254CB2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8A4B0E-0404-2759-84B7-F7C83D46320C}"/>
              </a:ext>
            </a:extLst>
          </p:cNvPr>
          <p:cNvSpPr>
            <a:spLocks noGrp="1"/>
          </p:cNvSpPr>
          <p:nvPr>
            <p:ph type="dt" sz="half" idx="10"/>
          </p:nvPr>
        </p:nvSpPr>
        <p:spPr/>
        <p:txBody>
          <a:bodyPr/>
          <a:lstStyle/>
          <a:p>
            <a:fld id="{1D8BD707-D9CF-40AE-B4C6-C98DA3205C09}" type="datetimeFigureOut">
              <a:rPr lang="en-US" smtClean="0"/>
              <a:t>2/14/2023</a:t>
            </a:fld>
            <a:endParaRPr lang="en-US"/>
          </a:p>
        </p:txBody>
      </p:sp>
      <p:sp>
        <p:nvSpPr>
          <p:cNvPr id="6" name="Footer Placeholder 5">
            <a:extLst>
              <a:ext uri="{FF2B5EF4-FFF2-40B4-BE49-F238E27FC236}">
                <a16:creationId xmlns:a16="http://schemas.microsoft.com/office/drawing/2014/main" id="{96B6A944-68ED-505B-E7E5-876C73E8F3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5CE8C6-CC31-D289-183B-6DB04323654B}"/>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65961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EECF52-1567-7461-D52D-28D445EDAC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61E127-840F-F344-84A9-9F3D1E4ED9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225AB3-5C61-D767-0164-806D52ACB4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2/14/2023</a:t>
            </a:fld>
            <a:endParaRPr lang="en-US"/>
          </a:p>
        </p:txBody>
      </p:sp>
      <p:sp>
        <p:nvSpPr>
          <p:cNvPr id="5" name="Footer Placeholder 4">
            <a:extLst>
              <a:ext uri="{FF2B5EF4-FFF2-40B4-BE49-F238E27FC236}">
                <a16:creationId xmlns:a16="http://schemas.microsoft.com/office/drawing/2014/main" id="{28368F39-2DEE-507B-DCC6-C1296C7365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7AA19B-3205-ABA3-AA57-BCD28C3F7F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95426967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56A267D-1F27-B99E-93DE-8D744DB1F8FD}"/>
              </a:ext>
            </a:extLst>
          </p:cNvPr>
          <p:cNvSpPr txBox="1"/>
          <p:nvPr/>
        </p:nvSpPr>
        <p:spPr>
          <a:xfrm>
            <a:off x="381000" y="685800"/>
            <a:ext cx="10972800" cy="2800767"/>
          </a:xfrm>
          <a:prstGeom prst="rect">
            <a:avLst/>
          </a:prstGeom>
          <a:noFill/>
        </p:spPr>
        <p:txBody>
          <a:bodyPr wrap="square" rtlCol="0">
            <a:spAutoFit/>
          </a:bodyPr>
          <a:lstStyle/>
          <a:p>
            <a:r>
              <a:rPr lang="en-GB" sz="8800" b="1" dirty="0">
                <a:latin typeface="Times New Roman" panose="02020603050405020304" pitchFamily="18" charset="0"/>
                <a:cs typeface="Times New Roman" panose="02020603050405020304" pitchFamily="18" charset="0"/>
              </a:rPr>
              <a:t>TELECOM CHURN CASE STUDY</a:t>
            </a:r>
          </a:p>
        </p:txBody>
      </p:sp>
      <p:sp>
        <p:nvSpPr>
          <p:cNvPr id="12" name="TextBox 11">
            <a:extLst>
              <a:ext uri="{FF2B5EF4-FFF2-40B4-BE49-F238E27FC236}">
                <a16:creationId xmlns:a16="http://schemas.microsoft.com/office/drawing/2014/main" id="{16ACDABA-6457-2BE5-D085-AABFF783292B}"/>
              </a:ext>
            </a:extLst>
          </p:cNvPr>
          <p:cNvSpPr txBox="1"/>
          <p:nvPr/>
        </p:nvSpPr>
        <p:spPr>
          <a:xfrm>
            <a:off x="838200" y="4114800"/>
            <a:ext cx="6019800" cy="1843069"/>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Submitted By – </a:t>
            </a:r>
          </a:p>
          <a:p>
            <a:endParaRPr lang="en-GB" dirty="0">
              <a:latin typeface="Times New Roman" panose="02020603050405020304" pitchFamily="18" charset="0"/>
              <a:cs typeface="Times New Roman" panose="02020603050405020304" pitchFamily="18" charset="0"/>
            </a:endParaRPr>
          </a:p>
          <a:p>
            <a:pPr>
              <a:lnSpc>
                <a:spcPct val="150000"/>
              </a:lnSpc>
            </a:pPr>
            <a:r>
              <a:rPr lang="en-GB" dirty="0">
                <a:latin typeface="Times New Roman" panose="02020603050405020304" pitchFamily="18" charset="0"/>
                <a:cs typeface="Times New Roman" panose="02020603050405020304" pitchFamily="18" charset="0"/>
              </a:rPr>
              <a:t>Pius Lobo</a:t>
            </a:r>
          </a:p>
          <a:p>
            <a:pPr>
              <a:lnSpc>
                <a:spcPct val="150000"/>
              </a:lnSpc>
            </a:pPr>
            <a:r>
              <a:rPr lang="en-IN" b="0" i="0" dirty="0">
                <a:solidFill>
                  <a:srgbClr val="222222"/>
                </a:solidFill>
                <a:effectLst/>
                <a:latin typeface="Times New Roman" panose="02020603050405020304" pitchFamily="18" charset="0"/>
                <a:cs typeface="Times New Roman" panose="02020603050405020304" pitchFamily="18" charset="0"/>
              </a:rPr>
              <a:t>Aldrin Figueredo</a:t>
            </a:r>
            <a:endParaRPr lang="en-GB" dirty="0">
              <a:latin typeface="Times New Roman" panose="02020603050405020304" pitchFamily="18" charset="0"/>
              <a:cs typeface="Times New Roman" panose="02020603050405020304" pitchFamily="18" charset="0"/>
            </a:endParaRPr>
          </a:p>
          <a:p>
            <a:pPr>
              <a:lnSpc>
                <a:spcPct val="150000"/>
              </a:lnSpc>
            </a:pPr>
            <a:r>
              <a:rPr lang="en-IN" b="0" i="0" dirty="0" err="1">
                <a:solidFill>
                  <a:srgbClr val="222222"/>
                </a:solidFill>
                <a:effectLst/>
                <a:latin typeface="Times New Roman" panose="02020603050405020304" pitchFamily="18" charset="0"/>
                <a:cs typeface="Times New Roman" panose="02020603050405020304" pitchFamily="18" charset="0"/>
              </a:rPr>
              <a:t>Leslin</a:t>
            </a:r>
            <a:r>
              <a:rPr lang="en-IN" b="0" i="0" dirty="0">
                <a:solidFill>
                  <a:srgbClr val="222222"/>
                </a:solidFill>
                <a:effectLst/>
                <a:latin typeface="Times New Roman" panose="02020603050405020304" pitchFamily="18" charset="0"/>
                <a:cs typeface="Times New Roman" panose="02020603050405020304" pitchFamily="18" charset="0"/>
              </a:rPr>
              <a:t> </a:t>
            </a:r>
            <a:r>
              <a:rPr lang="en-IN" b="0" i="0" dirty="0" err="1">
                <a:solidFill>
                  <a:srgbClr val="222222"/>
                </a:solidFill>
                <a:effectLst/>
                <a:latin typeface="Times New Roman" panose="02020603050405020304" pitchFamily="18" charset="0"/>
                <a:cs typeface="Times New Roman" panose="02020603050405020304" pitchFamily="18" charset="0"/>
              </a:rPr>
              <a:t>Devassy</a:t>
            </a:r>
            <a:r>
              <a:rPr lang="en-IN" b="0" i="0" dirty="0">
                <a:solidFill>
                  <a:srgbClr val="222222"/>
                </a:solidFill>
                <a:effectLst/>
                <a:latin typeface="Times New Roman" panose="02020603050405020304" pitchFamily="18" charset="0"/>
                <a:cs typeface="Times New Roman" panose="02020603050405020304" pitchFamily="18" charset="0"/>
              </a:rPr>
              <a:t> </a:t>
            </a:r>
            <a:r>
              <a:rPr lang="en-IN" b="0" i="0" dirty="0" err="1">
                <a:solidFill>
                  <a:srgbClr val="222222"/>
                </a:solidFill>
                <a:effectLst/>
                <a:latin typeface="Times New Roman" panose="02020603050405020304" pitchFamily="18" charset="0"/>
                <a:cs typeface="Times New Roman" panose="02020603050405020304" pitchFamily="18" charset="0"/>
              </a:rPr>
              <a:t>Pulluparabil</a:t>
            </a:r>
            <a:endParaRPr lang="en-IN" dirty="0">
              <a:latin typeface="Times New Roman" panose="02020603050405020304" pitchFamily="18" charset="0"/>
              <a:cs typeface="Times New Roman" panose="02020603050405020304" pitchFamily="18" charset="0"/>
            </a:endParaRPr>
          </a:p>
        </p:txBody>
      </p:sp>
      <p:pic>
        <p:nvPicPr>
          <p:cNvPr id="14" name="Graphic 13" descr="Smart Phone">
            <a:extLst>
              <a:ext uri="{FF2B5EF4-FFF2-40B4-BE49-F238E27FC236}">
                <a16:creationId xmlns:a16="http://schemas.microsoft.com/office/drawing/2014/main" id="{C1AE77F5-E32F-BDD8-867F-8EEFA203F3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24964" y="3048000"/>
            <a:ext cx="2895600" cy="2895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495B6E-7A5E-8FA3-8938-FC0813E24DC6}"/>
              </a:ext>
            </a:extLst>
          </p:cNvPr>
          <p:cNvPicPr>
            <a:picLocks noChangeAspect="1"/>
          </p:cNvPicPr>
          <p:nvPr/>
        </p:nvPicPr>
        <p:blipFill>
          <a:blip r:embed="rId2"/>
          <a:stretch>
            <a:fillRect/>
          </a:stretch>
        </p:blipFill>
        <p:spPr>
          <a:xfrm>
            <a:off x="838200" y="533400"/>
            <a:ext cx="6128817" cy="3608709"/>
          </a:xfrm>
          <a:prstGeom prst="rect">
            <a:avLst/>
          </a:prstGeom>
        </p:spPr>
      </p:pic>
      <p:sp>
        <p:nvSpPr>
          <p:cNvPr id="4" name="TextBox 3">
            <a:extLst>
              <a:ext uri="{FF2B5EF4-FFF2-40B4-BE49-F238E27FC236}">
                <a16:creationId xmlns:a16="http://schemas.microsoft.com/office/drawing/2014/main" id="{DC2DD851-336D-4F39-8ABE-27676051CCB0}"/>
              </a:ext>
            </a:extLst>
          </p:cNvPr>
          <p:cNvSpPr txBox="1"/>
          <p:nvPr/>
        </p:nvSpPr>
        <p:spPr>
          <a:xfrm>
            <a:off x="533400" y="4343400"/>
            <a:ext cx="10820400" cy="646331"/>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We can see from the above pattern that the recharge number and the recharge amount are mostly proportional.</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More the number of recharge, more the amount of the recharge.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9773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C1CC64-4F29-B971-77BC-30EA7A5B68C9}"/>
              </a:ext>
            </a:extLst>
          </p:cNvPr>
          <p:cNvSpPr txBox="1"/>
          <p:nvPr/>
        </p:nvSpPr>
        <p:spPr>
          <a:xfrm>
            <a:off x="1219199" y="4419600"/>
            <a:ext cx="9659989" cy="1477328"/>
          </a:xfrm>
          <a:prstGeom prst="rect">
            <a:avLst/>
          </a:prstGeom>
          <a:noFill/>
        </p:spPr>
        <p:txBody>
          <a:bodyPr wrap="square" rtlCol="0">
            <a:spAutoFit/>
          </a:bodyPr>
          <a:lstStyle/>
          <a:p>
            <a:pPr algn="l"/>
            <a:r>
              <a:rPr lang="en-GB" b="1" i="0" dirty="0">
                <a:effectLst/>
                <a:latin typeface="Times New Roman" panose="02020603050405020304" pitchFamily="18" charset="0"/>
                <a:cs typeface="Times New Roman" panose="02020603050405020304" pitchFamily="18" charset="0"/>
              </a:rPr>
              <a:t>Final conclusion with PCA</a:t>
            </a:r>
          </a:p>
          <a:p>
            <a:pPr marL="285750" indent="-285750"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After trying several models we can see that for achieving the best sensitivity, which was our ultimate goal, the classic Logistic regression or the SVM models preforms well. </a:t>
            </a:r>
          </a:p>
          <a:p>
            <a:pPr marL="285750" indent="-285750"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For both the models the sensitivity was approx. 81%. Also we have good accuracy of approx. 85%.</a:t>
            </a:r>
          </a:p>
          <a:p>
            <a:endParaRPr lang="en-IN"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F75A89CC-ED9B-9F6E-EBAB-186017F0608F}"/>
              </a:ext>
            </a:extLst>
          </p:cNvPr>
          <p:cNvGraphicFramePr>
            <a:graphicFrameLocks noGrp="1"/>
          </p:cNvGraphicFramePr>
          <p:nvPr>
            <p:extLst>
              <p:ext uri="{D42A27DB-BD31-4B8C-83A1-F6EECF244321}">
                <p14:modId xmlns:p14="http://schemas.microsoft.com/office/powerpoint/2010/main" val="2316536572"/>
              </p:ext>
            </p:extLst>
          </p:nvPr>
        </p:nvGraphicFramePr>
        <p:xfrm>
          <a:off x="1266006" y="1295400"/>
          <a:ext cx="9659989" cy="2228206"/>
        </p:xfrm>
        <a:graphic>
          <a:graphicData uri="http://schemas.openxmlformats.org/drawingml/2006/table">
            <a:tbl>
              <a:tblPr>
                <a:tableStyleId>{08FB837D-C827-4EFA-A057-4D05807E0F7C}</a:tableStyleId>
              </a:tblPr>
              <a:tblGrid>
                <a:gridCol w="3661108">
                  <a:extLst>
                    <a:ext uri="{9D8B030D-6E8A-4147-A177-3AD203B41FA5}">
                      <a16:colId xmlns:a16="http://schemas.microsoft.com/office/drawing/2014/main" val="286229154"/>
                    </a:ext>
                  </a:extLst>
                </a:gridCol>
                <a:gridCol w="910744">
                  <a:extLst>
                    <a:ext uri="{9D8B030D-6E8A-4147-A177-3AD203B41FA5}">
                      <a16:colId xmlns:a16="http://schemas.microsoft.com/office/drawing/2014/main" val="3136987962"/>
                    </a:ext>
                  </a:extLst>
                </a:gridCol>
                <a:gridCol w="1044348">
                  <a:extLst>
                    <a:ext uri="{9D8B030D-6E8A-4147-A177-3AD203B41FA5}">
                      <a16:colId xmlns:a16="http://schemas.microsoft.com/office/drawing/2014/main" val="3637032195"/>
                    </a:ext>
                  </a:extLst>
                </a:gridCol>
                <a:gridCol w="1030061">
                  <a:extLst>
                    <a:ext uri="{9D8B030D-6E8A-4147-A177-3AD203B41FA5}">
                      <a16:colId xmlns:a16="http://schemas.microsoft.com/office/drawing/2014/main" val="807992521"/>
                    </a:ext>
                  </a:extLst>
                </a:gridCol>
                <a:gridCol w="910744">
                  <a:extLst>
                    <a:ext uri="{9D8B030D-6E8A-4147-A177-3AD203B41FA5}">
                      <a16:colId xmlns:a16="http://schemas.microsoft.com/office/drawing/2014/main" val="3642057790"/>
                    </a:ext>
                  </a:extLst>
                </a:gridCol>
                <a:gridCol w="1044348">
                  <a:extLst>
                    <a:ext uri="{9D8B030D-6E8A-4147-A177-3AD203B41FA5}">
                      <a16:colId xmlns:a16="http://schemas.microsoft.com/office/drawing/2014/main" val="2148254104"/>
                    </a:ext>
                  </a:extLst>
                </a:gridCol>
                <a:gridCol w="1058636">
                  <a:extLst>
                    <a:ext uri="{9D8B030D-6E8A-4147-A177-3AD203B41FA5}">
                      <a16:colId xmlns:a16="http://schemas.microsoft.com/office/drawing/2014/main" val="788023994"/>
                    </a:ext>
                  </a:extLst>
                </a:gridCol>
              </a:tblGrid>
              <a:tr h="369469">
                <a:tc>
                  <a:txBody>
                    <a:bodyPr/>
                    <a:lstStyle/>
                    <a:p>
                      <a:pPr algn="ctr" fontAlgn="b"/>
                      <a:r>
                        <a:rPr lang="en-IN" sz="1800" b="1" u="none" strike="noStrike">
                          <a:effectLst/>
                        </a:rPr>
                        <a:t> </a:t>
                      </a:r>
                      <a:endParaRPr lang="en-IN" sz="1800" b="1"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gridSpan="3">
                  <a:txBody>
                    <a:bodyPr/>
                    <a:lstStyle/>
                    <a:p>
                      <a:pPr algn="ctr" fontAlgn="b"/>
                      <a:r>
                        <a:rPr lang="en-IN" sz="1800" b="1" u="none" strike="noStrike">
                          <a:effectLst/>
                        </a:rPr>
                        <a:t>Train Set</a:t>
                      </a:r>
                      <a:endParaRPr lang="en-IN" sz="1800" b="1"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hMerge="1">
                  <a:txBody>
                    <a:bodyPr/>
                    <a:lstStyle/>
                    <a:p>
                      <a:endParaRPr lang="en-IN"/>
                    </a:p>
                  </a:txBody>
                  <a:tcPr/>
                </a:tc>
                <a:tc hMerge="1">
                  <a:txBody>
                    <a:bodyPr/>
                    <a:lstStyle/>
                    <a:p>
                      <a:endParaRPr lang="en-IN"/>
                    </a:p>
                  </a:txBody>
                  <a:tcPr/>
                </a:tc>
                <a:tc gridSpan="3">
                  <a:txBody>
                    <a:bodyPr/>
                    <a:lstStyle/>
                    <a:p>
                      <a:pPr algn="ctr" fontAlgn="b"/>
                      <a:r>
                        <a:rPr lang="en-IN" sz="1800" b="1" u="none" strike="noStrike">
                          <a:effectLst/>
                        </a:rPr>
                        <a:t>Test Set</a:t>
                      </a:r>
                      <a:endParaRPr lang="en-IN" sz="1800" b="1"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75916161"/>
                  </a:ext>
                </a:extLst>
              </a:tr>
              <a:tr h="316331">
                <a:tc>
                  <a:txBody>
                    <a:bodyPr/>
                    <a:lstStyle/>
                    <a:p>
                      <a:pPr algn="ctr" fontAlgn="b"/>
                      <a:r>
                        <a:rPr lang="en-IN" sz="1800" b="1" u="none" strike="noStrike" dirty="0">
                          <a:effectLst/>
                        </a:rPr>
                        <a:t>Model</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ctr" fontAlgn="b"/>
                      <a:r>
                        <a:rPr lang="en-IN" sz="1800" b="1" u="none" strike="noStrike" dirty="0">
                          <a:effectLst/>
                        </a:rPr>
                        <a:t>Accuracy</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ctr" fontAlgn="b"/>
                      <a:r>
                        <a:rPr lang="en-IN" sz="1800" b="1" u="none" strike="noStrike" dirty="0">
                          <a:effectLst/>
                        </a:rPr>
                        <a:t>Sensitivity</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ctr" fontAlgn="b"/>
                      <a:r>
                        <a:rPr lang="en-IN" sz="1800" b="1" u="none" strike="noStrike" dirty="0">
                          <a:effectLst/>
                        </a:rPr>
                        <a:t>Specificity</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ctr" fontAlgn="b"/>
                      <a:r>
                        <a:rPr lang="en-IN" sz="1800" b="1" u="none" strike="noStrike" dirty="0">
                          <a:effectLst/>
                        </a:rPr>
                        <a:t>Accuracy</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ctr" fontAlgn="b"/>
                      <a:r>
                        <a:rPr lang="en-IN" sz="1800" b="1" u="none" strike="noStrike" dirty="0">
                          <a:effectLst/>
                        </a:rPr>
                        <a:t>Sensitivity</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ctr" fontAlgn="b"/>
                      <a:r>
                        <a:rPr lang="en-IN" sz="1800" b="1" u="none" strike="noStrike" dirty="0">
                          <a:effectLst/>
                        </a:rPr>
                        <a:t>Specificity</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extLst>
                  <a:ext uri="{0D108BD9-81ED-4DB2-BD59-A6C34878D82A}">
                    <a16:rowId xmlns:a16="http://schemas.microsoft.com/office/drawing/2014/main" val="624616871"/>
                  </a:ext>
                </a:extLst>
              </a:tr>
              <a:tr h="433999">
                <a:tc>
                  <a:txBody>
                    <a:bodyPr/>
                    <a:lstStyle/>
                    <a:p>
                      <a:pPr algn="ctr" fontAlgn="ctr"/>
                      <a:r>
                        <a:rPr lang="en-IN" sz="1800" u="none" strike="noStrike">
                          <a:effectLst/>
                        </a:rPr>
                        <a:t>Logistic Regression with PCA</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tc>
                  <a:txBody>
                    <a:bodyPr/>
                    <a:lstStyle/>
                    <a:p>
                      <a:pPr algn="ctr" fontAlgn="b"/>
                      <a:r>
                        <a:rPr lang="en-IN" sz="1800" u="none" strike="noStrike" dirty="0">
                          <a:effectLst/>
                        </a:rPr>
                        <a:t>0.87</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tc>
                  <a:txBody>
                    <a:bodyPr/>
                    <a:lstStyle/>
                    <a:p>
                      <a:pPr algn="ctr" fontAlgn="b"/>
                      <a:r>
                        <a:rPr lang="en-IN" sz="1800" u="none" strike="noStrike">
                          <a:effectLst/>
                        </a:rPr>
                        <a:t>0.9</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tc>
                  <a:txBody>
                    <a:bodyPr/>
                    <a:lstStyle/>
                    <a:p>
                      <a:pPr algn="ctr" fontAlgn="b"/>
                      <a:r>
                        <a:rPr lang="en-IN" sz="1800" u="none" strike="noStrike">
                          <a:effectLst/>
                        </a:rPr>
                        <a:t>0.83</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tc>
                  <a:txBody>
                    <a:bodyPr/>
                    <a:lstStyle/>
                    <a:p>
                      <a:pPr algn="ctr" fontAlgn="b"/>
                      <a:r>
                        <a:rPr lang="en-IN" sz="1800" u="none" strike="noStrike">
                          <a:effectLst/>
                        </a:rPr>
                        <a:t>0.83</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tc>
                  <a:txBody>
                    <a:bodyPr/>
                    <a:lstStyle/>
                    <a:p>
                      <a:pPr algn="ctr" fontAlgn="b"/>
                      <a:r>
                        <a:rPr lang="en-IN" sz="1800" u="none" strike="noStrike">
                          <a:effectLst/>
                        </a:rPr>
                        <a:t>0.81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tc>
                  <a:txBody>
                    <a:bodyPr/>
                    <a:lstStyle/>
                    <a:p>
                      <a:pPr algn="ctr" fontAlgn="b"/>
                      <a:r>
                        <a:rPr lang="en-IN" sz="1800" u="none" strike="noStrike">
                          <a:effectLst/>
                        </a:rPr>
                        <a:t>0.83</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extLst>
                  <a:ext uri="{0D108BD9-81ED-4DB2-BD59-A6C34878D82A}">
                    <a16:rowId xmlns:a16="http://schemas.microsoft.com/office/drawing/2014/main" val="3069092094"/>
                  </a:ext>
                </a:extLst>
              </a:tr>
              <a:tr h="369469">
                <a:tc>
                  <a:txBody>
                    <a:bodyPr/>
                    <a:lstStyle/>
                    <a:p>
                      <a:pPr algn="ctr" fontAlgn="b"/>
                      <a:r>
                        <a:rPr lang="en-IN" sz="1800" u="none" strike="noStrike">
                          <a:effectLst/>
                        </a:rPr>
                        <a:t>SVM with PCA</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ctr" fontAlgn="b"/>
                      <a:r>
                        <a:rPr lang="en-IN" sz="1800" u="none" strike="noStrike">
                          <a:effectLst/>
                        </a:rPr>
                        <a:t>0.89</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tc>
                  <a:txBody>
                    <a:bodyPr/>
                    <a:lstStyle/>
                    <a:p>
                      <a:pPr algn="ctr" fontAlgn="b"/>
                      <a:r>
                        <a:rPr lang="en-IN" sz="1800" u="none" strike="noStrike" dirty="0">
                          <a:effectLst/>
                        </a:rPr>
                        <a:t>0.92</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tc>
                  <a:txBody>
                    <a:bodyPr/>
                    <a:lstStyle/>
                    <a:p>
                      <a:pPr algn="ctr" fontAlgn="b"/>
                      <a:r>
                        <a:rPr lang="en-IN" sz="1800" u="none" strike="noStrike" dirty="0">
                          <a:effectLst/>
                        </a:rPr>
                        <a:t>0.85</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tc>
                  <a:txBody>
                    <a:bodyPr/>
                    <a:lstStyle/>
                    <a:p>
                      <a:pPr algn="ctr" fontAlgn="b"/>
                      <a:r>
                        <a:rPr lang="en-IN" sz="1800" u="none" strike="noStrike" dirty="0">
                          <a:effectLst/>
                        </a:rPr>
                        <a:t>0.85</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tc>
                  <a:txBody>
                    <a:bodyPr/>
                    <a:lstStyle/>
                    <a:p>
                      <a:pPr algn="ctr" fontAlgn="b"/>
                      <a:r>
                        <a:rPr lang="en-IN" sz="1800" u="none" strike="noStrike">
                          <a:effectLst/>
                        </a:rPr>
                        <a:t>0.81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tc>
                  <a:txBody>
                    <a:bodyPr/>
                    <a:lstStyle/>
                    <a:p>
                      <a:pPr algn="ctr" fontAlgn="b"/>
                      <a:r>
                        <a:rPr lang="en-IN" sz="1800" u="none" strike="noStrike">
                          <a:effectLst/>
                        </a:rPr>
                        <a:t>0.85</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extLst>
                  <a:ext uri="{0D108BD9-81ED-4DB2-BD59-A6C34878D82A}">
                    <a16:rowId xmlns:a16="http://schemas.microsoft.com/office/drawing/2014/main" val="1199998151"/>
                  </a:ext>
                </a:extLst>
              </a:tr>
              <a:tr h="369469">
                <a:tc>
                  <a:txBody>
                    <a:bodyPr/>
                    <a:lstStyle/>
                    <a:p>
                      <a:pPr algn="ctr" fontAlgn="b"/>
                      <a:r>
                        <a:rPr lang="en-IN" sz="1800" u="none" strike="noStrike">
                          <a:effectLst/>
                        </a:rPr>
                        <a:t>Decision Tree with PCA</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ctr" fontAlgn="b"/>
                      <a:r>
                        <a:rPr lang="en-IN" sz="1800" u="none" strike="noStrike">
                          <a:effectLst/>
                        </a:rPr>
                        <a:t>0.9</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tc>
                  <a:txBody>
                    <a:bodyPr/>
                    <a:lstStyle/>
                    <a:p>
                      <a:pPr algn="ctr" fontAlgn="b"/>
                      <a:r>
                        <a:rPr lang="en-IN" sz="1800" u="none" strike="noStrike">
                          <a:effectLst/>
                        </a:rPr>
                        <a:t>0.91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tc>
                  <a:txBody>
                    <a:bodyPr/>
                    <a:lstStyle/>
                    <a:p>
                      <a:pPr algn="ctr" fontAlgn="b"/>
                      <a:r>
                        <a:rPr lang="en-IN" sz="1800" u="none" strike="noStrike">
                          <a:effectLst/>
                        </a:rPr>
                        <a:t>0.88</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tc>
                  <a:txBody>
                    <a:bodyPr/>
                    <a:lstStyle/>
                    <a:p>
                      <a:pPr algn="ctr" fontAlgn="b"/>
                      <a:r>
                        <a:rPr lang="en-IN" sz="1800" u="none" strike="noStrike" dirty="0">
                          <a:effectLst/>
                        </a:rPr>
                        <a:t>0.86</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tc>
                  <a:txBody>
                    <a:bodyPr/>
                    <a:lstStyle/>
                    <a:p>
                      <a:pPr algn="ctr" fontAlgn="b"/>
                      <a:r>
                        <a:rPr lang="en-IN" sz="1800" u="none" strike="noStrike" dirty="0">
                          <a:effectLst/>
                        </a:rPr>
                        <a:t>0.7</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tc>
                  <a:txBody>
                    <a:bodyPr/>
                    <a:lstStyle/>
                    <a:p>
                      <a:pPr algn="ctr" fontAlgn="b"/>
                      <a:r>
                        <a:rPr lang="en-IN" sz="1800" u="none" strike="noStrike" dirty="0">
                          <a:effectLst/>
                        </a:rPr>
                        <a:t>0.87</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extLst>
                  <a:ext uri="{0D108BD9-81ED-4DB2-BD59-A6C34878D82A}">
                    <a16:rowId xmlns:a16="http://schemas.microsoft.com/office/drawing/2014/main" val="896277546"/>
                  </a:ext>
                </a:extLst>
              </a:tr>
              <a:tr h="369469">
                <a:tc>
                  <a:txBody>
                    <a:bodyPr/>
                    <a:lstStyle/>
                    <a:p>
                      <a:pPr algn="ctr" fontAlgn="b"/>
                      <a:r>
                        <a:rPr lang="en-IN" sz="1800" u="none" strike="noStrike">
                          <a:effectLst/>
                        </a:rPr>
                        <a:t>Random Forest with PCA</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ctr" fontAlgn="b"/>
                      <a:r>
                        <a:rPr lang="en-IN" sz="1800" u="none" strike="noStrike">
                          <a:effectLst/>
                        </a:rPr>
                        <a:t>0.84</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tc>
                  <a:txBody>
                    <a:bodyPr/>
                    <a:lstStyle/>
                    <a:p>
                      <a:pPr algn="ctr" fontAlgn="b"/>
                      <a:r>
                        <a:rPr lang="en-IN" sz="1800" u="none" strike="noStrike">
                          <a:effectLst/>
                        </a:rPr>
                        <a:t>0.88</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tc>
                  <a:txBody>
                    <a:bodyPr/>
                    <a:lstStyle/>
                    <a:p>
                      <a:pPr algn="ctr" fontAlgn="b"/>
                      <a:r>
                        <a:rPr lang="en-IN" sz="1800" u="none" strike="noStrike">
                          <a:effectLst/>
                        </a:rPr>
                        <a:t>0.8</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tc>
                  <a:txBody>
                    <a:bodyPr/>
                    <a:lstStyle/>
                    <a:p>
                      <a:pPr algn="ctr" fontAlgn="b"/>
                      <a:r>
                        <a:rPr lang="en-IN" sz="1800" u="none" strike="noStrike">
                          <a:effectLst/>
                        </a:rPr>
                        <a:t>0.8</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tc>
                  <a:txBody>
                    <a:bodyPr/>
                    <a:lstStyle/>
                    <a:p>
                      <a:pPr algn="ctr" fontAlgn="b"/>
                      <a:r>
                        <a:rPr lang="en-IN" sz="1800" u="none" strike="noStrike">
                          <a:effectLst/>
                        </a:rPr>
                        <a:t>0.75</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tc>
                  <a:txBody>
                    <a:bodyPr/>
                    <a:lstStyle/>
                    <a:p>
                      <a:pPr algn="ctr" fontAlgn="b"/>
                      <a:r>
                        <a:rPr lang="en-IN" sz="1800" u="none" strike="noStrike" dirty="0">
                          <a:effectLst/>
                        </a:rPr>
                        <a:t>0.8</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extLst>
                  <a:ext uri="{0D108BD9-81ED-4DB2-BD59-A6C34878D82A}">
                    <a16:rowId xmlns:a16="http://schemas.microsoft.com/office/drawing/2014/main" val="3804609281"/>
                  </a:ext>
                </a:extLst>
              </a:tr>
            </a:tbl>
          </a:graphicData>
        </a:graphic>
      </p:graphicFrame>
      <p:sp>
        <p:nvSpPr>
          <p:cNvPr id="4" name="object 2">
            <a:extLst>
              <a:ext uri="{FF2B5EF4-FFF2-40B4-BE49-F238E27FC236}">
                <a16:creationId xmlns:a16="http://schemas.microsoft.com/office/drawing/2014/main" id="{7C21B722-7477-9592-DD80-2694CF79192D}"/>
              </a:ext>
            </a:extLst>
          </p:cNvPr>
          <p:cNvSpPr txBox="1">
            <a:spLocks/>
          </p:cNvSpPr>
          <p:nvPr/>
        </p:nvSpPr>
        <p:spPr>
          <a:xfrm>
            <a:off x="631472" y="0"/>
            <a:ext cx="10515600" cy="797206"/>
          </a:xfrm>
          <a:prstGeom prst="rect">
            <a:avLst/>
          </a:prstGeom>
        </p:spPr>
        <p:txBody>
          <a:bodyPr vert="horz" wrap="square" lIns="0" tIns="10604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marR="5080">
              <a:lnSpc>
                <a:spcPts val="5830"/>
              </a:lnSpc>
              <a:spcBef>
                <a:spcPts val="835"/>
              </a:spcBef>
            </a:pPr>
            <a:r>
              <a:rPr lang="en-IN" spc="385" dirty="0">
                <a:latin typeface="Times New Roman" panose="02020603050405020304" pitchFamily="18" charset="0"/>
                <a:cs typeface="Times New Roman" panose="02020603050405020304" pitchFamily="18" charset="0"/>
              </a:rPr>
              <a:t>MODEL ANALYSIS</a:t>
            </a:r>
            <a:endParaRPr lang="en-IN" spc="46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643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DBCC2E6-9529-CFA0-8D07-69F880ABC2C8}"/>
              </a:ext>
            </a:extLst>
          </p:cNvPr>
          <p:cNvGraphicFramePr>
            <a:graphicFrameLocks noGrp="1"/>
          </p:cNvGraphicFramePr>
          <p:nvPr>
            <p:extLst>
              <p:ext uri="{D42A27DB-BD31-4B8C-83A1-F6EECF244321}">
                <p14:modId xmlns:p14="http://schemas.microsoft.com/office/powerpoint/2010/main" val="146551333"/>
              </p:ext>
            </p:extLst>
          </p:nvPr>
        </p:nvGraphicFramePr>
        <p:xfrm>
          <a:off x="1211582" y="990600"/>
          <a:ext cx="9768837" cy="2122374"/>
        </p:xfrm>
        <a:graphic>
          <a:graphicData uri="http://schemas.openxmlformats.org/drawingml/2006/table">
            <a:tbl>
              <a:tblPr>
                <a:tableStyleId>{08FB837D-C827-4EFA-A057-4D05807E0F7C}</a:tableStyleId>
              </a:tblPr>
              <a:tblGrid>
                <a:gridCol w="3769956">
                  <a:extLst>
                    <a:ext uri="{9D8B030D-6E8A-4147-A177-3AD203B41FA5}">
                      <a16:colId xmlns:a16="http://schemas.microsoft.com/office/drawing/2014/main" val="4161534864"/>
                    </a:ext>
                  </a:extLst>
                </a:gridCol>
                <a:gridCol w="910744">
                  <a:extLst>
                    <a:ext uri="{9D8B030D-6E8A-4147-A177-3AD203B41FA5}">
                      <a16:colId xmlns:a16="http://schemas.microsoft.com/office/drawing/2014/main" val="2486736220"/>
                    </a:ext>
                  </a:extLst>
                </a:gridCol>
                <a:gridCol w="1044348">
                  <a:extLst>
                    <a:ext uri="{9D8B030D-6E8A-4147-A177-3AD203B41FA5}">
                      <a16:colId xmlns:a16="http://schemas.microsoft.com/office/drawing/2014/main" val="540164155"/>
                    </a:ext>
                  </a:extLst>
                </a:gridCol>
                <a:gridCol w="1030061">
                  <a:extLst>
                    <a:ext uri="{9D8B030D-6E8A-4147-A177-3AD203B41FA5}">
                      <a16:colId xmlns:a16="http://schemas.microsoft.com/office/drawing/2014/main" val="4209380595"/>
                    </a:ext>
                  </a:extLst>
                </a:gridCol>
                <a:gridCol w="910744">
                  <a:extLst>
                    <a:ext uri="{9D8B030D-6E8A-4147-A177-3AD203B41FA5}">
                      <a16:colId xmlns:a16="http://schemas.microsoft.com/office/drawing/2014/main" val="1458221524"/>
                    </a:ext>
                  </a:extLst>
                </a:gridCol>
                <a:gridCol w="1044348">
                  <a:extLst>
                    <a:ext uri="{9D8B030D-6E8A-4147-A177-3AD203B41FA5}">
                      <a16:colId xmlns:a16="http://schemas.microsoft.com/office/drawing/2014/main" val="381017240"/>
                    </a:ext>
                  </a:extLst>
                </a:gridCol>
                <a:gridCol w="1058636">
                  <a:extLst>
                    <a:ext uri="{9D8B030D-6E8A-4147-A177-3AD203B41FA5}">
                      <a16:colId xmlns:a16="http://schemas.microsoft.com/office/drawing/2014/main" val="3514825775"/>
                    </a:ext>
                  </a:extLst>
                </a:gridCol>
              </a:tblGrid>
              <a:tr h="514181">
                <a:tc>
                  <a:txBody>
                    <a:bodyPr/>
                    <a:lstStyle/>
                    <a:p>
                      <a:pPr algn="ctr" fontAlgn="b"/>
                      <a:r>
                        <a:rPr lang="en-IN" sz="1800" b="1" u="none" strike="noStrike" dirty="0">
                          <a:effectLst/>
                        </a:rPr>
                        <a:t> </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gridSpan="3">
                  <a:txBody>
                    <a:bodyPr/>
                    <a:lstStyle/>
                    <a:p>
                      <a:pPr algn="ctr" fontAlgn="b"/>
                      <a:r>
                        <a:rPr lang="en-IN" sz="1800" b="1" u="none" strike="noStrike" dirty="0">
                          <a:effectLst/>
                        </a:rPr>
                        <a:t>Train Set</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hMerge="1">
                  <a:txBody>
                    <a:bodyPr/>
                    <a:lstStyle/>
                    <a:p>
                      <a:endParaRPr lang="en-IN"/>
                    </a:p>
                  </a:txBody>
                  <a:tcPr/>
                </a:tc>
                <a:tc hMerge="1">
                  <a:txBody>
                    <a:bodyPr/>
                    <a:lstStyle/>
                    <a:p>
                      <a:endParaRPr lang="en-IN"/>
                    </a:p>
                  </a:txBody>
                  <a:tcPr/>
                </a:tc>
                <a:tc gridSpan="3">
                  <a:txBody>
                    <a:bodyPr/>
                    <a:lstStyle/>
                    <a:p>
                      <a:pPr algn="ctr" fontAlgn="b"/>
                      <a:r>
                        <a:rPr lang="en-IN" sz="1800" b="1" u="none" strike="noStrike" dirty="0">
                          <a:effectLst/>
                        </a:rPr>
                        <a:t>Test Set</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379300375"/>
                  </a:ext>
                </a:extLst>
              </a:tr>
              <a:tr h="400219">
                <a:tc>
                  <a:txBody>
                    <a:bodyPr/>
                    <a:lstStyle/>
                    <a:p>
                      <a:pPr algn="ctr" fontAlgn="b"/>
                      <a:r>
                        <a:rPr lang="en-IN" sz="1800" b="1" u="none" strike="noStrike" dirty="0">
                          <a:effectLst/>
                        </a:rPr>
                        <a:t>Model</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ctr" fontAlgn="b"/>
                      <a:r>
                        <a:rPr lang="en-IN" sz="1800" b="1" u="none" strike="noStrike">
                          <a:effectLst/>
                        </a:rPr>
                        <a:t>Accuracy</a:t>
                      </a:r>
                      <a:endParaRPr lang="en-IN" sz="1800" b="1"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ctr" fontAlgn="b"/>
                      <a:r>
                        <a:rPr lang="en-IN" sz="1800" b="1" u="none" strike="noStrike">
                          <a:effectLst/>
                        </a:rPr>
                        <a:t>Sensitivity</a:t>
                      </a:r>
                      <a:endParaRPr lang="en-IN" sz="1800" b="1"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ctr" fontAlgn="b"/>
                      <a:r>
                        <a:rPr lang="en-IN" sz="1800" b="1" u="none" strike="noStrike">
                          <a:effectLst/>
                        </a:rPr>
                        <a:t>Specificity</a:t>
                      </a:r>
                      <a:endParaRPr lang="en-IN" sz="1800" b="1"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ctr" fontAlgn="b"/>
                      <a:r>
                        <a:rPr lang="en-IN" sz="1800" b="1" u="none" strike="noStrike" dirty="0">
                          <a:effectLst/>
                        </a:rPr>
                        <a:t>Accuracy</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ctr" fontAlgn="b"/>
                      <a:r>
                        <a:rPr lang="en-IN" sz="1800" b="1" u="none" strike="noStrike" dirty="0">
                          <a:effectLst/>
                        </a:rPr>
                        <a:t>Sensitivity</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tc>
                  <a:txBody>
                    <a:bodyPr/>
                    <a:lstStyle/>
                    <a:p>
                      <a:pPr algn="ctr" fontAlgn="b"/>
                      <a:r>
                        <a:rPr lang="en-IN" sz="1800" b="1" u="none" strike="noStrike" dirty="0">
                          <a:effectLst/>
                        </a:rPr>
                        <a:t>Specificity</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b"/>
                </a:tc>
                <a:extLst>
                  <a:ext uri="{0D108BD9-81ED-4DB2-BD59-A6C34878D82A}">
                    <a16:rowId xmlns:a16="http://schemas.microsoft.com/office/drawing/2014/main" val="1559535589"/>
                  </a:ext>
                </a:extLst>
              </a:tr>
              <a:tr h="603987">
                <a:tc>
                  <a:txBody>
                    <a:bodyPr/>
                    <a:lstStyle/>
                    <a:p>
                      <a:pPr algn="ctr" fontAlgn="ctr"/>
                      <a:r>
                        <a:rPr lang="en-IN" sz="1800" u="none" strike="noStrike">
                          <a:effectLst/>
                        </a:rPr>
                        <a:t>Logistic Regression with PCA</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tc>
                  <a:txBody>
                    <a:bodyPr/>
                    <a:lstStyle/>
                    <a:p>
                      <a:pPr algn="ctr" fontAlgn="b"/>
                      <a:r>
                        <a:rPr lang="en-IN" sz="1800" u="none" strike="noStrike" dirty="0">
                          <a:effectLst/>
                        </a:rPr>
                        <a:t>0.87</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tc>
                  <a:txBody>
                    <a:bodyPr/>
                    <a:lstStyle/>
                    <a:p>
                      <a:pPr algn="ctr" fontAlgn="b"/>
                      <a:r>
                        <a:rPr lang="en-IN" sz="1800" u="none" strike="noStrike" dirty="0">
                          <a:effectLst/>
                        </a:rPr>
                        <a:t>0.9</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tc>
                  <a:txBody>
                    <a:bodyPr/>
                    <a:lstStyle/>
                    <a:p>
                      <a:pPr algn="ctr" fontAlgn="b"/>
                      <a:r>
                        <a:rPr lang="en-IN" sz="1800" u="none" strike="noStrike" dirty="0">
                          <a:effectLst/>
                        </a:rPr>
                        <a:t>0.83</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tc>
                  <a:txBody>
                    <a:bodyPr/>
                    <a:lstStyle/>
                    <a:p>
                      <a:pPr algn="ctr" fontAlgn="b"/>
                      <a:r>
                        <a:rPr lang="en-IN" sz="1800" u="none" strike="noStrike">
                          <a:effectLst/>
                        </a:rPr>
                        <a:t>0.83</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tc>
                  <a:txBody>
                    <a:bodyPr/>
                    <a:lstStyle/>
                    <a:p>
                      <a:pPr algn="ctr" fontAlgn="b"/>
                      <a:r>
                        <a:rPr lang="en-IN" sz="1800" u="none" strike="noStrike">
                          <a:effectLst/>
                        </a:rPr>
                        <a:t>0.81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tc>
                  <a:txBody>
                    <a:bodyPr/>
                    <a:lstStyle/>
                    <a:p>
                      <a:pPr algn="ctr" fontAlgn="b"/>
                      <a:r>
                        <a:rPr lang="en-IN" sz="1800" u="none" strike="noStrike">
                          <a:effectLst/>
                        </a:rPr>
                        <a:t>0.83</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extLst>
                  <a:ext uri="{0D108BD9-81ED-4DB2-BD59-A6C34878D82A}">
                    <a16:rowId xmlns:a16="http://schemas.microsoft.com/office/drawing/2014/main" val="2261186987"/>
                  </a:ext>
                </a:extLst>
              </a:tr>
              <a:tr h="603987">
                <a:tc>
                  <a:txBody>
                    <a:bodyPr/>
                    <a:lstStyle/>
                    <a:p>
                      <a:pPr algn="ctr" fontAlgn="ctr"/>
                      <a:r>
                        <a:rPr lang="en-GB" sz="1800" u="none" strike="noStrike">
                          <a:effectLst/>
                        </a:rPr>
                        <a:t>Logistic Regression with no PCA</a:t>
                      </a:r>
                      <a:endParaRPr lang="en-GB"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tc>
                  <a:txBody>
                    <a:bodyPr/>
                    <a:lstStyle/>
                    <a:p>
                      <a:pPr algn="ctr" fontAlgn="b"/>
                      <a:r>
                        <a:rPr lang="en-IN" sz="1800" u="none" strike="noStrike">
                          <a:effectLst/>
                        </a:rPr>
                        <a:t>0.84</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tc>
                  <a:txBody>
                    <a:bodyPr/>
                    <a:lstStyle/>
                    <a:p>
                      <a:pPr algn="ctr" fontAlgn="b"/>
                      <a:r>
                        <a:rPr lang="en-IN" sz="1800" u="none" strike="noStrike">
                          <a:effectLst/>
                        </a:rPr>
                        <a:t>0.81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tc>
                  <a:txBody>
                    <a:bodyPr/>
                    <a:lstStyle/>
                    <a:p>
                      <a:pPr algn="ctr" fontAlgn="b"/>
                      <a:r>
                        <a:rPr lang="en-IN" sz="1800" u="none" strike="noStrike">
                          <a:effectLst/>
                        </a:rPr>
                        <a:t>0.83</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tc>
                  <a:txBody>
                    <a:bodyPr/>
                    <a:lstStyle/>
                    <a:p>
                      <a:pPr algn="ctr" fontAlgn="b"/>
                      <a:r>
                        <a:rPr lang="en-IN" sz="1800" u="none" strike="noStrike" dirty="0">
                          <a:effectLst/>
                        </a:rPr>
                        <a:t>0.78</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tc>
                  <a:txBody>
                    <a:bodyPr/>
                    <a:lstStyle/>
                    <a:p>
                      <a:pPr algn="ctr" fontAlgn="b"/>
                      <a:r>
                        <a:rPr lang="en-IN" sz="1800" u="none" strike="noStrike" dirty="0">
                          <a:effectLst/>
                        </a:rPr>
                        <a:t>0.82</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tc>
                  <a:txBody>
                    <a:bodyPr/>
                    <a:lstStyle/>
                    <a:p>
                      <a:pPr algn="ctr" fontAlgn="b"/>
                      <a:r>
                        <a:rPr lang="en-IN" sz="1800" u="none" strike="noStrike" dirty="0">
                          <a:effectLst/>
                        </a:rPr>
                        <a:t>0.78</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443" marR="5443" marT="5443" marB="0" anchor="ctr"/>
                </a:tc>
                <a:extLst>
                  <a:ext uri="{0D108BD9-81ED-4DB2-BD59-A6C34878D82A}">
                    <a16:rowId xmlns:a16="http://schemas.microsoft.com/office/drawing/2014/main" val="4255068766"/>
                  </a:ext>
                </a:extLst>
              </a:tr>
            </a:tbl>
          </a:graphicData>
        </a:graphic>
      </p:graphicFrame>
      <p:sp>
        <p:nvSpPr>
          <p:cNvPr id="3" name="TextBox 2">
            <a:extLst>
              <a:ext uri="{FF2B5EF4-FFF2-40B4-BE49-F238E27FC236}">
                <a16:creationId xmlns:a16="http://schemas.microsoft.com/office/drawing/2014/main" id="{D30C04CF-6FA5-3325-875E-B2ED7998E31E}"/>
              </a:ext>
            </a:extLst>
          </p:cNvPr>
          <p:cNvSpPr txBox="1"/>
          <p:nvPr/>
        </p:nvSpPr>
        <p:spPr>
          <a:xfrm>
            <a:off x="1162114" y="3886200"/>
            <a:ext cx="9448800" cy="2308324"/>
          </a:xfrm>
          <a:prstGeom prst="rect">
            <a:avLst/>
          </a:prstGeom>
          <a:noFill/>
        </p:spPr>
        <p:txBody>
          <a:bodyPr wrap="square" rtlCol="0">
            <a:spAutoFit/>
          </a:bodyPr>
          <a:lstStyle/>
          <a:p>
            <a:pPr algn="l"/>
            <a:r>
              <a:rPr lang="en-GB" b="1" i="0" dirty="0">
                <a:effectLst/>
                <a:latin typeface="Times New Roman" panose="02020603050405020304" pitchFamily="18" charset="0"/>
                <a:cs typeface="Times New Roman" panose="02020603050405020304" pitchFamily="18" charset="0"/>
              </a:rPr>
              <a:t>Final conclusion with no PCA</a:t>
            </a:r>
          </a:p>
          <a:p>
            <a:pPr marL="285750" indent="-285750"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We can see that the logistic model with no PCA has good sensitivity and accuracy, which are comparable to the models with PCA. </a:t>
            </a:r>
          </a:p>
          <a:p>
            <a:pPr marL="285750" indent="-285750"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So, we can go for the more simplistic model such as logistic regression with PCA as it explains the important predictor variables as well as the significance of each variable. </a:t>
            </a:r>
          </a:p>
          <a:p>
            <a:pPr marL="285750" indent="-285750"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 model also helps us to identify the variables which should be act upon for making the decision of the to be churned customers. </a:t>
            </a:r>
          </a:p>
          <a:p>
            <a:pPr marL="285750" indent="-285750"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Hence, the model is more relevant in terms of explaining to the business.</a:t>
            </a:r>
          </a:p>
        </p:txBody>
      </p:sp>
    </p:spTree>
    <p:extLst>
      <p:ext uri="{BB962C8B-B14F-4D97-AF65-F5344CB8AC3E}">
        <p14:creationId xmlns:p14="http://schemas.microsoft.com/office/powerpoint/2010/main" val="23293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70063"/>
            <a:ext cx="11353800" cy="797206"/>
          </a:xfrm>
          <a:prstGeom prst="rect">
            <a:avLst/>
          </a:prstGeom>
        </p:spPr>
        <p:txBody>
          <a:bodyPr vert="horz" wrap="square" lIns="0" tIns="106045" rIns="0" bIns="0" rtlCol="0">
            <a:spAutoFit/>
          </a:bodyPr>
          <a:lstStyle/>
          <a:p>
            <a:pPr marL="12700" marR="5080">
              <a:lnSpc>
                <a:spcPts val="5830"/>
              </a:lnSpc>
              <a:spcBef>
                <a:spcPts val="835"/>
              </a:spcBef>
            </a:pPr>
            <a:r>
              <a:rPr b="0" spc="660" dirty="0">
                <a:latin typeface="Times New Roman" panose="02020603050405020304" pitchFamily="18" charset="0"/>
                <a:cs typeface="Times New Roman" panose="02020603050405020304" pitchFamily="18" charset="0"/>
              </a:rPr>
              <a:t>FINDINGS</a:t>
            </a:r>
            <a:r>
              <a:rPr b="0" spc="-50" dirty="0">
                <a:latin typeface="Times New Roman" panose="02020603050405020304" pitchFamily="18" charset="0"/>
                <a:cs typeface="Times New Roman" panose="02020603050405020304" pitchFamily="18" charset="0"/>
              </a:rPr>
              <a:t> </a:t>
            </a:r>
            <a:r>
              <a:rPr b="0" spc="620" dirty="0">
                <a:latin typeface="Times New Roman" panose="02020603050405020304" pitchFamily="18" charset="0"/>
                <a:cs typeface="Times New Roman" panose="02020603050405020304" pitchFamily="18" charset="0"/>
              </a:rPr>
              <a:t>AND </a:t>
            </a:r>
            <a:r>
              <a:rPr b="0" u="none" spc="-1175" dirty="0">
                <a:latin typeface="Times New Roman" panose="02020603050405020304" pitchFamily="18" charset="0"/>
                <a:cs typeface="Times New Roman" panose="02020603050405020304" pitchFamily="18" charset="0"/>
              </a:rPr>
              <a:t> </a:t>
            </a:r>
            <a:r>
              <a:rPr b="0" spc="715" dirty="0">
                <a:latin typeface="Times New Roman" panose="02020603050405020304" pitchFamily="18" charset="0"/>
                <a:cs typeface="Times New Roman" panose="02020603050405020304" pitchFamily="18" charset="0"/>
              </a:rPr>
              <a:t>SUGGESTIONS</a:t>
            </a:r>
          </a:p>
        </p:txBody>
      </p:sp>
      <p:sp>
        <p:nvSpPr>
          <p:cNvPr id="23" name="TextBox 22">
            <a:extLst>
              <a:ext uri="{FF2B5EF4-FFF2-40B4-BE49-F238E27FC236}">
                <a16:creationId xmlns:a16="http://schemas.microsoft.com/office/drawing/2014/main" id="{D5657761-246F-7311-4587-7ACBE708CB8C}"/>
              </a:ext>
            </a:extLst>
          </p:cNvPr>
          <p:cNvSpPr txBox="1"/>
          <p:nvPr/>
        </p:nvSpPr>
        <p:spPr>
          <a:xfrm>
            <a:off x="762000" y="2209800"/>
            <a:ext cx="10744200" cy="4114800"/>
          </a:xfrm>
          <a:prstGeom prst="rect">
            <a:avLst/>
          </a:prstGeom>
          <a:noFill/>
        </p:spPr>
        <p:txBody>
          <a:bodyPr wrap="square" rtlCol="0">
            <a:spAutoFit/>
          </a:bodyPr>
          <a:lstStyle/>
          <a:p>
            <a:pPr marL="285750" indent="-285750"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Target the customers, whose minutes of usage of the incoming local calls and outgoing ISD calls are less in the action phase (mostly in the month of August).</a:t>
            </a:r>
          </a:p>
          <a:p>
            <a:pPr marL="285750" indent="-285750"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Target the customers, whose outgoing others charge in July and incoming others on August are less.</a:t>
            </a:r>
          </a:p>
          <a:p>
            <a:pPr marL="285750" indent="-285750"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Also, the customers having value based cost in the action phase increased are more likely to churn than the other customers. Hence, these customers may be a good target to provide offer.</a:t>
            </a:r>
          </a:p>
          <a:p>
            <a:pPr marL="285750" indent="-285750"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Customers, whose monthly 3G recharge in August is more, are likely to be churned.</a:t>
            </a:r>
          </a:p>
          <a:p>
            <a:pPr marL="285750" indent="-285750"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Customers having decreasing STD incoming minutes of usage for operators T to fixed lines of T for the month of August are more likely to churn.</a:t>
            </a:r>
          </a:p>
          <a:p>
            <a:pPr marL="285750" indent="-285750"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Customers decreasing monthly 2g usage for August are most probable to churn.</a:t>
            </a:r>
          </a:p>
          <a:p>
            <a:pPr marL="285750" indent="-285750"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Customers having decreasing incoming minutes of usage for operators T to fixed lines of T for August are more likely to churn.</a:t>
            </a:r>
          </a:p>
          <a:p>
            <a:pPr marL="285750" indent="-285750"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roam_og_mou_8 variables have positive coefficients (0.7135). That means for the customers, whose roaming outgoing minutes of usage is increasing are more likely to churn.</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A56B1E98-0470-5F51-69FE-F2281DD6A27D}"/>
              </a:ext>
            </a:extLst>
          </p:cNvPr>
          <p:cNvSpPr txBox="1">
            <a:spLocks/>
          </p:cNvSpPr>
          <p:nvPr/>
        </p:nvSpPr>
        <p:spPr>
          <a:xfrm>
            <a:off x="631472" y="0"/>
            <a:ext cx="10515600" cy="1325876"/>
          </a:xfrm>
          <a:prstGeom prst="rect">
            <a:avLst/>
          </a:prstGeom>
        </p:spPr>
        <p:txBody>
          <a:bodyPr vert="horz" wrap="square" lIns="0" tIns="10604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GB" i="0" dirty="0">
                <a:effectLst/>
                <a:latin typeface="Times New Roman" panose="02020603050405020304" pitchFamily="18" charset="0"/>
                <a:cs typeface="Times New Roman" panose="02020603050405020304" pitchFamily="18" charset="0"/>
              </a:rPr>
              <a:t>Plots of important predictors for churn and non churn customers</a:t>
            </a:r>
          </a:p>
        </p:txBody>
      </p:sp>
      <p:pic>
        <p:nvPicPr>
          <p:cNvPr id="6" name="Picture 5">
            <a:extLst>
              <a:ext uri="{FF2B5EF4-FFF2-40B4-BE49-F238E27FC236}">
                <a16:creationId xmlns:a16="http://schemas.microsoft.com/office/drawing/2014/main" id="{55E58563-B9B0-2A9C-D5A1-81F070912D44}"/>
              </a:ext>
            </a:extLst>
          </p:cNvPr>
          <p:cNvPicPr>
            <a:picLocks noChangeAspect="1"/>
          </p:cNvPicPr>
          <p:nvPr/>
        </p:nvPicPr>
        <p:blipFill>
          <a:blip r:embed="rId2"/>
          <a:stretch>
            <a:fillRect/>
          </a:stretch>
        </p:blipFill>
        <p:spPr>
          <a:xfrm>
            <a:off x="762000" y="1524000"/>
            <a:ext cx="3810000" cy="2201036"/>
          </a:xfrm>
          <a:prstGeom prst="rect">
            <a:avLst/>
          </a:prstGeom>
        </p:spPr>
      </p:pic>
      <p:pic>
        <p:nvPicPr>
          <p:cNvPr id="8" name="Picture 7">
            <a:extLst>
              <a:ext uri="{FF2B5EF4-FFF2-40B4-BE49-F238E27FC236}">
                <a16:creationId xmlns:a16="http://schemas.microsoft.com/office/drawing/2014/main" id="{D11C4F30-1899-FF9D-BD89-C947CE85AD6C}"/>
              </a:ext>
            </a:extLst>
          </p:cNvPr>
          <p:cNvPicPr>
            <a:picLocks noChangeAspect="1"/>
          </p:cNvPicPr>
          <p:nvPr/>
        </p:nvPicPr>
        <p:blipFill>
          <a:blip r:embed="rId3"/>
          <a:stretch>
            <a:fillRect/>
          </a:stretch>
        </p:blipFill>
        <p:spPr>
          <a:xfrm>
            <a:off x="762000" y="4293042"/>
            <a:ext cx="3859445" cy="2201037"/>
          </a:xfrm>
          <a:prstGeom prst="rect">
            <a:avLst/>
          </a:prstGeom>
        </p:spPr>
      </p:pic>
      <p:pic>
        <p:nvPicPr>
          <p:cNvPr id="10" name="Picture 9">
            <a:extLst>
              <a:ext uri="{FF2B5EF4-FFF2-40B4-BE49-F238E27FC236}">
                <a16:creationId xmlns:a16="http://schemas.microsoft.com/office/drawing/2014/main" id="{982AEA57-E900-D9B3-C2E0-640530F6F96F}"/>
              </a:ext>
            </a:extLst>
          </p:cNvPr>
          <p:cNvPicPr>
            <a:picLocks noChangeAspect="1"/>
          </p:cNvPicPr>
          <p:nvPr/>
        </p:nvPicPr>
        <p:blipFill>
          <a:blip r:embed="rId4"/>
          <a:stretch>
            <a:fillRect/>
          </a:stretch>
        </p:blipFill>
        <p:spPr>
          <a:xfrm>
            <a:off x="5181600" y="1540444"/>
            <a:ext cx="4953000" cy="2184592"/>
          </a:xfrm>
          <a:prstGeom prst="rect">
            <a:avLst/>
          </a:prstGeom>
        </p:spPr>
      </p:pic>
      <p:sp>
        <p:nvSpPr>
          <p:cNvPr id="11" name="TextBox 10">
            <a:extLst>
              <a:ext uri="{FF2B5EF4-FFF2-40B4-BE49-F238E27FC236}">
                <a16:creationId xmlns:a16="http://schemas.microsoft.com/office/drawing/2014/main" id="{5B9097E3-3D7D-8C59-EC88-2CBC817D6322}"/>
              </a:ext>
            </a:extLst>
          </p:cNvPr>
          <p:cNvSpPr txBox="1"/>
          <p:nvPr/>
        </p:nvSpPr>
        <p:spPr>
          <a:xfrm>
            <a:off x="5181600" y="3962400"/>
            <a:ext cx="6553200" cy="2862322"/>
          </a:xfrm>
          <a:prstGeom prst="rect">
            <a:avLst/>
          </a:prstGeom>
          <a:noFill/>
        </p:spPr>
        <p:txBody>
          <a:bodyPr wrap="square" rtlCol="0">
            <a:spAutoFit/>
          </a:bodyPr>
          <a:lstStyle/>
          <a:p>
            <a:pPr marL="285750" indent="-285750" algn="l">
              <a:buFont typeface="Arial" panose="020B0604020202020204" pitchFamily="34" charset="0"/>
              <a:buChar char="•"/>
            </a:pPr>
            <a:r>
              <a:rPr lang="en-GB" b="0" i="0" dirty="0">
                <a:solidFill>
                  <a:srgbClr val="000000"/>
                </a:solidFill>
                <a:effectLst/>
                <a:latin typeface="Times New Roman" panose="02020603050405020304" pitchFamily="18" charset="0"/>
                <a:cs typeface="Times New Roman" panose="02020603050405020304" pitchFamily="18" charset="0"/>
              </a:rPr>
              <a:t>We can see that for the churn customers the minutes of usage for the month of August is mostly populated on the lower side than the non churn customers.</a:t>
            </a:r>
            <a:endParaRPr lang="en-GB"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We can see that the ISD outgoing minutes of usage for the month of August for churn customers is </a:t>
            </a:r>
            <a:r>
              <a:rPr lang="en-GB" b="0" i="0" dirty="0" err="1">
                <a:effectLst/>
                <a:latin typeface="Times New Roman" panose="02020603050405020304" pitchFamily="18" charset="0"/>
                <a:cs typeface="Times New Roman" panose="02020603050405020304" pitchFamily="18" charset="0"/>
              </a:rPr>
              <a:t>densed</a:t>
            </a:r>
            <a:r>
              <a:rPr lang="en-GB" b="0" i="0" dirty="0">
                <a:effectLst/>
                <a:latin typeface="Times New Roman" panose="02020603050405020304" pitchFamily="18" charset="0"/>
                <a:cs typeface="Times New Roman" panose="02020603050405020304" pitchFamily="18" charset="0"/>
              </a:rPr>
              <a:t> approximately to zero. On the </a:t>
            </a:r>
            <a:r>
              <a:rPr lang="en-GB" b="0" i="0" dirty="0" err="1">
                <a:effectLst/>
                <a:latin typeface="Times New Roman" panose="02020603050405020304" pitchFamily="18" charset="0"/>
                <a:cs typeface="Times New Roman" panose="02020603050405020304" pitchFamily="18" charset="0"/>
              </a:rPr>
              <a:t>onther</a:t>
            </a:r>
            <a:r>
              <a:rPr lang="en-GB" b="0" i="0" dirty="0">
                <a:effectLst/>
                <a:latin typeface="Times New Roman" panose="02020603050405020304" pitchFamily="18" charset="0"/>
                <a:cs typeface="Times New Roman" panose="02020603050405020304" pitchFamily="18" charset="0"/>
              </a:rPr>
              <a:t> hand for the non churn customers it is little more than the churn customers.</a:t>
            </a:r>
          </a:p>
          <a:p>
            <a:pPr marL="285750" indent="-285750">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 number of </a:t>
            </a:r>
            <a:r>
              <a:rPr lang="en-GB" b="0" i="0" dirty="0" err="1">
                <a:effectLst/>
                <a:latin typeface="Times New Roman" panose="02020603050405020304" pitchFamily="18" charset="0"/>
                <a:cs typeface="Times New Roman" panose="02020603050405020304" pitchFamily="18" charset="0"/>
              </a:rPr>
              <a:t>mothly</a:t>
            </a:r>
            <a:r>
              <a:rPr lang="en-GB" b="0" i="0" dirty="0">
                <a:effectLst/>
                <a:latin typeface="Times New Roman" panose="02020603050405020304" pitchFamily="18" charset="0"/>
                <a:cs typeface="Times New Roman" panose="02020603050405020304" pitchFamily="18" charset="0"/>
              </a:rPr>
              <a:t> 3g data for August for the churn customers are very much populated </a:t>
            </a:r>
            <a:r>
              <a:rPr lang="en-GB" b="0" i="0" dirty="0" err="1">
                <a:effectLst/>
                <a:latin typeface="Times New Roman" panose="02020603050405020304" pitchFamily="18" charset="0"/>
                <a:cs typeface="Times New Roman" panose="02020603050405020304" pitchFamily="18" charset="0"/>
              </a:rPr>
              <a:t>aroud</a:t>
            </a:r>
            <a:r>
              <a:rPr lang="en-GB" b="0" i="0" dirty="0">
                <a:effectLst/>
                <a:latin typeface="Times New Roman" panose="02020603050405020304" pitchFamily="18" charset="0"/>
                <a:cs typeface="Times New Roman" panose="02020603050405020304" pitchFamily="18" charset="0"/>
              </a:rPr>
              <a:t> 1, whereas of non churn customers it </a:t>
            </a:r>
            <a:r>
              <a:rPr lang="en-GB" b="0" i="0" dirty="0" err="1">
                <a:effectLst/>
                <a:latin typeface="Times New Roman" panose="02020603050405020304" pitchFamily="18" charset="0"/>
                <a:cs typeface="Times New Roman" panose="02020603050405020304" pitchFamily="18" charset="0"/>
              </a:rPr>
              <a:t>spreaded</a:t>
            </a:r>
            <a:r>
              <a:rPr lang="en-GB" b="0" i="0" dirty="0">
                <a:effectLst/>
                <a:latin typeface="Times New Roman" panose="02020603050405020304" pitchFamily="18" charset="0"/>
                <a:cs typeface="Times New Roman" panose="02020603050405020304" pitchFamily="18" charset="0"/>
              </a:rPr>
              <a:t> </a:t>
            </a:r>
            <a:r>
              <a:rPr lang="en-GB" b="0" i="0" dirty="0" err="1">
                <a:effectLst/>
                <a:latin typeface="Times New Roman" panose="02020603050405020304" pitchFamily="18" charset="0"/>
                <a:cs typeface="Times New Roman" panose="02020603050405020304" pitchFamily="18" charset="0"/>
              </a:rPr>
              <a:t>accross</a:t>
            </a:r>
            <a:r>
              <a:rPr lang="en-GB" b="0" i="0" dirty="0">
                <a:effectLst/>
                <a:latin typeface="Times New Roman" panose="02020603050405020304" pitchFamily="18" charset="0"/>
                <a:cs typeface="Times New Roman" panose="02020603050405020304" pitchFamily="18" charset="0"/>
              </a:rPr>
              <a:t> various numbers.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6133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402503"/>
            <a:ext cx="5764530" cy="689932"/>
          </a:xfrm>
          <a:prstGeom prst="rect">
            <a:avLst/>
          </a:prstGeom>
        </p:spPr>
        <p:txBody>
          <a:bodyPr vert="horz" wrap="square" lIns="0" tIns="12700" rIns="0" bIns="0" rtlCol="0">
            <a:spAutoFit/>
          </a:bodyPr>
          <a:lstStyle/>
          <a:p>
            <a:pPr marL="12700">
              <a:lnSpc>
                <a:spcPct val="100000"/>
              </a:lnSpc>
              <a:spcBef>
                <a:spcPts val="100"/>
              </a:spcBef>
            </a:pPr>
            <a:r>
              <a:rPr b="0" spc="610" dirty="0">
                <a:latin typeface="Times New Roman" panose="02020603050405020304" pitchFamily="18" charset="0"/>
                <a:cs typeface="Times New Roman" panose="02020603050405020304" pitchFamily="18" charset="0"/>
              </a:rPr>
              <a:t>INTRODUCTION</a:t>
            </a:r>
          </a:p>
        </p:txBody>
      </p:sp>
      <p:sp>
        <p:nvSpPr>
          <p:cNvPr id="3" name="object 3"/>
          <p:cNvSpPr txBox="1"/>
          <p:nvPr/>
        </p:nvSpPr>
        <p:spPr>
          <a:xfrm>
            <a:off x="838200" y="1524000"/>
            <a:ext cx="10281108" cy="3950056"/>
          </a:xfrm>
          <a:prstGeom prst="rect">
            <a:avLst/>
          </a:prstGeom>
        </p:spPr>
        <p:txBody>
          <a:bodyPr vert="horz" wrap="square" lIns="0" tIns="54610" rIns="0" bIns="0" rtlCol="0">
            <a:spAutoFit/>
          </a:bodyPr>
          <a:lstStyle/>
          <a:p>
            <a:pPr marL="298450" marR="5080" indent="-285750">
              <a:lnSpc>
                <a:spcPct val="150000"/>
              </a:lnSpc>
              <a:spcBef>
                <a:spcPts val="430"/>
              </a:spcBef>
              <a:buFont typeface="Arial" panose="020B0604020202020204" pitchFamily="34" charset="0"/>
              <a:buChar char="•"/>
            </a:pPr>
            <a:r>
              <a:rPr lang="en-GB" b="0" i="0" dirty="0">
                <a:solidFill>
                  <a:srgbClr val="091E42"/>
                </a:solidFill>
                <a:effectLst/>
                <a:latin typeface="Times New Roman" panose="02020603050405020304" pitchFamily="18" charset="0"/>
                <a:cs typeface="Times New Roman" panose="02020603050405020304" pitchFamily="18" charset="0"/>
              </a:rPr>
              <a:t>In this highly competitive market, the telecommunications industry experiences an average of 15-25% annual churn rate. </a:t>
            </a:r>
          </a:p>
          <a:p>
            <a:pPr marL="298450" marR="5080" indent="-285750">
              <a:lnSpc>
                <a:spcPct val="150000"/>
              </a:lnSpc>
              <a:spcBef>
                <a:spcPts val="430"/>
              </a:spcBef>
              <a:buFont typeface="Arial" panose="020B0604020202020204" pitchFamily="34" charset="0"/>
              <a:buChar char="•"/>
            </a:pPr>
            <a:r>
              <a:rPr lang="en-GB" b="0" i="0" dirty="0">
                <a:solidFill>
                  <a:srgbClr val="091E42"/>
                </a:solidFill>
                <a:effectLst/>
                <a:latin typeface="Times New Roman" panose="02020603050405020304" pitchFamily="18" charset="0"/>
                <a:cs typeface="Times New Roman" panose="02020603050405020304" pitchFamily="18" charset="0"/>
              </a:rPr>
              <a:t>Given the fact that it costs 5-10 times more to acquire a new customer than to retain an existing one, </a:t>
            </a:r>
            <a:r>
              <a:rPr lang="en-GB" b="1" i="0" dirty="0">
                <a:solidFill>
                  <a:srgbClr val="091E42"/>
                </a:solidFill>
                <a:effectLst/>
                <a:latin typeface="Times New Roman" panose="02020603050405020304" pitchFamily="18" charset="0"/>
                <a:cs typeface="Times New Roman" panose="02020603050405020304" pitchFamily="18" charset="0"/>
              </a:rPr>
              <a:t>customer retention</a:t>
            </a:r>
            <a:r>
              <a:rPr lang="en-GB" b="0" i="0" dirty="0">
                <a:solidFill>
                  <a:srgbClr val="091E42"/>
                </a:solidFill>
                <a:effectLst/>
                <a:latin typeface="Times New Roman" panose="02020603050405020304" pitchFamily="18" charset="0"/>
                <a:cs typeface="Times New Roman" panose="02020603050405020304" pitchFamily="18" charset="0"/>
              </a:rPr>
              <a:t> has now become even more important than customer acquisition.</a:t>
            </a:r>
          </a:p>
          <a:p>
            <a:pPr marL="298450" marR="5080" indent="-285750">
              <a:lnSpc>
                <a:spcPct val="150000"/>
              </a:lnSpc>
              <a:spcBef>
                <a:spcPts val="430"/>
              </a:spcBef>
              <a:buFont typeface="Arial" panose="020B0604020202020204" pitchFamily="34" charset="0"/>
              <a:buChar char="•"/>
            </a:pPr>
            <a:r>
              <a:rPr lang="en-GB" b="0" i="0" dirty="0">
                <a:solidFill>
                  <a:srgbClr val="091E42"/>
                </a:solidFill>
                <a:effectLst/>
                <a:latin typeface="Times New Roman" panose="02020603050405020304" pitchFamily="18" charset="0"/>
                <a:cs typeface="Times New Roman" panose="02020603050405020304" pitchFamily="18" charset="0"/>
              </a:rPr>
              <a:t>To reduce customer churn, telecom companies need to </a:t>
            </a:r>
            <a:r>
              <a:rPr lang="en-GB" b="1" i="0" dirty="0">
                <a:solidFill>
                  <a:srgbClr val="091E42"/>
                </a:solidFill>
                <a:effectLst/>
                <a:latin typeface="Times New Roman" panose="02020603050405020304" pitchFamily="18" charset="0"/>
                <a:cs typeface="Times New Roman" panose="02020603050405020304" pitchFamily="18" charset="0"/>
              </a:rPr>
              <a:t>predict which customers are at high risk of churn.</a:t>
            </a:r>
          </a:p>
          <a:p>
            <a:pPr marL="298450" marR="5080" indent="-285750">
              <a:lnSpc>
                <a:spcPct val="150000"/>
              </a:lnSpc>
              <a:spcBef>
                <a:spcPts val="430"/>
              </a:spcBef>
              <a:buFont typeface="Arial" panose="020B0604020202020204" pitchFamily="34" charset="0"/>
              <a:buChar char="•"/>
            </a:pPr>
            <a:r>
              <a:rPr lang="en-GB" b="0" i="0" dirty="0">
                <a:solidFill>
                  <a:srgbClr val="091E42"/>
                </a:solidFill>
                <a:effectLst/>
                <a:latin typeface="Times New Roman" panose="02020603050405020304" pitchFamily="18" charset="0"/>
                <a:cs typeface="Times New Roman" panose="02020603050405020304" pitchFamily="18" charset="0"/>
              </a:rPr>
              <a:t>In the Indian and Southeast Asian markets, approximately 80% of revenue comes from the top 20% of customers (called high-value customers). </a:t>
            </a:r>
          </a:p>
          <a:p>
            <a:pPr marL="298450" marR="5080" indent="-285750">
              <a:lnSpc>
                <a:spcPct val="150000"/>
              </a:lnSpc>
              <a:spcBef>
                <a:spcPts val="430"/>
              </a:spcBef>
              <a:buFont typeface="Arial" panose="020B0604020202020204" pitchFamily="34" charset="0"/>
              <a:buChar char="•"/>
            </a:pPr>
            <a:r>
              <a:rPr lang="en-GB" b="0" i="0" dirty="0">
                <a:solidFill>
                  <a:srgbClr val="091E42"/>
                </a:solidFill>
                <a:effectLst/>
                <a:latin typeface="Times New Roman" panose="02020603050405020304" pitchFamily="18" charset="0"/>
                <a:cs typeface="Times New Roman" panose="02020603050405020304" pitchFamily="18" charset="0"/>
              </a:rPr>
              <a:t>Thus, if we can reduce the churn of high-value customers, we will be able to reduce significant revenue leakage.</a:t>
            </a:r>
            <a:endParaRPr lang="en-GB" b="1" i="0" dirty="0">
              <a:solidFill>
                <a:srgbClr val="091E42"/>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6AF7A3E-08A2-7F6C-D5CE-F141AB70DD48}"/>
              </a:ext>
            </a:extLst>
          </p:cNvPr>
          <p:cNvSpPr txBox="1"/>
          <p:nvPr/>
        </p:nvSpPr>
        <p:spPr>
          <a:xfrm>
            <a:off x="3048000" y="3245955"/>
            <a:ext cx="6096000" cy="369332"/>
          </a:xfrm>
          <a:prstGeom prst="rect">
            <a:avLst/>
          </a:prstGeom>
          <a:noFill/>
        </p:spPr>
        <p:txBody>
          <a:bodyPr wrap="square">
            <a:spAutoFit/>
          </a:bodyPr>
          <a:lstStyle/>
          <a:p>
            <a:r>
              <a:rPr lang="en-IN" b="0" dirty="0">
                <a:effectLst/>
              </a:rPr>
              <a:t>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148892" y="228600"/>
            <a:ext cx="7647940" cy="689932"/>
          </a:xfrm>
          <a:prstGeom prst="rect">
            <a:avLst/>
          </a:prstGeom>
        </p:spPr>
        <p:txBody>
          <a:bodyPr vert="horz" wrap="square" lIns="0" tIns="12700" rIns="0" bIns="0" rtlCol="0">
            <a:spAutoFit/>
          </a:bodyPr>
          <a:lstStyle/>
          <a:p>
            <a:pPr marL="12700">
              <a:lnSpc>
                <a:spcPct val="100000"/>
              </a:lnSpc>
              <a:spcBef>
                <a:spcPts val="100"/>
              </a:spcBef>
            </a:pPr>
            <a:r>
              <a:rPr b="0" u="none" spc="735" dirty="0">
                <a:latin typeface="Times New Roman" panose="02020603050405020304" pitchFamily="18" charset="0"/>
                <a:cs typeface="Times New Roman" panose="02020603050405020304" pitchFamily="18" charset="0"/>
              </a:rPr>
              <a:t>PROJECT</a:t>
            </a:r>
            <a:r>
              <a:rPr b="0" u="none" spc="285" dirty="0">
                <a:latin typeface="Times New Roman" panose="02020603050405020304" pitchFamily="18" charset="0"/>
                <a:cs typeface="Times New Roman" panose="02020603050405020304" pitchFamily="18" charset="0"/>
              </a:rPr>
              <a:t> </a:t>
            </a:r>
            <a:r>
              <a:rPr b="0" u="none" spc="455" dirty="0">
                <a:latin typeface="Times New Roman" panose="02020603050405020304" pitchFamily="18" charset="0"/>
                <a:cs typeface="Times New Roman" panose="02020603050405020304" pitchFamily="18" charset="0"/>
              </a:rPr>
              <a:t>OBJECTIVE</a:t>
            </a:r>
          </a:p>
        </p:txBody>
      </p:sp>
      <p:sp>
        <p:nvSpPr>
          <p:cNvPr id="7" name="object 7"/>
          <p:cNvSpPr txBox="1"/>
          <p:nvPr/>
        </p:nvSpPr>
        <p:spPr>
          <a:xfrm>
            <a:off x="1148892" y="1805880"/>
            <a:ext cx="10281108" cy="2008498"/>
          </a:xfrm>
          <a:prstGeom prst="rect">
            <a:avLst/>
          </a:prstGeom>
        </p:spPr>
        <p:txBody>
          <a:bodyPr vert="horz" wrap="square" lIns="0" tIns="123189" rIns="0" bIns="0" rtlCol="0">
            <a:spAutoFit/>
          </a:bodyPr>
          <a:lstStyle/>
          <a:p>
            <a:pPr marL="297814" indent="-285750">
              <a:lnSpc>
                <a:spcPct val="100000"/>
              </a:lnSpc>
              <a:spcBef>
                <a:spcPts val="969"/>
              </a:spcBef>
              <a:buSzPct val="80357"/>
              <a:buFont typeface="Arial" panose="020B0604020202020204" pitchFamily="34" charset="0"/>
              <a:buChar char="•"/>
              <a:tabLst>
                <a:tab pos="253365" algn="l"/>
              </a:tabLst>
            </a:pPr>
            <a:r>
              <a:rPr spc="-75" dirty="0">
                <a:latin typeface="Times New Roman" panose="02020603050405020304" pitchFamily="18" charset="0"/>
                <a:cs typeface="Times New Roman" panose="02020603050405020304" pitchFamily="18" charset="0"/>
              </a:rPr>
              <a:t>To</a:t>
            </a:r>
            <a:r>
              <a:rPr spc="145" dirty="0">
                <a:latin typeface="Times New Roman" panose="02020603050405020304" pitchFamily="18" charset="0"/>
                <a:cs typeface="Times New Roman" panose="02020603050405020304" pitchFamily="18" charset="0"/>
              </a:rPr>
              <a:t> </a:t>
            </a:r>
            <a:r>
              <a:rPr spc="60" dirty="0">
                <a:latin typeface="Times New Roman" panose="02020603050405020304" pitchFamily="18" charset="0"/>
                <a:cs typeface="Times New Roman" panose="02020603050405020304" pitchFamily="18" charset="0"/>
              </a:rPr>
              <a:t>predict</a:t>
            </a:r>
            <a:r>
              <a:rPr spc="155" dirty="0">
                <a:latin typeface="Times New Roman" panose="02020603050405020304" pitchFamily="18" charset="0"/>
                <a:cs typeface="Times New Roman" panose="02020603050405020304" pitchFamily="18" charset="0"/>
              </a:rPr>
              <a:t> </a:t>
            </a:r>
            <a:r>
              <a:rPr spc="125" dirty="0">
                <a:latin typeface="Times New Roman" panose="02020603050405020304" pitchFamily="18" charset="0"/>
                <a:cs typeface="Times New Roman" panose="02020603050405020304" pitchFamily="18" charset="0"/>
              </a:rPr>
              <a:t>Customer</a:t>
            </a:r>
            <a:r>
              <a:rPr spc="155" dirty="0">
                <a:latin typeface="Times New Roman" panose="02020603050405020304" pitchFamily="18" charset="0"/>
                <a:cs typeface="Times New Roman" panose="02020603050405020304" pitchFamily="18" charset="0"/>
              </a:rPr>
              <a:t> </a:t>
            </a:r>
            <a:r>
              <a:rPr spc="195" dirty="0">
                <a:latin typeface="Times New Roman" panose="02020603050405020304" pitchFamily="18" charset="0"/>
                <a:cs typeface="Times New Roman" panose="02020603050405020304" pitchFamily="18" charset="0"/>
              </a:rPr>
              <a:t>Churn.</a:t>
            </a:r>
            <a:endParaRPr dirty="0">
              <a:latin typeface="Times New Roman" panose="02020603050405020304" pitchFamily="18" charset="0"/>
              <a:cs typeface="Times New Roman" panose="02020603050405020304" pitchFamily="18" charset="0"/>
            </a:endParaRPr>
          </a:p>
          <a:p>
            <a:pPr marL="297815" marR="132715" indent="-285750">
              <a:lnSpc>
                <a:spcPts val="3020"/>
              </a:lnSpc>
              <a:spcBef>
                <a:spcPts val="1250"/>
              </a:spcBef>
              <a:buSzPct val="80357"/>
              <a:buFont typeface="Arial" panose="020B0604020202020204" pitchFamily="34" charset="0"/>
              <a:buChar char="•"/>
              <a:tabLst>
                <a:tab pos="253365" algn="l"/>
              </a:tabLst>
            </a:pPr>
            <a:r>
              <a:rPr spc="145" dirty="0">
                <a:latin typeface="Times New Roman" panose="02020603050405020304" pitchFamily="18" charset="0"/>
                <a:cs typeface="Times New Roman" panose="02020603050405020304" pitchFamily="18" charset="0"/>
              </a:rPr>
              <a:t>Highlighting</a:t>
            </a:r>
            <a:r>
              <a:rPr spc="215" dirty="0">
                <a:latin typeface="Times New Roman" panose="02020603050405020304" pitchFamily="18" charset="0"/>
                <a:cs typeface="Times New Roman" panose="02020603050405020304" pitchFamily="18" charset="0"/>
              </a:rPr>
              <a:t> </a:t>
            </a:r>
            <a:r>
              <a:rPr spc="105" dirty="0">
                <a:latin typeface="Times New Roman" panose="02020603050405020304" pitchFamily="18" charset="0"/>
                <a:cs typeface="Times New Roman" panose="02020603050405020304" pitchFamily="18" charset="0"/>
              </a:rPr>
              <a:t>the</a:t>
            </a:r>
            <a:r>
              <a:rPr spc="155" dirty="0">
                <a:latin typeface="Times New Roman" panose="02020603050405020304" pitchFamily="18" charset="0"/>
                <a:cs typeface="Times New Roman" panose="02020603050405020304" pitchFamily="18" charset="0"/>
              </a:rPr>
              <a:t> </a:t>
            </a:r>
            <a:r>
              <a:rPr spc="140" dirty="0">
                <a:latin typeface="Times New Roman" panose="02020603050405020304" pitchFamily="18" charset="0"/>
                <a:cs typeface="Times New Roman" panose="02020603050405020304" pitchFamily="18" charset="0"/>
              </a:rPr>
              <a:t>main</a:t>
            </a:r>
            <a:r>
              <a:rPr spc="160" dirty="0">
                <a:latin typeface="Times New Roman" panose="02020603050405020304" pitchFamily="18" charset="0"/>
                <a:cs typeface="Times New Roman" panose="02020603050405020304" pitchFamily="18" charset="0"/>
              </a:rPr>
              <a:t> </a:t>
            </a:r>
            <a:r>
              <a:rPr spc="45" dirty="0">
                <a:latin typeface="Times New Roman" panose="02020603050405020304" pitchFamily="18" charset="0"/>
                <a:cs typeface="Times New Roman" panose="02020603050405020304" pitchFamily="18" charset="0"/>
              </a:rPr>
              <a:t>variables/factors </a:t>
            </a:r>
            <a:r>
              <a:rPr spc="-600" dirty="0">
                <a:latin typeface="Times New Roman" panose="02020603050405020304" pitchFamily="18" charset="0"/>
                <a:cs typeface="Times New Roman" panose="02020603050405020304" pitchFamily="18" charset="0"/>
              </a:rPr>
              <a:t> </a:t>
            </a:r>
            <a:r>
              <a:rPr spc="100" dirty="0">
                <a:latin typeface="Times New Roman" panose="02020603050405020304" pitchFamily="18" charset="0"/>
                <a:cs typeface="Times New Roman" panose="02020603050405020304" pitchFamily="18" charset="0"/>
              </a:rPr>
              <a:t>influencing</a:t>
            </a:r>
            <a:r>
              <a:rPr spc="200" dirty="0">
                <a:latin typeface="Times New Roman" panose="02020603050405020304" pitchFamily="18" charset="0"/>
                <a:cs typeface="Times New Roman" panose="02020603050405020304" pitchFamily="18" charset="0"/>
              </a:rPr>
              <a:t> </a:t>
            </a:r>
            <a:r>
              <a:rPr spc="120" dirty="0">
                <a:latin typeface="Times New Roman" panose="02020603050405020304" pitchFamily="18" charset="0"/>
                <a:cs typeface="Times New Roman" panose="02020603050405020304" pitchFamily="18" charset="0"/>
              </a:rPr>
              <a:t>Customer</a:t>
            </a:r>
            <a:r>
              <a:rPr spc="165" dirty="0">
                <a:latin typeface="Times New Roman" panose="02020603050405020304" pitchFamily="18" charset="0"/>
                <a:cs typeface="Times New Roman" panose="02020603050405020304" pitchFamily="18" charset="0"/>
              </a:rPr>
              <a:t> </a:t>
            </a:r>
            <a:r>
              <a:rPr spc="190" dirty="0">
                <a:latin typeface="Times New Roman" panose="02020603050405020304" pitchFamily="18" charset="0"/>
                <a:cs typeface="Times New Roman" panose="02020603050405020304" pitchFamily="18" charset="0"/>
              </a:rPr>
              <a:t>Churn.</a:t>
            </a:r>
            <a:endParaRPr dirty="0">
              <a:latin typeface="Times New Roman" panose="02020603050405020304" pitchFamily="18" charset="0"/>
              <a:cs typeface="Times New Roman" panose="02020603050405020304" pitchFamily="18" charset="0"/>
            </a:endParaRPr>
          </a:p>
          <a:p>
            <a:pPr marL="297815" marR="5080" indent="-285750">
              <a:lnSpc>
                <a:spcPct val="90000"/>
              </a:lnSpc>
              <a:spcBef>
                <a:spcPts val="1160"/>
              </a:spcBef>
              <a:buSzPct val="80357"/>
              <a:buFont typeface="Arial" panose="020B0604020202020204" pitchFamily="34" charset="0"/>
              <a:buChar char="•"/>
              <a:tabLst>
                <a:tab pos="253365" algn="l"/>
              </a:tabLst>
            </a:pPr>
            <a:r>
              <a:rPr spc="195" dirty="0">
                <a:latin typeface="Times New Roman" panose="02020603050405020304" pitchFamily="18" charset="0"/>
                <a:cs typeface="Times New Roman" panose="02020603050405020304" pitchFamily="18" charset="0"/>
              </a:rPr>
              <a:t>Use</a:t>
            </a:r>
            <a:r>
              <a:rPr spc="160" dirty="0">
                <a:latin typeface="Times New Roman" panose="02020603050405020304" pitchFamily="18" charset="0"/>
                <a:cs typeface="Times New Roman" panose="02020603050405020304" pitchFamily="18" charset="0"/>
              </a:rPr>
              <a:t> </a:t>
            </a:r>
            <a:r>
              <a:rPr spc="85" dirty="0">
                <a:latin typeface="Times New Roman" panose="02020603050405020304" pitchFamily="18" charset="0"/>
                <a:cs typeface="Times New Roman" panose="02020603050405020304" pitchFamily="18" charset="0"/>
              </a:rPr>
              <a:t>various</a:t>
            </a:r>
            <a:r>
              <a:rPr spc="180" dirty="0">
                <a:latin typeface="Times New Roman" panose="02020603050405020304" pitchFamily="18" charset="0"/>
                <a:cs typeface="Times New Roman" panose="02020603050405020304" pitchFamily="18" charset="0"/>
              </a:rPr>
              <a:t> </a:t>
            </a:r>
            <a:r>
              <a:rPr spc="360" dirty="0">
                <a:latin typeface="Times New Roman" panose="02020603050405020304" pitchFamily="18" charset="0"/>
                <a:cs typeface="Times New Roman" panose="02020603050405020304" pitchFamily="18" charset="0"/>
              </a:rPr>
              <a:t>ML</a:t>
            </a:r>
            <a:r>
              <a:rPr spc="90" dirty="0">
                <a:latin typeface="Times New Roman" panose="02020603050405020304" pitchFamily="18" charset="0"/>
                <a:cs typeface="Times New Roman" panose="02020603050405020304" pitchFamily="18" charset="0"/>
              </a:rPr>
              <a:t> </a:t>
            </a:r>
            <a:r>
              <a:rPr spc="100" dirty="0">
                <a:latin typeface="Times New Roman" panose="02020603050405020304" pitchFamily="18" charset="0"/>
                <a:cs typeface="Times New Roman" panose="02020603050405020304" pitchFamily="18" charset="0"/>
              </a:rPr>
              <a:t>algorithms</a:t>
            </a:r>
            <a:r>
              <a:rPr spc="18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to</a:t>
            </a:r>
            <a:r>
              <a:rPr spc="160" dirty="0">
                <a:latin typeface="Times New Roman" panose="02020603050405020304" pitchFamily="18" charset="0"/>
                <a:cs typeface="Times New Roman" panose="02020603050405020304" pitchFamily="18" charset="0"/>
              </a:rPr>
              <a:t> </a:t>
            </a:r>
            <a:r>
              <a:rPr spc="85" dirty="0">
                <a:latin typeface="Times New Roman" panose="02020603050405020304" pitchFamily="18" charset="0"/>
                <a:cs typeface="Times New Roman" panose="02020603050405020304" pitchFamily="18" charset="0"/>
              </a:rPr>
              <a:t>build </a:t>
            </a:r>
            <a:r>
              <a:rPr spc="90" dirty="0">
                <a:latin typeface="Times New Roman" panose="02020603050405020304" pitchFamily="18" charset="0"/>
                <a:cs typeface="Times New Roman" panose="02020603050405020304" pitchFamily="18" charset="0"/>
              </a:rPr>
              <a:t> </a:t>
            </a:r>
            <a:r>
              <a:rPr spc="55" dirty="0">
                <a:latin typeface="Times New Roman" panose="02020603050405020304" pitchFamily="18" charset="0"/>
                <a:cs typeface="Times New Roman" panose="02020603050405020304" pitchFamily="18" charset="0"/>
              </a:rPr>
              <a:t>prediction</a:t>
            </a:r>
            <a:r>
              <a:rPr spc="175" dirty="0">
                <a:latin typeface="Times New Roman" panose="02020603050405020304" pitchFamily="18" charset="0"/>
                <a:cs typeface="Times New Roman" panose="02020603050405020304" pitchFamily="18" charset="0"/>
              </a:rPr>
              <a:t> </a:t>
            </a:r>
            <a:r>
              <a:rPr spc="80" dirty="0">
                <a:latin typeface="Times New Roman" panose="02020603050405020304" pitchFamily="18" charset="0"/>
                <a:cs typeface="Times New Roman" panose="02020603050405020304" pitchFamily="18" charset="0"/>
              </a:rPr>
              <a:t>models,</a:t>
            </a:r>
            <a:r>
              <a:rPr spc="170" dirty="0">
                <a:latin typeface="Times New Roman" panose="02020603050405020304" pitchFamily="18" charset="0"/>
                <a:cs typeface="Times New Roman" panose="02020603050405020304" pitchFamily="18" charset="0"/>
              </a:rPr>
              <a:t> </a:t>
            </a:r>
            <a:r>
              <a:rPr spc="114" dirty="0">
                <a:latin typeface="Times New Roman" panose="02020603050405020304" pitchFamily="18" charset="0"/>
                <a:cs typeface="Times New Roman" panose="02020603050405020304" pitchFamily="18" charset="0"/>
              </a:rPr>
              <a:t>evaluate</a:t>
            </a:r>
            <a:r>
              <a:rPr spc="195" dirty="0">
                <a:latin typeface="Times New Roman" panose="02020603050405020304" pitchFamily="18" charset="0"/>
                <a:cs typeface="Times New Roman" panose="02020603050405020304" pitchFamily="18" charset="0"/>
              </a:rPr>
              <a:t> </a:t>
            </a:r>
            <a:r>
              <a:rPr spc="105" dirty="0">
                <a:latin typeface="Times New Roman" panose="02020603050405020304" pitchFamily="18" charset="0"/>
                <a:cs typeface="Times New Roman" panose="02020603050405020304" pitchFamily="18" charset="0"/>
              </a:rPr>
              <a:t>the</a:t>
            </a:r>
            <a:r>
              <a:rPr spc="165" dirty="0">
                <a:latin typeface="Times New Roman" panose="02020603050405020304" pitchFamily="18" charset="0"/>
                <a:cs typeface="Times New Roman" panose="02020603050405020304" pitchFamily="18" charset="0"/>
              </a:rPr>
              <a:t> </a:t>
            </a:r>
            <a:r>
              <a:rPr spc="85" dirty="0">
                <a:latin typeface="Times New Roman" panose="02020603050405020304" pitchFamily="18" charset="0"/>
                <a:cs typeface="Times New Roman" panose="02020603050405020304" pitchFamily="18" charset="0"/>
              </a:rPr>
              <a:t>accuracy </a:t>
            </a:r>
            <a:r>
              <a:rPr spc="-600" dirty="0">
                <a:latin typeface="Times New Roman" panose="02020603050405020304" pitchFamily="18" charset="0"/>
                <a:cs typeface="Times New Roman" panose="02020603050405020304" pitchFamily="18" charset="0"/>
              </a:rPr>
              <a:t> </a:t>
            </a:r>
            <a:r>
              <a:rPr spc="125" dirty="0">
                <a:latin typeface="Times New Roman" panose="02020603050405020304" pitchFamily="18" charset="0"/>
                <a:cs typeface="Times New Roman" panose="02020603050405020304" pitchFamily="18" charset="0"/>
              </a:rPr>
              <a:t>and</a:t>
            </a:r>
            <a:r>
              <a:rPr spc="170" dirty="0">
                <a:latin typeface="Times New Roman" panose="02020603050405020304" pitchFamily="18" charset="0"/>
                <a:cs typeface="Times New Roman" panose="02020603050405020304" pitchFamily="18" charset="0"/>
              </a:rPr>
              <a:t> </a:t>
            </a:r>
            <a:r>
              <a:rPr spc="70" dirty="0">
                <a:latin typeface="Times New Roman" panose="02020603050405020304" pitchFamily="18" charset="0"/>
                <a:cs typeface="Times New Roman" panose="02020603050405020304" pitchFamily="18" charset="0"/>
              </a:rPr>
              <a:t>performance</a:t>
            </a:r>
            <a:r>
              <a:rPr spc="16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of</a:t>
            </a:r>
            <a:r>
              <a:rPr spc="155" dirty="0">
                <a:latin typeface="Times New Roman" panose="02020603050405020304" pitchFamily="18" charset="0"/>
                <a:cs typeface="Times New Roman" panose="02020603050405020304" pitchFamily="18" charset="0"/>
              </a:rPr>
              <a:t> </a:t>
            </a:r>
            <a:r>
              <a:rPr spc="85" dirty="0">
                <a:latin typeface="Times New Roman" panose="02020603050405020304" pitchFamily="18" charset="0"/>
                <a:cs typeface="Times New Roman" panose="02020603050405020304" pitchFamily="18" charset="0"/>
              </a:rPr>
              <a:t>these</a:t>
            </a:r>
            <a:r>
              <a:rPr spc="165" dirty="0">
                <a:latin typeface="Times New Roman" panose="02020603050405020304" pitchFamily="18" charset="0"/>
                <a:cs typeface="Times New Roman" panose="02020603050405020304" pitchFamily="18" charset="0"/>
              </a:rPr>
              <a:t> </a:t>
            </a:r>
            <a:r>
              <a:rPr spc="80" dirty="0">
                <a:latin typeface="Times New Roman" panose="02020603050405020304" pitchFamily="18" charset="0"/>
                <a:cs typeface="Times New Roman" panose="02020603050405020304" pitchFamily="18" charset="0"/>
              </a:rPr>
              <a:t>models.</a:t>
            </a:r>
            <a:endParaRPr dirty="0">
              <a:latin typeface="Times New Roman" panose="02020603050405020304" pitchFamily="18" charset="0"/>
              <a:cs typeface="Times New Roman" panose="02020603050405020304" pitchFamily="18" charset="0"/>
            </a:endParaRPr>
          </a:p>
          <a:p>
            <a:pPr marL="297815" marR="782320" indent="-285750">
              <a:lnSpc>
                <a:spcPct val="90000"/>
              </a:lnSpc>
              <a:spcBef>
                <a:spcPts val="1200"/>
              </a:spcBef>
              <a:buSzPct val="80357"/>
              <a:buFont typeface="Arial" panose="020B0604020202020204" pitchFamily="34" charset="0"/>
              <a:buChar char="•"/>
              <a:tabLst>
                <a:tab pos="253365" algn="l"/>
              </a:tabLst>
            </a:pPr>
            <a:r>
              <a:rPr spc="140" dirty="0">
                <a:latin typeface="Times New Roman" panose="02020603050405020304" pitchFamily="18" charset="0"/>
                <a:cs typeface="Times New Roman" panose="02020603050405020304" pitchFamily="18" charset="0"/>
              </a:rPr>
              <a:t>Finding</a:t>
            </a:r>
            <a:r>
              <a:rPr spc="190" dirty="0">
                <a:latin typeface="Times New Roman" panose="02020603050405020304" pitchFamily="18" charset="0"/>
                <a:cs typeface="Times New Roman" panose="02020603050405020304" pitchFamily="18" charset="0"/>
              </a:rPr>
              <a:t> </a:t>
            </a:r>
            <a:r>
              <a:rPr spc="70" dirty="0">
                <a:latin typeface="Times New Roman" panose="02020603050405020304" pitchFamily="18" charset="0"/>
                <a:cs typeface="Times New Roman" panose="02020603050405020304" pitchFamily="18" charset="0"/>
              </a:rPr>
              <a:t>out</a:t>
            </a:r>
            <a:r>
              <a:rPr spc="160" dirty="0">
                <a:latin typeface="Times New Roman" panose="02020603050405020304" pitchFamily="18" charset="0"/>
                <a:cs typeface="Times New Roman" panose="02020603050405020304" pitchFamily="18" charset="0"/>
              </a:rPr>
              <a:t> </a:t>
            </a:r>
            <a:r>
              <a:rPr spc="105" dirty="0">
                <a:latin typeface="Times New Roman" panose="02020603050405020304" pitchFamily="18" charset="0"/>
                <a:cs typeface="Times New Roman" panose="02020603050405020304" pitchFamily="18" charset="0"/>
              </a:rPr>
              <a:t>the</a:t>
            </a:r>
            <a:r>
              <a:rPr spc="165" dirty="0">
                <a:latin typeface="Times New Roman" panose="02020603050405020304" pitchFamily="18" charset="0"/>
                <a:cs typeface="Times New Roman" panose="02020603050405020304" pitchFamily="18" charset="0"/>
              </a:rPr>
              <a:t> </a:t>
            </a:r>
            <a:r>
              <a:rPr spc="70" dirty="0">
                <a:latin typeface="Times New Roman" panose="02020603050405020304" pitchFamily="18" charset="0"/>
                <a:cs typeface="Times New Roman" panose="02020603050405020304" pitchFamily="18" charset="0"/>
              </a:rPr>
              <a:t>best</a:t>
            </a:r>
            <a:r>
              <a:rPr spc="155" dirty="0">
                <a:latin typeface="Times New Roman" panose="02020603050405020304" pitchFamily="18" charset="0"/>
                <a:cs typeface="Times New Roman" panose="02020603050405020304" pitchFamily="18" charset="0"/>
              </a:rPr>
              <a:t> </a:t>
            </a:r>
            <a:r>
              <a:rPr spc="50" dirty="0">
                <a:latin typeface="Times New Roman" panose="02020603050405020304" pitchFamily="18" charset="0"/>
                <a:cs typeface="Times New Roman" panose="02020603050405020304" pitchFamily="18" charset="0"/>
              </a:rPr>
              <a:t>model</a:t>
            </a:r>
            <a:r>
              <a:rPr spc="160" dirty="0">
                <a:latin typeface="Times New Roman" panose="02020603050405020304" pitchFamily="18" charset="0"/>
                <a:cs typeface="Times New Roman" panose="02020603050405020304" pitchFamily="18" charset="0"/>
              </a:rPr>
              <a:t> </a:t>
            </a:r>
            <a:r>
              <a:rPr spc="25" dirty="0">
                <a:latin typeface="Times New Roman" panose="02020603050405020304" pitchFamily="18" charset="0"/>
                <a:cs typeface="Times New Roman" panose="02020603050405020304" pitchFamily="18" charset="0"/>
              </a:rPr>
              <a:t>for</a:t>
            </a:r>
            <a:r>
              <a:rPr spc="145" dirty="0">
                <a:latin typeface="Times New Roman" panose="02020603050405020304" pitchFamily="18" charset="0"/>
                <a:cs typeface="Times New Roman" panose="02020603050405020304" pitchFamily="18" charset="0"/>
              </a:rPr>
              <a:t> </a:t>
            </a:r>
            <a:r>
              <a:rPr spc="50" dirty="0">
                <a:latin typeface="Times New Roman" panose="02020603050405020304" pitchFamily="18" charset="0"/>
                <a:cs typeface="Times New Roman" panose="02020603050405020304" pitchFamily="18" charset="0"/>
              </a:rPr>
              <a:t>our </a:t>
            </a:r>
            <a:r>
              <a:rPr spc="55" dirty="0">
                <a:latin typeface="Times New Roman" panose="02020603050405020304" pitchFamily="18" charset="0"/>
                <a:cs typeface="Times New Roman" panose="02020603050405020304" pitchFamily="18" charset="0"/>
              </a:rPr>
              <a:t> </a:t>
            </a:r>
            <a:r>
              <a:rPr spc="85" dirty="0">
                <a:latin typeface="Times New Roman" panose="02020603050405020304" pitchFamily="18" charset="0"/>
                <a:cs typeface="Times New Roman" panose="02020603050405020304" pitchFamily="18" charset="0"/>
              </a:rPr>
              <a:t>business</a:t>
            </a:r>
            <a:r>
              <a:rPr spc="185" dirty="0">
                <a:latin typeface="Times New Roman" panose="02020603050405020304" pitchFamily="18" charset="0"/>
                <a:cs typeface="Times New Roman" panose="02020603050405020304" pitchFamily="18" charset="0"/>
              </a:rPr>
              <a:t> </a:t>
            </a:r>
            <a:r>
              <a:rPr spc="75" dirty="0">
                <a:latin typeface="Times New Roman" panose="02020603050405020304" pitchFamily="18" charset="0"/>
                <a:cs typeface="Times New Roman" panose="02020603050405020304" pitchFamily="18" charset="0"/>
              </a:rPr>
              <a:t>case</a:t>
            </a:r>
            <a:r>
              <a:rPr spc="160" dirty="0">
                <a:latin typeface="Times New Roman" panose="02020603050405020304" pitchFamily="18" charset="0"/>
                <a:cs typeface="Times New Roman" panose="02020603050405020304" pitchFamily="18" charset="0"/>
              </a:rPr>
              <a:t> </a:t>
            </a:r>
            <a:r>
              <a:rPr spc="350" dirty="0">
                <a:latin typeface="Times New Roman" panose="02020603050405020304" pitchFamily="18" charset="0"/>
                <a:cs typeface="Times New Roman" panose="02020603050405020304" pitchFamily="18" charset="0"/>
              </a:rPr>
              <a:t>&amp;</a:t>
            </a:r>
            <a:r>
              <a:rPr spc="155" dirty="0">
                <a:latin typeface="Times New Roman" panose="02020603050405020304" pitchFamily="18" charset="0"/>
                <a:cs typeface="Times New Roman" panose="02020603050405020304" pitchFamily="18" charset="0"/>
              </a:rPr>
              <a:t> </a:t>
            </a:r>
            <a:r>
              <a:rPr spc="65" dirty="0">
                <a:latin typeface="Times New Roman" panose="02020603050405020304" pitchFamily="18" charset="0"/>
                <a:cs typeface="Times New Roman" panose="02020603050405020304" pitchFamily="18" charset="0"/>
              </a:rPr>
              <a:t>providing</a:t>
            </a:r>
            <a:r>
              <a:rPr spc="185" dirty="0">
                <a:latin typeface="Times New Roman" panose="02020603050405020304" pitchFamily="18" charset="0"/>
                <a:cs typeface="Times New Roman" panose="02020603050405020304" pitchFamily="18" charset="0"/>
              </a:rPr>
              <a:t> </a:t>
            </a:r>
            <a:r>
              <a:rPr spc="80" dirty="0">
                <a:latin typeface="Times New Roman" panose="02020603050405020304" pitchFamily="18" charset="0"/>
                <a:cs typeface="Times New Roman" panose="02020603050405020304" pitchFamily="18" charset="0"/>
              </a:rPr>
              <a:t>executive </a:t>
            </a:r>
            <a:r>
              <a:rPr spc="-605" dirty="0">
                <a:latin typeface="Times New Roman" panose="02020603050405020304" pitchFamily="18" charset="0"/>
                <a:cs typeface="Times New Roman" panose="02020603050405020304" pitchFamily="18" charset="0"/>
              </a:rPr>
              <a:t> </a:t>
            </a:r>
            <a:r>
              <a:rPr spc="100" dirty="0">
                <a:latin typeface="Times New Roman" panose="02020603050405020304" pitchFamily="18" charset="0"/>
                <a:cs typeface="Times New Roman" panose="02020603050405020304" pitchFamily="18" charset="0"/>
              </a:rPr>
              <a:t>summary.</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p:nvPr/>
        </p:nvSpPr>
        <p:spPr>
          <a:xfrm>
            <a:off x="533400" y="1066800"/>
            <a:ext cx="11529265" cy="3783984"/>
          </a:xfrm>
          <a:prstGeom prst="rect">
            <a:avLst/>
          </a:prstGeom>
        </p:spPr>
        <p:txBody>
          <a:bodyPr vert="horz" wrap="square" lIns="0" tIns="55244" rIns="0" bIns="0" rtlCol="0">
            <a:spAutoFit/>
          </a:bodyPr>
          <a:lstStyle/>
          <a:p>
            <a:pPr marL="583565" indent="-571500">
              <a:lnSpc>
                <a:spcPct val="150000"/>
              </a:lnSpc>
              <a:spcBef>
                <a:spcPts val="434"/>
              </a:spcBef>
              <a:buSzPct val="81944"/>
              <a:buFont typeface="Arial" panose="020B0604020202020204" pitchFamily="34" charset="0"/>
              <a:buChar char="•"/>
              <a:tabLst>
                <a:tab pos="322580" algn="l"/>
              </a:tabLst>
            </a:pPr>
            <a:r>
              <a:rPr spc="120" dirty="0">
                <a:latin typeface="Times New Roman" panose="02020603050405020304" pitchFamily="18" charset="0"/>
                <a:cs typeface="Times New Roman" panose="02020603050405020304" pitchFamily="18" charset="0"/>
              </a:rPr>
              <a:t>Source</a:t>
            </a:r>
            <a:r>
              <a:rPr spc="195" dirty="0">
                <a:latin typeface="Times New Roman" panose="02020603050405020304" pitchFamily="18" charset="0"/>
                <a:cs typeface="Times New Roman" panose="02020603050405020304" pitchFamily="18" charset="0"/>
              </a:rPr>
              <a:t> </a:t>
            </a:r>
            <a:r>
              <a:rPr spc="150" dirty="0">
                <a:latin typeface="Times New Roman" panose="02020603050405020304" pitchFamily="18" charset="0"/>
                <a:cs typeface="Times New Roman" panose="02020603050405020304" pitchFamily="18" charset="0"/>
              </a:rPr>
              <a:t>dataset</a:t>
            </a:r>
            <a:r>
              <a:rPr spc="180" dirty="0">
                <a:latin typeface="Times New Roman" panose="02020603050405020304" pitchFamily="18" charset="0"/>
                <a:cs typeface="Times New Roman" panose="02020603050405020304" pitchFamily="18" charset="0"/>
              </a:rPr>
              <a:t> </a:t>
            </a:r>
            <a:r>
              <a:rPr spc="125" dirty="0">
                <a:latin typeface="Times New Roman" panose="02020603050405020304" pitchFamily="18" charset="0"/>
                <a:cs typeface="Times New Roman" panose="02020603050405020304" pitchFamily="18" charset="0"/>
              </a:rPr>
              <a:t>is</a:t>
            </a:r>
            <a:r>
              <a:rPr spc="200" dirty="0">
                <a:latin typeface="Times New Roman" panose="02020603050405020304" pitchFamily="18" charset="0"/>
                <a:cs typeface="Times New Roman" panose="02020603050405020304" pitchFamily="18" charset="0"/>
              </a:rPr>
              <a:t> </a:t>
            </a:r>
            <a:r>
              <a:rPr spc="160" dirty="0">
                <a:latin typeface="Times New Roman" panose="02020603050405020304" pitchFamily="18" charset="0"/>
                <a:cs typeface="Times New Roman" panose="02020603050405020304" pitchFamily="18" charset="0"/>
              </a:rPr>
              <a:t>in</a:t>
            </a:r>
            <a:r>
              <a:rPr spc="210" dirty="0">
                <a:latin typeface="Times New Roman" panose="02020603050405020304" pitchFamily="18" charset="0"/>
                <a:cs typeface="Times New Roman" panose="02020603050405020304" pitchFamily="18" charset="0"/>
              </a:rPr>
              <a:t> </a:t>
            </a:r>
            <a:r>
              <a:rPr spc="80" dirty="0">
                <a:latin typeface="Times New Roman" panose="02020603050405020304" pitchFamily="18" charset="0"/>
                <a:cs typeface="Times New Roman" panose="02020603050405020304" pitchFamily="18" charset="0"/>
              </a:rPr>
              <a:t>csv</a:t>
            </a:r>
            <a:r>
              <a:rPr spc="204" dirty="0">
                <a:latin typeface="Times New Roman" panose="02020603050405020304" pitchFamily="18" charset="0"/>
                <a:cs typeface="Times New Roman" panose="02020603050405020304" pitchFamily="18" charset="0"/>
              </a:rPr>
              <a:t> </a:t>
            </a:r>
            <a:r>
              <a:rPr spc="140" dirty="0">
                <a:latin typeface="Times New Roman" panose="02020603050405020304" pitchFamily="18" charset="0"/>
                <a:cs typeface="Times New Roman" panose="02020603050405020304" pitchFamily="18" charset="0"/>
              </a:rPr>
              <a:t>format.</a:t>
            </a:r>
            <a:endParaRPr dirty="0">
              <a:latin typeface="Times New Roman" panose="02020603050405020304" pitchFamily="18" charset="0"/>
              <a:cs typeface="Times New Roman" panose="02020603050405020304" pitchFamily="18" charset="0"/>
            </a:endParaRPr>
          </a:p>
          <a:p>
            <a:pPr marL="583565" indent="-571500">
              <a:lnSpc>
                <a:spcPct val="150000"/>
              </a:lnSpc>
              <a:spcBef>
                <a:spcPts val="335"/>
              </a:spcBef>
              <a:buSzPct val="81944"/>
              <a:buFont typeface="Arial" panose="020B0604020202020204" pitchFamily="34" charset="0"/>
              <a:buChar char="•"/>
              <a:tabLst>
                <a:tab pos="322580" algn="l"/>
              </a:tabLst>
            </a:pPr>
            <a:r>
              <a:rPr spc="204" dirty="0">
                <a:latin typeface="Times New Roman" panose="02020603050405020304" pitchFamily="18" charset="0"/>
                <a:cs typeface="Times New Roman" panose="02020603050405020304" pitchFamily="18" charset="0"/>
              </a:rPr>
              <a:t>Dataset</a:t>
            </a:r>
            <a:r>
              <a:rPr spc="180" dirty="0">
                <a:latin typeface="Times New Roman" panose="02020603050405020304" pitchFamily="18" charset="0"/>
                <a:cs typeface="Times New Roman" panose="02020603050405020304" pitchFamily="18" charset="0"/>
              </a:rPr>
              <a:t> </a:t>
            </a:r>
            <a:r>
              <a:rPr spc="120" dirty="0">
                <a:latin typeface="Times New Roman" panose="02020603050405020304" pitchFamily="18" charset="0"/>
                <a:cs typeface="Times New Roman" panose="02020603050405020304" pitchFamily="18" charset="0"/>
              </a:rPr>
              <a:t>contains</a:t>
            </a:r>
            <a:r>
              <a:rPr spc="195" dirty="0">
                <a:latin typeface="Times New Roman" panose="02020603050405020304" pitchFamily="18" charset="0"/>
                <a:cs typeface="Times New Roman" panose="02020603050405020304" pitchFamily="18" charset="0"/>
              </a:rPr>
              <a:t> </a:t>
            </a:r>
            <a:r>
              <a:rPr lang="en-GB" spc="5" dirty="0">
                <a:latin typeface="Times New Roman" panose="02020603050405020304" pitchFamily="18" charset="0"/>
                <a:cs typeface="Times New Roman" panose="02020603050405020304" pitchFamily="18" charset="0"/>
              </a:rPr>
              <a:t>99999</a:t>
            </a:r>
            <a:r>
              <a:rPr spc="200" dirty="0">
                <a:latin typeface="Times New Roman" panose="02020603050405020304" pitchFamily="18" charset="0"/>
                <a:cs typeface="Times New Roman" panose="02020603050405020304" pitchFamily="18" charset="0"/>
              </a:rPr>
              <a:t> </a:t>
            </a:r>
            <a:r>
              <a:rPr spc="25" dirty="0">
                <a:latin typeface="Times New Roman" panose="02020603050405020304" pitchFamily="18" charset="0"/>
                <a:cs typeface="Times New Roman" panose="02020603050405020304" pitchFamily="18" charset="0"/>
              </a:rPr>
              <a:t>rows</a:t>
            </a:r>
            <a:r>
              <a:rPr spc="195" dirty="0">
                <a:latin typeface="Times New Roman" panose="02020603050405020304" pitchFamily="18" charset="0"/>
                <a:cs typeface="Times New Roman" panose="02020603050405020304" pitchFamily="18" charset="0"/>
              </a:rPr>
              <a:t> </a:t>
            </a:r>
            <a:r>
              <a:rPr spc="160" dirty="0">
                <a:latin typeface="Times New Roman" panose="02020603050405020304" pitchFamily="18" charset="0"/>
                <a:cs typeface="Times New Roman" panose="02020603050405020304" pitchFamily="18" charset="0"/>
              </a:rPr>
              <a:t>and</a:t>
            </a:r>
            <a:r>
              <a:rPr spc="204" dirty="0">
                <a:latin typeface="Times New Roman" panose="02020603050405020304" pitchFamily="18" charset="0"/>
                <a:cs typeface="Times New Roman" panose="02020603050405020304" pitchFamily="18" charset="0"/>
              </a:rPr>
              <a:t> </a:t>
            </a:r>
            <a:r>
              <a:rPr lang="en-GB" spc="5" dirty="0">
                <a:latin typeface="Times New Roman" panose="02020603050405020304" pitchFamily="18" charset="0"/>
                <a:cs typeface="Times New Roman" panose="02020603050405020304" pitchFamily="18" charset="0"/>
              </a:rPr>
              <a:t>226</a:t>
            </a:r>
            <a:r>
              <a:rPr spc="185" dirty="0">
                <a:latin typeface="Times New Roman" panose="02020603050405020304" pitchFamily="18" charset="0"/>
                <a:cs typeface="Times New Roman" panose="02020603050405020304" pitchFamily="18" charset="0"/>
              </a:rPr>
              <a:t> </a:t>
            </a:r>
            <a:r>
              <a:rPr spc="105" dirty="0">
                <a:latin typeface="Times New Roman" panose="02020603050405020304" pitchFamily="18" charset="0"/>
                <a:cs typeface="Times New Roman" panose="02020603050405020304" pitchFamily="18" charset="0"/>
              </a:rPr>
              <a:t>columns</a:t>
            </a:r>
            <a:endParaRPr dirty="0">
              <a:latin typeface="Times New Roman" panose="02020603050405020304" pitchFamily="18" charset="0"/>
              <a:cs typeface="Times New Roman" panose="02020603050405020304" pitchFamily="18" charset="0"/>
            </a:endParaRPr>
          </a:p>
          <a:p>
            <a:pPr marL="571500" marR="61594" indent="-571500">
              <a:lnSpc>
                <a:spcPct val="150000"/>
              </a:lnSpc>
              <a:spcBef>
                <a:spcPts val="5"/>
              </a:spcBef>
              <a:buSzPct val="81944"/>
              <a:buFont typeface="Arial" panose="020B0604020202020204" pitchFamily="34" charset="0"/>
              <a:buChar char="•"/>
              <a:tabLst>
                <a:tab pos="447040" algn="l"/>
              </a:tabLst>
            </a:pPr>
            <a:r>
              <a:rPr spc="135" dirty="0">
                <a:latin typeface="Times New Roman" panose="02020603050405020304" pitchFamily="18" charset="0"/>
                <a:cs typeface="Times New Roman" panose="02020603050405020304" pitchFamily="18" charset="0"/>
              </a:rPr>
              <a:t>There</a:t>
            </a:r>
            <a:r>
              <a:rPr spc="200" dirty="0">
                <a:latin typeface="Times New Roman" panose="02020603050405020304" pitchFamily="18" charset="0"/>
                <a:cs typeface="Times New Roman" panose="02020603050405020304" pitchFamily="18" charset="0"/>
              </a:rPr>
              <a:t> </a:t>
            </a:r>
            <a:r>
              <a:rPr lang="en-GB" spc="125" dirty="0">
                <a:latin typeface="Times New Roman" panose="02020603050405020304" pitchFamily="18" charset="0"/>
                <a:cs typeface="Times New Roman" panose="02020603050405020304" pitchFamily="18" charset="0"/>
              </a:rPr>
              <a:t>are </a:t>
            </a:r>
            <a:r>
              <a:rPr spc="145" dirty="0">
                <a:latin typeface="Times New Roman" panose="02020603050405020304" pitchFamily="18" charset="0"/>
                <a:cs typeface="Times New Roman" panose="02020603050405020304" pitchFamily="18" charset="0"/>
              </a:rPr>
              <a:t>missing</a:t>
            </a:r>
            <a:r>
              <a:rPr spc="200" dirty="0">
                <a:latin typeface="Times New Roman" panose="02020603050405020304" pitchFamily="18" charset="0"/>
                <a:cs typeface="Times New Roman" panose="02020603050405020304" pitchFamily="18" charset="0"/>
              </a:rPr>
              <a:t> </a:t>
            </a:r>
            <a:r>
              <a:rPr spc="145" dirty="0">
                <a:latin typeface="Times New Roman" panose="02020603050405020304" pitchFamily="18" charset="0"/>
                <a:cs typeface="Times New Roman" panose="02020603050405020304" pitchFamily="18" charset="0"/>
              </a:rPr>
              <a:t>values</a:t>
            </a:r>
            <a:r>
              <a:rPr spc="204" dirty="0">
                <a:latin typeface="Times New Roman" panose="02020603050405020304" pitchFamily="18" charset="0"/>
                <a:cs typeface="Times New Roman" panose="02020603050405020304" pitchFamily="18" charset="0"/>
              </a:rPr>
              <a:t> </a:t>
            </a:r>
            <a:r>
              <a:rPr spc="30" dirty="0">
                <a:latin typeface="Times New Roman" panose="02020603050405020304" pitchFamily="18" charset="0"/>
                <a:cs typeface="Times New Roman" panose="02020603050405020304" pitchFamily="18" charset="0"/>
              </a:rPr>
              <a:t>for</a:t>
            </a:r>
            <a:r>
              <a:rPr spc="225" dirty="0">
                <a:latin typeface="Times New Roman" panose="02020603050405020304" pitchFamily="18" charset="0"/>
                <a:cs typeface="Times New Roman" panose="02020603050405020304" pitchFamily="18" charset="0"/>
              </a:rPr>
              <a:t> </a:t>
            </a:r>
            <a:r>
              <a:rPr spc="140" dirty="0">
                <a:latin typeface="Times New Roman" panose="02020603050405020304" pitchFamily="18" charset="0"/>
                <a:cs typeface="Times New Roman" panose="02020603050405020304" pitchFamily="18" charset="0"/>
              </a:rPr>
              <a:t>the</a:t>
            </a:r>
            <a:r>
              <a:rPr spc="200" dirty="0">
                <a:latin typeface="Times New Roman" panose="02020603050405020304" pitchFamily="18" charset="0"/>
                <a:cs typeface="Times New Roman" panose="02020603050405020304" pitchFamily="18" charset="0"/>
              </a:rPr>
              <a:t> </a:t>
            </a:r>
            <a:r>
              <a:rPr spc="55" dirty="0">
                <a:latin typeface="Times New Roman" panose="02020603050405020304" pitchFamily="18" charset="0"/>
                <a:cs typeface="Times New Roman" panose="02020603050405020304" pitchFamily="18" charset="0"/>
              </a:rPr>
              <a:t>provided </a:t>
            </a:r>
            <a:r>
              <a:rPr spc="-775" dirty="0">
                <a:latin typeface="Times New Roman" panose="02020603050405020304" pitchFamily="18" charset="0"/>
                <a:cs typeface="Times New Roman" panose="02020603050405020304" pitchFamily="18" charset="0"/>
              </a:rPr>
              <a:t> </a:t>
            </a:r>
            <a:r>
              <a:rPr spc="150" dirty="0">
                <a:latin typeface="Times New Roman" panose="02020603050405020304" pitchFamily="18" charset="0"/>
                <a:cs typeface="Times New Roman" panose="02020603050405020304" pitchFamily="18" charset="0"/>
              </a:rPr>
              <a:t>input</a:t>
            </a:r>
            <a:r>
              <a:rPr spc="215" dirty="0">
                <a:latin typeface="Times New Roman" panose="02020603050405020304" pitchFamily="18" charset="0"/>
                <a:cs typeface="Times New Roman" panose="02020603050405020304" pitchFamily="18" charset="0"/>
              </a:rPr>
              <a:t> </a:t>
            </a:r>
            <a:r>
              <a:rPr spc="160" dirty="0">
                <a:latin typeface="Times New Roman" panose="02020603050405020304" pitchFamily="18" charset="0"/>
                <a:cs typeface="Times New Roman" panose="02020603050405020304" pitchFamily="18" charset="0"/>
              </a:rPr>
              <a:t>dataset</a:t>
            </a:r>
            <a:r>
              <a:rPr lang="en-GB" spc="160" dirty="0">
                <a:latin typeface="Times New Roman" panose="02020603050405020304" pitchFamily="18" charset="0"/>
                <a:cs typeface="Times New Roman" panose="02020603050405020304" pitchFamily="18" charset="0"/>
              </a:rPr>
              <a:t> which needs to be handled</a:t>
            </a:r>
            <a:r>
              <a:rPr spc="160" dirty="0">
                <a:latin typeface="Times New Roman" panose="02020603050405020304" pitchFamily="18" charset="0"/>
                <a:cs typeface="Times New Roman" panose="02020603050405020304" pitchFamily="18" charset="0"/>
              </a:rPr>
              <a:t>.</a:t>
            </a:r>
            <a:endParaRPr lang="en-GB" spc="160" dirty="0">
              <a:latin typeface="Times New Roman" panose="02020603050405020304" pitchFamily="18" charset="0"/>
              <a:cs typeface="Times New Roman" panose="02020603050405020304" pitchFamily="18" charset="0"/>
            </a:endParaRPr>
          </a:p>
          <a:p>
            <a:pPr marL="571500" marR="61594" indent="-571500">
              <a:lnSpc>
                <a:spcPct val="150000"/>
              </a:lnSpc>
              <a:spcBef>
                <a:spcPts val="5"/>
              </a:spcBef>
              <a:buSzPct val="81944"/>
              <a:buFont typeface="Arial" panose="020B0604020202020204" pitchFamily="34" charset="0"/>
              <a:buChar char="•"/>
              <a:tabLst>
                <a:tab pos="447040" algn="l"/>
              </a:tabLst>
            </a:pPr>
            <a:r>
              <a:rPr lang="en-IN" spc="160" dirty="0">
                <a:latin typeface="Times New Roman" panose="02020603050405020304" pitchFamily="18" charset="0"/>
                <a:cs typeface="Times New Roman" panose="02020603050405020304" pitchFamily="18" charset="0"/>
              </a:rPr>
              <a:t>After removing data with missing values, we have 27991 rows and 178 columns.</a:t>
            </a:r>
          </a:p>
          <a:p>
            <a:pPr marL="571500" marR="61594" indent="-571500">
              <a:lnSpc>
                <a:spcPct val="150000"/>
              </a:lnSpc>
              <a:spcBef>
                <a:spcPts val="5"/>
              </a:spcBef>
              <a:buSzPct val="81944"/>
              <a:buFont typeface="Arial" panose="020B0604020202020204" pitchFamily="34" charset="0"/>
              <a:buChar char="•"/>
              <a:tabLst>
                <a:tab pos="447040" algn="l"/>
              </a:tabLst>
            </a:pPr>
            <a:r>
              <a:rPr spc="254" dirty="0">
                <a:latin typeface="Times New Roman" panose="02020603050405020304" pitchFamily="18" charset="0"/>
                <a:cs typeface="Times New Roman" panose="02020603050405020304" pitchFamily="18" charset="0"/>
              </a:rPr>
              <a:t>Churn</a:t>
            </a:r>
            <a:r>
              <a:rPr lang="en-GB" spc="254" dirty="0">
                <a:latin typeface="Times New Roman" panose="02020603050405020304" pitchFamily="18" charset="0"/>
                <a:cs typeface="Times New Roman" panose="02020603050405020304" pitchFamily="18" charset="0"/>
              </a:rPr>
              <a:t> </a:t>
            </a:r>
            <a:r>
              <a:rPr spc="120" dirty="0">
                <a:latin typeface="Times New Roman" panose="02020603050405020304" pitchFamily="18" charset="0"/>
                <a:cs typeface="Times New Roman" panose="02020603050405020304" pitchFamily="18" charset="0"/>
              </a:rPr>
              <a:t>is</a:t>
            </a:r>
            <a:r>
              <a:rPr spc="195" dirty="0">
                <a:latin typeface="Times New Roman" panose="02020603050405020304" pitchFamily="18" charset="0"/>
                <a:cs typeface="Times New Roman" panose="02020603050405020304" pitchFamily="18" charset="0"/>
              </a:rPr>
              <a:t> </a:t>
            </a:r>
            <a:r>
              <a:rPr spc="140" dirty="0">
                <a:latin typeface="Times New Roman" panose="02020603050405020304" pitchFamily="18" charset="0"/>
                <a:cs typeface="Times New Roman" panose="02020603050405020304" pitchFamily="18" charset="0"/>
              </a:rPr>
              <a:t>the</a:t>
            </a:r>
            <a:r>
              <a:rPr spc="200" dirty="0">
                <a:latin typeface="Times New Roman" panose="02020603050405020304" pitchFamily="18" charset="0"/>
                <a:cs typeface="Times New Roman" panose="02020603050405020304" pitchFamily="18" charset="0"/>
              </a:rPr>
              <a:t> </a:t>
            </a:r>
            <a:r>
              <a:rPr spc="130" dirty="0">
                <a:latin typeface="Times New Roman" panose="02020603050405020304" pitchFamily="18" charset="0"/>
                <a:cs typeface="Times New Roman" panose="02020603050405020304" pitchFamily="18" charset="0"/>
              </a:rPr>
              <a:t>variable</a:t>
            </a:r>
            <a:r>
              <a:rPr spc="229" dirty="0">
                <a:latin typeface="Times New Roman" panose="02020603050405020304" pitchFamily="18" charset="0"/>
                <a:cs typeface="Times New Roman" panose="02020603050405020304" pitchFamily="18" charset="0"/>
              </a:rPr>
              <a:t> </a:t>
            </a:r>
            <a:r>
              <a:rPr spc="110" dirty="0">
                <a:latin typeface="Times New Roman" panose="02020603050405020304" pitchFamily="18" charset="0"/>
                <a:cs typeface="Times New Roman" panose="02020603050405020304" pitchFamily="18" charset="0"/>
              </a:rPr>
              <a:t>which</a:t>
            </a:r>
            <a:r>
              <a:rPr spc="195" dirty="0">
                <a:latin typeface="Times New Roman" panose="02020603050405020304" pitchFamily="18" charset="0"/>
                <a:cs typeface="Times New Roman" panose="02020603050405020304" pitchFamily="18" charset="0"/>
              </a:rPr>
              <a:t> </a:t>
            </a:r>
            <a:r>
              <a:rPr spc="95" dirty="0">
                <a:latin typeface="Times New Roman" panose="02020603050405020304" pitchFamily="18" charset="0"/>
                <a:cs typeface="Times New Roman" panose="02020603050405020304" pitchFamily="18" charset="0"/>
              </a:rPr>
              <a:t>notifies </a:t>
            </a:r>
            <a:r>
              <a:rPr spc="-775" dirty="0">
                <a:latin typeface="Times New Roman" panose="02020603050405020304" pitchFamily="18" charset="0"/>
                <a:cs typeface="Times New Roman" panose="02020603050405020304" pitchFamily="18" charset="0"/>
              </a:rPr>
              <a:t> </a:t>
            </a:r>
            <a:r>
              <a:rPr spc="114" dirty="0">
                <a:latin typeface="Times New Roman" panose="02020603050405020304" pitchFamily="18" charset="0"/>
                <a:cs typeface="Times New Roman" panose="02020603050405020304" pitchFamily="18" charset="0"/>
              </a:rPr>
              <a:t>whether</a:t>
            </a:r>
            <a:r>
              <a:rPr lang="en-GB" spc="114" dirty="0">
                <a:latin typeface="Times New Roman" panose="02020603050405020304" pitchFamily="18" charset="0"/>
                <a:cs typeface="Times New Roman" panose="02020603050405020304" pitchFamily="18" charset="0"/>
              </a:rPr>
              <a:t> </a:t>
            </a:r>
            <a:r>
              <a:rPr spc="240" dirty="0">
                <a:latin typeface="Times New Roman" panose="02020603050405020304" pitchFamily="18" charset="0"/>
                <a:cs typeface="Times New Roman" panose="02020603050405020304" pitchFamily="18" charset="0"/>
              </a:rPr>
              <a:t>a</a:t>
            </a:r>
            <a:r>
              <a:rPr spc="195" dirty="0">
                <a:latin typeface="Times New Roman" panose="02020603050405020304" pitchFamily="18" charset="0"/>
                <a:cs typeface="Times New Roman" panose="02020603050405020304" pitchFamily="18" charset="0"/>
              </a:rPr>
              <a:t> </a:t>
            </a:r>
            <a:r>
              <a:rPr spc="140" dirty="0">
                <a:latin typeface="Times New Roman" panose="02020603050405020304" pitchFamily="18" charset="0"/>
                <a:cs typeface="Times New Roman" panose="02020603050405020304" pitchFamily="18" charset="0"/>
              </a:rPr>
              <a:t>particular</a:t>
            </a:r>
            <a:r>
              <a:rPr spc="210" dirty="0">
                <a:latin typeface="Times New Roman" panose="02020603050405020304" pitchFamily="18" charset="0"/>
                <a:cs typeface="Times New Roman" panose="02020603050405020304" pitchFamily="18" charset="0"/>
              </a:rPr>
              <a:t> </a:t>
            </a:r>
            <a:r>
              <a:rPr spc="95" dirty="0">
                <a:latin typeface="Times New Roman" panose="02020603050405020304" pitchFamily="18" charset="0"/>
                <a:cs typeface="Times New Roman" panose="02020603050405020304" pitchFamily="18" charset="0"/>
              </a:rPr>
              <a:t>customer</a:t>
            </a:r>
            <a:r>
              <a:rPr spc="215" dirty="0">
                <a:latin typeface="Times New Roman" panose="02020603050405020304" pitchFamily="18" charset="0"/>
                <a:cs typeface="Times New Roman" panose="02020603050405020304" pitchFamily="18" charset="0"/>
              </a:rPr>
              <a:t> </a:t>
            </a:r>
            <a:r>
              <a:rPr spc="125" dirty="0">
                <a:latin typeface="Times New Roman" panose="02020603050405020304" pitchFamily="18" charset="0"/>
                <a:cs typeface="Times New Roman" panose="02020603050405020304" pitchFamily="18" charset="0"/>
              </a:rPr>
              <a:t>is</a:t>
            </a:r>
            <a:r>
              <a:rPr spc="200" dirty="0">
                <a:latin typeface="Times New Roman" panose="02020603050405020304" pitchFamily="18" charset="0"/>
                <a:cs typeface="Times New Roman" panose="02020603050405020304" pitchFamily="18" charset="0"/>
              </a:rPr>
              <a:t> </a:t>
            </a:r>
            <a:r>
              <a:rPr spc="114" dirty="0">
                <a:latin typeface="Times New Roman" panose="02020603050405020304" pitchFamily="18" charset="0"/>
                <a:cs typeface="Times New Roman" panose="02020603050405020304" pitchFamily="18" charset="0"/>
              </a:rPr>
              <a:t>churned</a:t>
            </a:r>
            <a:r>
              <a:rPr spc="22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or</a:t>
            </a:r>
            <a:r>
              <a:rPr spc="200" dirty="0">
                <a:latin typeface="Times New Roman" panose="02020603050405020304" pitchFamily="18" charset="0"/>
                <a:cs typeface="Times New Roman" panose="02020603050405020304" pitchFamily="18" charset="0"/>
              </a:rPr>
              <a:t> </a:t>
            </a:r>
            <a:r>
              <a:rPr spc="130" dirty="0">
                <a:latin typeface="Times New Roman" panose="02020603050405020304" pitchFamily="18" charset="0"/>
                <a:cs typeface="Times New Roman" panose="02020603050405020304" pitchFamily="18" charset="0"/>
              </a:rPr>
              <a:t>not.</a:t>
            </a:r>
            <a:r>
              <a:rPr lang="en-GB" spc="130" dirty="0">
                <a:latin typeface="Times New Roman" panose="02020603050405020304" pitchFamily="18" charset="0"/>
                <a:cs typeface="Times New Roman" panose="02020603050405020304" pitchFamily="18" charset="0"/>
              </a:rPr>
              <a:t> </a:t>
            </a:r>
            <a:r>
              <a:rPr spc="200" dirty="0">
                <a:latin typeface="Times New Roman" panose="02020603050405020304" pitchFamily="18" charset="0"/>
                <a:cs typeface="Times New Roman" panose="02020603050405020304" pitchFamily="18" charset="0"/>
              </a:rPr>
              <a:t>And</a:t>
            </a:r>
            <a:r>
              <a:rPr lang="en-GB" spc="200" dirty="0">
                <a:latin typeface="Times New Roman" panose="02020603050405020304" pitchFamily="18" charset="0"/>
                <a:cs typeface="Times New Roman" panose="02020603050405020304" pitchFamily="18" charset="0"/>
              </a:rPr>
              <a:t> </a:t>
            </a:r>
            <a:r>
              <a:rPr spc="25" dirty="0">
                <a:latin typeface="Times New Roman" panose="02020603050405020304" pitchFamily="18" charset="0"/>
                <a:cs typeface="Times New Roman" panose="02020603050405020304" pitchFamily="18" charset="0"/>
              </a:rPr>
              <a:t>we</a:t>
            </a:r>
            <a:r>
              <a:rPr spc="200" dirty="0">
                <a:latin typeface="Times New Roman" panose="02020603050405020304" pitchFamily="18" charset="0"/>
                <a:cs typeface="Times New Roman" panose="02020603050405020304" pitchFamily="18" charset="0"/>
              </a:rPr>
              <a:t> </a:t>
            </a:r>
            <a:r>
              <a:rPr spc="110" dirty="0">
                <a:latin typeface="Times New Roman" panose="02020603050405020304" pitchFamily="18" charset="0"/>
                <a:cs typeface="Times New Roman" panose="02020603050405020304" pitchFamily="18" charset="0"/>
              </a:rPr>
              <a:t>will</a:t>
            </a:r>
            <a:r>
              <a:rPr spc="220" dirty="0">
                <a:latin typeface="Times New Roman" panose="02020603050405020304" pitchFamily="18" charset="0"/>
                <a:cs typeface="Times New Roman" panose="02020603050405020304" pitchFamily="18" charset="0"/>
              </a:rPr>
              <a:t> </a:t>
            </a:r>
            <a:r>
              <a:rPr spc="35" dirty="0">
                <a:latin typeface="Times New Roman" panose="02020603050405020304" pitchFamily="18" charset="0"/>
                <a:cs typeface="Times New Roman" panose="02020603050405020304" pitchFamily="18" charset="0"/>
              </a:rPr>
              <a:t>be</a:t>
            </a:r>
            <a:r>
              <a:rPr spc="200" dirty="0">
                <a:latin typeface="Times New Roman" panose="02020603050405020304" pitchFamily="18" charset="0"/>
                <a:cs typeface="Times New Roman" panose="02020603050405020304" pitchFamily="18" charset="0"/>
              </a:rPr>
              <a:t> </a:t>
            </a:r>
            <a:r>
              <a:rPr spc="80" dirty="0">
                <a:latin typeface="Times New Roman" panose="02020603050405020304" pitchFamily="18" charset="0"/>
                <a:cs typeface="Times New Roman" panose="02020603050405020304" pitchFamily="18" charset="0"/>
              </a:rPr>
              <a:t>developing</a:t>
            </a:r>
            <a:r>
              <a:rPr spc="240" dirty="0">
                <a:latin typeface="Times New Roman" panose="02020603050405020304" pitchFamily="18" charset="0"/>
                <a:cs typeface="Times New Roman" panose="02020603050405020304" pitchFamily="18" charset="0"/>
              </a:rPr>
              <a:t> </a:t>
            </a:r>
            <a:r>
              <a:rPr spc="65" dirty="0">
                <a:latin typeface="Times New Roman" panose="02020603050405020304" pitchFamily="18" charset="0"/>
                <a:cs typeface="Times New Roman" panose="02020603050405020304" pitchFamily="18" charset="0"/>
              </a:rPr>
              <a:t>our</a:t>
            </a:r>
            <a:r>
              <a:rPr spc="200" dirty="0">
                <a:latin typeface="Times New Roman" panose="02020603050405020304" pitchFamily="18" charset="0"/>
                <a:cs typeface="Times New Roman" panose="02020603050405020304" pitchFamily="18" charset="0"/>
              </a:rPr>
              <a:t> </a:t>
            </a:r>
            <a:r>
              <a:rPr spc="75" dirty="0">
                <a:latin typeface="Times New Roman" panose="02020603050405020304" pitchFamily="18" charset="0"/>
                <a:cs typeface="Times New Roman" panose="02020603050405020304" pitchFamily="18" charset="0"/>
              </a:rPr>
              <a:t>models</a:t>
            </a:r>
            <a:r>
              <a:rPr spc="200" dirty="0">
                <a:latin typeface="Times New Roman" panose="02020603050405020304" pitchFamily="18" charset="0"/>
                <a:cs typeface="Times New Roman" panose="02020603050405020304" pitchFamily="18" charset="0"/>
              </a:rPr>
              <a:t> </a:t>
            </a:r>
            <a:r>
              <a:rPr spc="30" dirty="0">
                <a:latin typeface="Times New Roman" panose="02020603050405020304" pitchFamily="18" charset="0"/>
                <a:cs typeface="Times New Roman" panose="02020603050405020304" pitchFamily="18" charset="0"/>
              </a:rPr>
              <a:t>to</a:t>
            </a:r>
            <a:r>
              <a:rPr spc="204" dirty="0">
                <a:latin typeface="Times New Roman" panose="02020603050405020304" pitchFamily="18" charset="0"/>
                <a:cs typeface="Times New Roman" panose="02020603050405020304" pitchFamily="18" charset="0"/>
              </a:rPr>
              <a:t> </a:t>
            </a:r>
            <a:r>
              <a:rPr spc="80" dirty="0">
                <a:latin typeface="Times New Roman" panose="02020603050405020304" pitchFamily="18" charset="0"/>
                <a:cs typeface="Times New Roman" panose="02020603050405020304" pitchFamily="18" charset="0"/>
              </a:rPr>
              <a:t>predict</a:t>
            </a:r>
            <a:r>
              <a:rPr lang="en-GB" spc="80" dirty="0">
                <a:latin typeface="Times New Roman" panose="02020603050405020304" pitchFamily="18" charset="0"/>
                <a:cs typeface="Times New Roman" panose="02020603050405020304" pitchFamily="18" charset="0"/>
              </a:rPr>
              <a:t> the churn.</a:t>
            </a:r>
          </a:p>
          <a:p>
            <a:pPr marL="571500" marR="61594" indent="-571500">
              <a:lnSpc>
                <a:spcPct val="150000"/>
              </a:lnSpc>
              <a:spcBef>
                <a:spcPts val="5"/>
              </a:spcBef>
              <a:buSzPct val="81944"/>
              <a:buFont typeface="Arial" panose="020B0604020202020204" pitchFamily="34" charset="0"/>
              <a:buChar char="•"/>
              <a:tabLst>
                <a:tab pos="447040" algn="l"/>
              </a:tabLst>
            </a:pPr>
            <a:r>
              <a:rPr lang="en-GB" spc="80" dirty="0">
                <a:latin typeface="Times New Roman" panose="02020603050405020304" pitchFamily="18" charset="0"/>
                <a:cs typeface="Times New Roman" panose="02020603050405020304" pitchFamily="18" charset="0"/>
              </a:rPr>
              <a:t>There are outliers present in the dataset.</a:t>
            </a:r>
          </a:p>
          <a:p>
            <a:pPr marL="571500" marR="61594" indent="-571500">
              <a:lnSpc>
                <a:spcPct val="150000"/>
              </a:lnSpc>
              <a:spcBef>
                <a:spcPts val="5"/>
              </a:spcBef>
              <a:buSzPct val="81944"/>
              <a:buFont typeface="Arial" panose="020B0604020202020204" pitchFamily="34" charset="0"/>
              <a:buChar char="•"/>
              <a:tabLst>
                <a:tab pos="447040" algn="l"/>
              </a:tabLst>
            </a:pPr>
            <a:r>
              <a:rPr lang="en-GB" spc="80" dirty="0">
                <a:latin typeface="Times New Roman" panose="02020603050405020304" pitchFamily="18" charset="0"/>
                <a:cs typeface="Times New Roman" panose="02020603050405020304" pitchFamily="18" charset="0"/>
              </a:rPr>
              <a:t>There is also class imbalance of the ‘churn’ variable.</a:t>
            </a:r>
          </a:p>
          <a:p>
            <a:pPr marL="571500" marR="61594" indent="-571500">
              <a:lnSpc>
                <a:spcPct val="150000"/>
              </a:lnSpc>
              <a:spcBef>
                <a:spcPts val="5"/>
              </a:spcBef>
              <a:buSzPct val="81944"/>
              <a:buFont typeface="Arial" panose="020B0604020202020204" pitchFamily="34" charset="0"/>
              <a:buChar char="•"/>
              <a:tabLst>
                <a:tab pos="447040" algn="l"/>
              </a:tabLst>
            </a:pPr>
            <a:endParaRPr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title"/>
          </p:nvPr>
        </p:nvSpPr>
        <p:spPr>
          <a:xfrm>
            <a:off x="1143000" y="241133"/>
            <a:ext cx="8524875" cy="689932"/>
          </a:xfrm>
          <a:prstGeom prst="rect">
            <a:avLst/>
          </a:prstGeom>
        </p:spPr>
        <p:txBody>
          <a:bodyPr vert="horz" wrap="square" lIns="0" tIns="12700" rIns="0" bIns="0" rtlCol="0">
            <a:spAutoFit/>
          </a:bodyPr>
          <a:lstStyle/>
          <a:p>
            <a:pPr marL="12700">
              <a:lnSpc>
                <a:spcPct val="100000"/>
              </a:lnSpc>
              <a:spcBef>
                <a:spcPts val="100"/>
              </a:spcBef>
            </a:pPr>
            <a:r>
              <a:rPr b="0" spc="480" dirty="0">
                <a:latin typeface="Times New Roman" panose="02020603050405020304" pitchFamily="18" charset="0"/>
                <a:cs typeface="Times New Roman" panose="02020603050405020304" pitchFamily="18" charset="0"/>
              </a:rPr>
              <a:t>DATASET</a:t>
            </a:r>
            <a:r>
              <a:rPr b="0" spc="275" dirty="0">
                <a:latin typeface="Times New Roman" panose="02020603050405020304" pitchFamily="18" charset="0"/>
                <a:cs typeface="Times New Roman" panose="02020603050405020304" pitchFamily="18" charset="0"/>
              </a:rPr>
              <a:t> </a:t>
            </a:r>
            <a:r>
              <a:rPr b="0" spc="615" dirty="0">
                <a:latin typeface="Times New Roman" panose="02020603050405020304" pitchFamily="18" charset="0"/>
                <a:cs typeface="Times New Roman" panose="02020603050405020304" pitchFamily="18" charset="0"/>
              </a:rPr>
              <a:t>DESCRIPTION</a:t>
            </a:r>
          </a:p>
        </p:txBody>
      </p:sp>
      <p:sp>
        <p:nvSpPr>
          <p:cNvPr id="7" name="Rectangle 1">
            <a:extLst>
              <a:ext uri="{FF2B5EF4-FFF2-40B4-BE49-F238E27FC236}">
                <a16:creationId xmlns:a16="http://schemas.microsoft.com/office/drawing/2014/main" id="{A1B9E8A6-128A-AEB6-C2AA-32A1EDE92D90}"/>
              </a:ext>
            </a:extLst>
          </p:cNvPr>
          <p:cNvSpPr>
            <a:spLocks noChangeArrowheads="1"/>
          </p:cNvSpPr>
          <p:nvPr/>
        </p:nvSpPr>
        <p:spPr bwMode="auto">
          <a:xfrm>
            <a:off x="0" y="182433"/>
            <a:ext cx="17634" cy="923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2679" y="304800"/>
            <a:ext cx="6530975" cy="689932"/>
          </a:xfrm>
          <a:prstGeom prst="rect">
            <a:avLst/>
          </a:prstGeom>
        </p:spPr>
        <p:txBody>
          <a:bodyPr vert="horz" wrap="square" lIns="0" tIns="12700" rIns="0" bIns="0" rtlCol="0">
            <a:spAutoFit/>
          </a:bodyPr>
          <a:lstStyle/>
          <a:p>
            <a:pPr marL="12700">
              <a:lnSpc>
                <a:spcPct val="100000"/>
              </a:lnSpc>
              <a:spcBef>
                <a:spcPts val="100"/>
              </a:spcBef>
            </a:pPr>
            <a:r>
              <a:rPr spc="525" dirty="0">
                <a:latin typeface="Times New Roman" panose="02020603050405020304" pitchFamily="18" charset="0"/>
                <a:cs typeface="Times New Roman" panose="02020603050405020304" pitchFamily="18" charset="0"/>
              </a:rPr>
              <a:t>METHODOLOGIES</a:t>
            </a:r>
          </a:p>
        </p:txBody>
      </p:sp>
      <p:sp>
        <p:nvSpPr>
          <p:cNvPr id="3" name="object 3"/>
          <p:cNvSpPr txBox="1"/>
          <p:nvPr/>
        </p:nvSpPr>
        <p:spPr>
          <a:xfrm>
            <a:off x="1148892" y="2109343"/>
            <a:ext cx="9734550" cy="2920928"/>
          </a:xfrm>
          <a:prstGeom prst="rect">
            <a:avLst/>
          </a:prstGeom>
        </p:spPr>
        <p:txBody>
          <a:bodyPr vert="horz" wrap="square" lIns="0" tIns="57785" rIns="0" bIns="0" rtlCol="0">
            <a:spAutoFit/>
          </a:bodyPr>
          <a:lstStyle/>
          <a:p>
            <a:pPr marL="469265" marR="5080" indent="-457200">
              <a:lnSpc>
                <a:spcPts val="2810"/>
              </a:lnSpc>
              <a:spcBef>
                <a:spcPts val="455"/>
              </a:spcBef>
              <a:buSzPct val="84615"/>
              <a:buFont typeface="Arial" panose="020B0604020202020204" pitchFamily="34" charset="0"/>
              <a:buChar char="•"/>
              <a:tabLst>
                <a:tab pos="327025" algn="l"/>
              </a:tabLst>
            </a:pPr>
            <a:r>
              <a:rPr lang="en-GB" spc="125" dirty="0">
                <a:latin typeface="Times New Roman" panose="02020603050405020304" pitchFamily="18" charset="0"/>
                <a:cs typeface="Times New Roman" panose="02020603050405020304" pitchFamily="18" charset="0"/>
              </a:rPr>
              <a:t>Data Reading &amp; Cleaning.</a:t>
            </a:r>
          </a:p>
          <a:p>
            <a:pPr marL="469265" marR="5080" indent="-457200">
              <a:lnSpc>
                <a:spcPts val="2810"/>
              </a:lnSpc>
              <a:spcBef>
                <a:spcPts val="455"/>
              </a:spcBef>
              <a:buSzPct val="84615"/>
              <a:buFont typeface="Arial" panose="020B0604020202020204" pitchFamily="34" charset="0"/>
              <a:buChar char="•"/>
              <a:tabLst>
                <a:tab pos="327025" algn="l"/>
              </a:tabLst>
            </a:pPr>
            <a:r>
              <a:rPr lang="en-GB" spc="125" dirty="0">
                <a:latin typeface="Times New Roman" panose="02020603050405020304" pitchFamily="18" charset="0"/>
                <a:cs typeface="Times New Roman" panose="02020603050405020304" pitchFamily="18" charset="0"/>
              </a:rPr>
              <a:t>Handling missing values &amp; outliers with appropriate treatment method.</a:t>
            </a:r>
          </a:p>
          <a:p>
            <a:pPr marL="469265" marR="5080" indent="-457200">
              <a:lnSpc>
                <a:spcPts val="2810"/>
              </a:lnSpc>
              <a:spcBef>
                <a:spcPts val="455"/>
              </a:spcBef>
              <a:buSzPct val="84615"/>
              <a:buFont typeface="Arial" panose="020B0604020202020204" pitchFamily="34" charset="0"/>
              <a:buChar char="•"/>
              <a:tabLst>
                <a:tab pos="327025" algn="l"/>
              </a:tabLst>
            </a:pPr>
            <a:r>
              <a:rPr spc="125" dirty="0">
                <a:latin typeface="Times New Roman" panose="02020603050405020304" pitchFamily="18" charset="0"/>
                <a:cs typeface="Times New Roman" panose="02020603050405020304" pitchFamily="18" charset="0"/>
              </a:rPr>
              <a:t>EDA(Exploratory</a:t>
            </a:r>
            <a:r>
              <a:rPr spc="140" dirty="0">
                <a:latin typeface="Times New Roman" panose="02020603050405020304" pitchFamily="18" charset="0"/>
                <a:cs typeface="Times New Roman" panose="02020603050405020304" pitchFamily="18" charset="0"/>
              </a:rPr>
              <a:t> </a:t>
            </a:r>
            <a:r>
              <a:rPr spc="195" dirty="0">
                <a:latin typeface="Times New Roman" panose="02020603050405020304" pitchFamily="18" charset="0"/>
                <a:cs typeface="Times New Roman" panose="02020603050405020304" pitchFamily="18" charset="0"/>
              </a:rPr>
              <a:t>Data</a:t>
            </a:r>
            <a:r>
              <a:rPr spc="-10" dirty="0">
                <a:latin typeface="Times New Roman" panose="02020603050405020304" pitchFamily="18" charset="0"/>
                <a:cs typeface="Times New Roman" panose="02020603050405020304" pitchFamily="18" charset="0"/>
              </a:rPr>
              <a:t> </a:t>
            </a:r>
            <a:r>
              <a:rPr spc="90" dirty="0">
                <a:latin typeface="Times New Roman" panose="02020603050405020304" pitchFamily="18" charset="0"/>
                <a:cs typeface="Times New Roman" panose="02020603050405020304" pitchFamily="18" charset="0"/>
              </a:rPr>
              <a:t>Analysis)</a:t>
            </a:r>
            <a:endParaRPr lang="en-GB" spc="90" dirty="0">
              <a:latin typeface="Times New Roman" panose="02020603050405020304" pitchFamily="18" charset="0"/>
              <a:cs typeface="Times New Roman" panose="02020603050405020304" pitchFamily="18" charset="0"/>
            </a:endParaRPr>
          </a:p>
          <a:p>
            <a:pPr marL="469265" marR="5080" indent="-457200">
              <a:lnSpc>
                <a:spcPts val="2810"/>
              </a:lnSpc>
              <a:spcBef>
                <a:spcPts val="455"/>
              </a:spcBef>
              <a:buSzPct val="84615"/>
              <a:buFont typeface="Arial" panose="020B0604020202020204" pitchFamily="34" charset="0"/>
              <a:buChar char="•"/>
              <a:tabLst>
                <a:tab pos="327025" algn="l"/>
              </a:tabLst>
            </a:pPr>
            <a:r>
              <a:rPr lang="en-IN" spc="90" dirty="0">
                <a:latin typeface="Times New Roman" panose="02020603050405020304" pitchFamily="18" charset="0"/>
                <a:cs typeface="Times New Roman" panose="02020603050405020304" pitchFamily="18" charset="0"/>
              </a:rPr>
              <a:t>Handling class imbalance</a:t>
            </a:r>
            <a:endParaRPr lang="en-GB" spc="140" dirty="0">
              <a:latin typeface="Times New Roman" panose="02020603050405020304" pitchFamily="18" charset="0"/>
              <a:cs typeface="Times New Roman" panose="02020603050405020304" pitchFamily="18" charset="0"/>
            </a:endParaRPr>
          </a:p>
          <a:p>
            <a:pPr marL="469265" marR="5080" indent="-457200">
              <a:lnSpc>
                <a:spcPts val="2810"/>
              </a:lnSpc>
              <a:spcBef>
                <a:spcPts val="455"/>
              </a:spcBef>
              <a:buSzPct val="84615"/>
              <a:buFont typeface="Arial" panose="020B0604020202020204" pitchFamily="34" charset="0"/>
              <a:buChar char="•"/>
              <a:tabLst>
                <a:tab pos="327025" algn="l"/>
              </a:tabLst>
            </a:pPr>
            <a:r>
              <a:rPr spc="90" dirty="0">
                <a:latin typeface="Times New Roman" panose="02020603050405020304" pitchFamily="18" charset="0"/>
                <a:cs typeface="Times New Roman" panose="02020603050405020304" pitchFamily="18" charset="0"/>
              </a:rPr>
              <a:t>Model</a:t>
            </a:r>
            <a:r>
              <a:rPr spc="120" dirty="0">
                <a:latin typeface="Times New Roman" panose="02020603050405020304" pitchFamily="18" charset="0"/>
                <a:cs typeface="Times New Roman" panose="02020603050405020304" pitchFamily="18" charset="0"/>
              </a:rPr>
              <a:t> </a:t>
            </a:r>
            <a:r>
              <a:rPr spc="95" dirty="0">
                <a:latin typeface="Times New Roman" panose="02020603050405020304" pitchFamily="18" charset="0"/>
                <a:cs typeface="Times New Roman" panose="02020603050405020304" pitchFamily="18" charset="0"/>
              </a:rPr>
              <a:t>building</a:t>
            </a:r>
            <a:r>
              <a:rPr spc="165" dirty="0">
                <a:latin typeface="Times New Roman" panose="02020603050405020304" pitchFamily="18" charset="0"/>
                <a:cs typeface="Times New Roman" panose="02020603050405020304" pitchFamily="18" charset="0"/>
              </a:rPr>
              <a:t> </a:t>
            </a:r>
            <a:endParaRPr lang="en-GB" spc="165" dirty="0">
              <a:latin typeface="Times New Roman" panose="02020603050405020304" pitchFamily="18" charset="0"/>
              <a:cs typeface="Times New Roman" panose="02020603050405020304" pitchFamily="18" charset="0"/>
            </a:endParaRPr>
          </a:p>
          <a:p>
            <a:pPr marL="469265" marR="5080" indent="-457200">
              <a:lnSpc>
                <a:spcPts val="2810"/>
              </a:lnSpc>
              <a:spcBef>
                <a:spcPts val="455"/>
              </a:spcBef>
              <a:buSzPct val="84615"/>
              <a:buFont typeface="Arial" panose="020B0604020202020204" pitchFamily="34" charset="0"/>
              <a:buChar char="•"/>
              <a:tabLst>
                <a:tab pos="327025" algn="l"/>
              </a:tabLst>
            </a:pPr>
            <a:r>
              <a:rPr lang="en-GB" spc="160" dirty="0">
                <a:latin typeface="Times New Roman" panose="02020603050405020304" pitchFamily="18" charset="0"/>
                <a:cs typeface="Times New Roman" panose="02020603050405020304" pitchFamily="18" charset="0"/>
              </a:rPr>
              <a:t>Evaluating of various models on required parameters.</a:t>
            </a:r>
          </a:p>
          <a:p>
            <a:pPr marL="469265" marR="5080" indent="-457200">
              <a:lnSpc>
                <a:spcPts val="2810"/>
              </a:lnSpc>
              <a:spcBef>
                <a:spcPts val="455"/>
              </a:spcBef>
              <a:buSzPct val="84615"/>
              <a:buFont typeface="Arial" panose="020B0604020202020204" pitchFamily="34" charset="0"/>
              <a:buChar char="•"/>
              <a:tabLst>
                <a:tab pos="327025" algn="l"/>
              </a:tabLst>
            </a:pPr>
            <a:r>
              <a:rPr lang="en-GB" spc="160" dirty="0">
                <a:latin typeface="Times New Roman" panose="02020603050405020304" pitchFamily="18" charset="0"/>
                <a:cs typeface="Times New Roman" panose="02020603050405020304" pitchFamily="18" charset="0"/>
              </a:rPr>
              <a:t>Selection of best model.</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607D7B-12F8-9F02-0E82-947CA155172A}"/>
              </a:ext>
            </a:extLst>
          </p:cNvPr>
          <p:cNvPicPr>
            <a:picLocks noChangeAspect="1"/>
          </p:cNvPicPr>
          <p:nvPr/>
        </p:nvPicPr>
        <p:blipFill>
          <a:blip r:embed="rId2"/>
          <a:stretch>
            <a:fillRect/>
          </a:stretch>
        </p:blipFill>
        <p:spPr>
          <a:xfrm>
            <a:off x="766864" y="914400"/>
            <a:ext cx="3831872" cy="2476565"/>
          </a:xfrm>
          <a:prstGeom prst="rect">
            <a:avLst/>
          </a:prstGeom>
        </p:spPr>
      </p:pic>
      <p:sp>
        <p:nvSpPr>
          <p:cNvPr id="4" name="TextBox 3">
            <a:extLst>
              <a:ext uri="{FF2B5EF4-FFF2-40B4-BE49-F238E27FC236}">
                <a16:creationId xmlns:a16="http://schemas.microsoft.com/office/drawing/2014/main" id="{6D5D88D0-4791-BF47-E1E2-2638F256FB2B}"/>
              </a:ext>
            </a:extLst>
          </p:cNvPr>
          <p:cNvSpPr txBox="1"/>
          <p:nvPr/>
        </p:nvSpPr>
        <p:spPr>
          <a:xfrm>
            <a:off x="762000" y="3962400"/>
            <a:ext cx="9829800" cy="1754326"/>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We can see that the churn rate is more for the customers, whose minutes of usage(</a:t>
            </a:r>
            <a:r>
              <a:rPr lang="en-GB" dirty="0" err="1">
                <a:latin typeface="Times New Roman" panose="02020603050405020304" pitchFamily="18" charset="0"/>
                <a:cs typeface="Times New Roman" panose="02020603050405020304" pitchFamily="18" charset="0"/>
              </a:rPr>
              <a:t>mou</a:t>
            </a:r>
            <a:r>
              <a:rPr lang="en-GB" dirty="0">
                <a:latin typeface="Times New Roman" panose="02020603050405020304" pitchFamily="18" charset="0"/>
                <a:cs typeface="Times New Roman" panose="02020603050405020304" pitchFamily="18" charset="0"/>
              </a:rPr>
              <a:t>) decreased in the action phase than the good phase.</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Churn rate on the basis whether the customer decreased her/his number of recharge in action month</a:t>
            </a:r>
          </a:p>
          <a:p>
            <a:pPr marL="285750" indent="-285750">
              <a:buFont typeface="Arial" panose="020B0604020202020204" pitchFamily="34" charset="0"/>
              <a:buChar char="•"/>
            </a:pPr>
            <a:r>
              <a:rPr lang="en-GB" b="0" i="0" dirty="0">
                <a:solidFill>
                  <a:srgbClr val="000000"/>
                </a:solidFill>
                <a:effectLst/>
                <a:latin typeface="Times New Roman" panose="02020603050405020304" pitchFamily="18" charset="0"/>
                <a:cs typeface="Times New Roman" panose="02020603050405020304" pitchFamily="18" charset="0"/>
              </a:rPr>
              <a:t>As expected, the churn rate is more for the customers, whose number of recharge in the action phase is lesser than the number in good phase.</a:t>
            </a:r>
          </a:p>
          <a:p>
            <a:endParaRPr lang="en-IN" dirty="0">
              <a:latin typeface="Times New Roman" panose="02020603050405020304" pitchFamily="18" charset="0"/>
              <a:cs typeface="Times New Roman" panose="02020603050405020304" pitchFamily="18" charset="0"/>
            </a:endParaRPr>
          </a:p>
        </p:txBody>
      </p:sp>
      <p:sp>
        <p:nvSpPr>
          <p:cNvPr id="5" name="object 2">
            <a:extLst>
              <a:ext uri="{FF2B5EF4-FFF2-40B4-BE49-F238E27FC236}">
                <a16:creationId xmlns:a16="http://schemas.microsoft.com/office/drawing/2014/main" id="{9A8452BF-50EF-35AC-4CE7-AEFEBB2C8A87}"/>
              </a:ext>
            </a:extLst>
          </p:cNvPr>
          <p:cNvSpPr txBox="1">
            <a:spLocks/>
          </p:cNvSpPr>
          <p:nvPr/>
        </p:nvSpPr>
        <p:spPr>
          <a:xfrm>
            <a:off x="631472" y="0"/>
            <a:ext cx="10515600" cy="797206"/>
          </a:xfrm>
          <a:prstGeom prst="rect">
            <a:avLst/>
          </a:prstGeom>
        </p:spPr>
        <p:txBody>
          <a:bodyPr vert="horz" wrap="square" lIns="0" tIns="10604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marR="5080">
              <a:lnSpc>
                <a:spcPts val="5830"/>
              </a:lnSpc>
              <a:spcBef>
                <a:spcPts val="835"/>
              </a:spcBef>
            </a:pPr>
            <a:r>
              <a:rPr lang="en-IN" spc="385" dirty="0">
                <a:latin typeface="Times New Roman" panose="02020603050405020304" pitchFamily="18" charset="0"/>
                <a:cs typeface="Times New Roman" panose="02020603050405020304" pitchFamily="18" charset="0"/>
              </a:rPr>
              <a:t>UNIVARIATE ANALYSIS</a:t>
            </a:r>
            <a:endParaRPr lang="en-IN" spc="465"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E43C9DB-FF85-8646-12F1-4D635AC3EAD7}"/>
              </a:ext>
            </a:extLst>
          </p:cNvPr>
          <p:cNvPicPr>
            <a:picLocks noChangeAspect="1"/>
          </p:cNvPicPr>
          <p:nvPr/>
        </p:nvPicPr>
        <p:blipFill>
          <a:blip r:embed="rId3"/>
          <a:stretch>
            <a:fillRect/>
          </a:stretch>
        </p:blipFill>
        <p:spPr>
          <a:xfrm>
            <a:off x="5522204" y="914400"/>
            <a:ext cx="4142123" cy="2601754"/>
          </a:xfrm>
          <a:prstGeom prst="rect">
            <a:avLst/>
          </a:prstGeom>
        </p:spPr>
      </p:pic>
    </p:spTree>
    <p:extLst>
      <p:ext uri="{BB962C8B-B14F-4D97-AF65-F5344CB8AC3E}">
        <p14:creationId xmlns:p14="http://schemas.microsoft.com/office/powerpoint/2010/main" val="4234387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83B5F4-213B-DEBC-DF72-0D86EEC21C70}"/>
              </a:ext>
            </a:extLst>
          </p:cNvPr>
          <p:cNvPicPr>
            <a:picLocks noChangeAspect="1"/>
          </p:cNvPicPr>
          <p:nvPr/>
        </p:nvPicPr>
        <p:blipFill>
          <a:blip r:embed="rId2"/>
          <a:stretch>
            <a:fillRect/>
          </a:stretch>
        </p:blipFill>
        <p:spPr>
          <a:xfrm>
            <a:off x="1219200" y="533400"/>
            <a:ext cx="4082250" cy="2639855"/>
          </a:xfrm>
          <a:prstGeom prst="rect">
            <a:avLst/>
          </a:prstGeom>
        </p:spPr>
      </p:pic>
      <p:sp>
        <p:nvSpPr>
          <p:cNvPr id="4" name="TextBox 3">
            <a:extLst>
              <a:ext uri="{FF2B5EF4-FFF2-40B4-BE49-F238E27FC236}">
                <a16:creationId xmlns:a16="http://schemas.microsoft.com/office/drawing/2014/main" id="{D3AF7A2F-AE30-45B8-7F34-CA3824F4EE76}"/>
              </a:ext>
            </a:extLst>
          </p:cNvPr>
          <p:cNvSpPr txBox="1"/>
          <p:nvPr/>
        </p:nvSpPr>
        <p:spPr>
          <a:xfrm>
            <a:off x="762000" y="3962400"/>
            <a:ext cx="9829800" cy="1754326"/>
          </a:xfrm>
          <a:prstGeom prst="rect">
            <a:avLst/>
          </a:prstGeom>
          <a:noFill/>
        </p:spPr>
        <p:txBody>
          <a:bodyPr wrap="square" rtlCol="0">
            <a:spAutoFit/>
          </a:bodyPr>
          <a:lstStyle/>
          <a:p>
            <a:pPr marL="285750" indent="-285750" algn="l">
              <a:buFont typeface="Arial" panose="020B0604020202020204" pitchFamily="34" charset="0"/>
              <a:buChar char="•"/>
            </a:pPr>
            <a:r>
              <a:rPr lang="en-GB" b="0" i="0" dirty="0">
                <a:solidFill>
                  <a:srgbClr val="000000"/>
                </a:solidFill>
                <a:effectLst/>
                <a:latin typeface="Times New Roman" panose="02020603050405020304" pitchFamily="18" charset="0"/>
                <a:cs typeface="Times New Roman" panose="02020603050405020304" pitchFamily="18" charset="0"/>
              </a:rPr>
              <a:t>Here also we see the same behaviour. The churn rate is more for the customers, whose amount of recharge in the action phase is lesser than the amount in good phase.</a:t>
            </a:r>
          </a:p>
          <a:p>
            <a:pPr marL="285750" indent="-285750" algn="l">
              <a:buFont typeface="Arial" panose="020B0604020202020204" pitchFamily="34" charset="0"/>
              <a:buChar char="•"/>
            </a:pPr>
            <a:endParaRPr lang="en-GB" dirty="0">
              <a:solidFill>
                <a:srgbClr val="000000"/>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GB" i="0" dirty="0">
                <a:solidFill>
                  <a:srgbClr val="000000"/>
                </a:solidFill>
                <a:effectLst/>
                <a:latin typeface="Times New Roman" panose="02020603050405020304" pitchFamily="18" charset="0"/>
                <a:cs typeface="Times New Roman" panose="02020603050405020304" pitchFamily="18" charset="0"/>
              </a:rPr>
              <a:t>Here we see the expected result. The churn rate is more for the customers, whose volume based cost in action month is increased. That means the customers do not do the</a:t>
            </a:r>
          </a:p>
          <a:p>
            <a:pPr marL="285750" indent="-285750" algn="l">
              <a:buFont typeface="Arial" panose="020B0604020202020204" pitchFamily="34" charset="0"/>
              <a:buChar char="•"/>
            </a:pPr>
            <a:r>
              <a:rPr lang="en-GB" i="0" dirty="0">
                <a:solidFill>
                  <a:srgbClr val="000000"/>
                </a:solidFill>
                <a:effectLst/>
                <a:latin typeface="Times New Roman" panose="02020603050405020304" pitchFamily="18" charset="0"/>
                <a:cs typeface="Times New Roman" panose="02020603050405020304" pitchFamily="18" charset="0"/>
              </a:rPr>
              <a:t>monthly recharge more when they are in the action phase.</a:t>
            </a:r>
          </a:p>
        </p:txBody>
      </p:sp>
      <p:pic>
        <p:nvPicPr>
          <p:cNvPr id="6" name="Picture 5">
            <a:extLst>
              <a:ext uri="{FF2B5EF4-FFF2-40B4-BE49-F238E27FC236}">
                <a16:creationId xmlns:a16="http://schemas.microsoft.com/office/drawing/2014/main" id="{AC2A073F-999D-2056-8126-2EF9FD09F161}"/>
              </a:ext>
            </a:extLst>
          </p:cNvPr>
          <p:cNvPicPr>
            <a:picLocks noChangeAspect="1"/>
          </p:cNvPicPr>
          <p:nvPr/>
        </p:nvPicPr>
        <p:blipFill>
          <a:blip r:embed="rId3"/>
          <a:stretch>
            <a:fillRect/>
          </a:stretch>
        </p:blipFill>
        <p:spPr>
          <a:xfrm>
            <a:off x="6096000" y="609600"/>
            <a:ext cx="4196553" cy="2639855"/>
          </a:xfrm>
          <a:prstGeom prst="rect">
            <a:avLst/>
          </a:prstGeom>
        </p:spPr>
      </p:pic>
    </p:spTree>
    <p:extLst>
      <p:ext uri="{BB962C8B-B14F-4D97-AF65-F5344CB8AC3E}">
        <p14:creationId xmlns:p14="http://schemas.microsoft.com/office/powerpoint/2010/main" val="3155471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18F447-FCE1-C735-D5B0-30067F811D10}"/>
              </a:ext>
            </a:extLst>
          </p:cNvPr>
          <p:cNvPicPr>
            <a:picLocks noChangeAspect="1"/>
          </p:cNvPicPr>
          <p:nvPr/>
        </p:nvPicPr>
        <p:blipFill>
          <a:blip r:embed="rId2"/>
          <a:stretch>
            <a:fillRect/>
          </a:stretch>
        </p:blipFill>
        <p:spPr>
          <a:xfrm>
            <a:off x="914400" y="525294"/>
            <a:ext cx="4653765" cy="2661627"/>
          </a:xfrm>
          <a:prstGeom prst="rect">
            <a:avLst/>
          </a:prstGeom>
        </p:spPr>
      </p:pic>
      <p:sp>
        <p:nvSpPr>
          <p:cNvPr id="4" name="TextBox 3">
            <a:extLst>
              <a:ext uri="{FF2B5EF4-FFF2-40B4-BE49-F238E27FC236}">
                <a16:creationId xmlns:a16="http://schemas.microsoft.com/office/drawing/2014/main" id="{D7139C87-5D91-EE67-F142-6DE79363D475}"/>
              </a:ext>
            </a:extLst>
          </p:cNvPr>
          <p:cNvSpPr txBox="1"/>
          <p:nvPr/>
        </p:nvSpPr>
        <p:spPr>
          <a:xfrm>
            <a:off x="386564" y="3429000"/>
            <a:ext cx="10738635" cy="1754326"/>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Average revenue per user (ARPU) for the churned customers is mostly </a:t>
            </a:r>
            <a:r>
              <a:rPr lang="en-GB" dirty="0" err="1">
                <a:latin typeface="Times New Roman" panose="02020603050405020304" pitchFamily="18" charset="0"/>
                <a:cs typeface="Times New Roman" panose="02020603050405020304" pitchFamily="18" charset="0"/>
              </a:rPr>
              <a:t>densed</a:t>
            </a:r>
            <a:r>
              <a:rPr lang="en-GB" dirty="0">
                <a:latin typeface="Times New Roman" panose="02020603050405020304" pitchFamily="18" charset="0"/>
                <a:cs typeface="Times New Roman" panose="02020603050405020304" pitchFamily="18" charset="0"/>
              </a:rPr>
              <a:t> on the 0 to 900. The higher ARPU customers are less likely to be churned.</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ARPU for the not churned customers is mostly </a:t>
            </a:r>
            <a:r>
              <a:rPr lang="en-GB" dirty="0" err="1">
                <a:latin typeface="Times New Roman" panose="02020603050405020304" pitchFamily="18" charset="0"/>
                <a:cs typeface="Times New Roman" panose="02020603050405020304" pitchFamily="18" charset="0"/>
              </a:rPr>
              <a:t>densed</a:t>
            </a:r>
            <a:r>
              <a:rPr lang="en-GB" dirty="0">
                <a:latin typeface="Times New Roman" panose="02020603050405020304" pitchFamily="18" charset="0"/>
                <a:cs typeface="Times New Roman" panose="02020603050405020304" pitchFamily="18" charset="0"/>
              </a:rPr>
              <a:t> on the 0 to 1000.</a:t>
            </a: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Minutes of usage(MOU) of the churn customers is mostly populated on the 0 to 2500 range. Higher the MOU, lesser the churn probability.</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FB3BA4A-640B-ECEC-C38B-693EBE258752}"/>
              </a:ext>
            </a:extLst>
          </p:cNvPr>
          <p:cNvPicPr>
            <a:picLocks noChangeAspect="1"/>
          </p:cNvPicPr>
          <p:nvPr/>
        </p:nvPicPr>
        <p:blipFill>
          <a:blip r:embed="rId3"/>
          <a:stretch>
            <a:fillRect/>
          </a:stretch>
        </p:blipFill>
        <p:spPr>
          <a:xfrm>
            <a:off x="6326221" y="525294"/>
            <a:ext cx="4283641" cy="2661627"/>
          </a:xfrm>
          <a:prstGeom prst="rect">
            <a:avLst/>
          </a:prstGeom>
        </p:spPr>
      </p:pic>
    </p:spTree>
    <p:extLst>
      <p:ext uri="{BB962C8B-B14F-4D97-AF65-F5344CB8AC3E}">
        <p14:creationId xmlns:p14="http://schemas.microsoft.com/office/powerpoint/2010/main" val="4132429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C1B3E8-7610-1B63-5F7B-BDE2C192B43D}"/>
              </a:ext>
            </a:extLst>
          </p:cNvPr>
          <p:cNvPicPr>
            <a:picLocks noChangeAspect="1"/>
          </p:cNvPicPr>
          <p:nvPr/>
        </p:nvPicPr>
        <p:blipFill>
          <a:blip r:embed="rId2"/>
          <a:stretch>
            <a:fillRect/>
          </a:stretch>
        </p:blipFill>
        <p:spPr>
          <a:xfrm>
            <a:off x="914400" y="1424547"/>
            <a:ext cx="4136680" cy="2552767"/>
          </a:xfrm>
          <a:prstGeom prst="rect">
            <a:avLst/>
          </a:prstGeom>
        </p:spPr>
      </p:pic>
      <p:sp>
        <p:nvSpPr>
          <p:cNvPr id="5" name="TextBox 4">
            <a:extLst>
              <a:ext uri="{FF2B5EF4-FFF2-40B4-BE49-F238E27FC236}">
                <a16:creationId xmlns:a16="http://schemas.microsoft.com/office/drawing/2014/main" id="{43F42B8E-F87F-246A-A1DA-2450E45F7F33}"/>
              </a:ext>
            </a:extLst>
          </p:cNvPr>
          <p:cNvSpPr txBox="1"/>
          <p:nvPr/>
        </p:nvSpPr>
        <p:spPr>
          <a:xfrm>
            <a:off x="555272" y="4648200"/>
            <a:ext cx="10591800" cy="1754326"/>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We can see from the above plot, that the churn rate is more for the customers, whose recharge amount as well as number of recharge have decreased in the action phase than the good phase.</a:t>
            </a:r>
          </a:p>
          <a:p>
            <a:pPr marL="285750" indent="-28575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Here, also we can see that the churn rate is more for the customers, whose recharge amount is decreased along with the volume based cost is increased in the action month.</a:t>
            </a:r>
          </a:p>
          <a:p>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4628394-E082-FF68-5B6C-781EC6F2FD78}"/>
              </a:ext>
            </a:extLst>
          </p:cNvPr>
          <p:cNvPicPr>
            <a:picLocks noChangeAspect="1"/>
          </p:cNvPicPr>
          <p:nvPr/>
        </p:nvPicPr>
        <p:blipFill>
          <a:blip r:embed="rId3"/>
          <a:stretch>
            <a:fillRect/>
          </a:stretch>
        </p:blipFill>
        <p:spPr>
          <a:xfrm>
            <a:off x="6248400" y="1424547"/>
            <a:ext cx="4588449" cy="2596311"/>
          </a:xfrm>
          <a:prstGeom prst="rect">
            <a:avLst/>
          </a:prstGeom>
        </p:spPr>
      </p:pic>
      <p:sp>
        <p:nvSpPr>
          <p:cNvPr id="8" name="object 2">
            <a:extLst>
              <a:ext uri="{FF2B5EF4-FFF2-40B4-BE49-F238E27FC236}">
                <a16:creationId xmlns:a16="http://schemas.microsoft.com/office/drawing/2014/main" id="{277775D6-EB40-2999-3C4C-E7EF20175607}"/>
              </a:ext>
            </a:extLst>
          </p:cNvPr>
          <p:cNvSpPr txBox="1">
            <a:spLocks/>
          </p:cNvSpPr>
          <p:nvPr/>
        </p:nvSpPr>
        <p:spPr>
          <a:xfrm>
            <a:off x="631472" y="0"/>
            <a:ext cx="10515600" cy="797206"/>
          </a:xfrm>
          <a:prstGeom prst="rect">
            <a:avLst/>
          </a:prstGeom>
        </p:spPr>
        <p:txBody>
          <a:bodyPr vert="horz" wrap="square" lIns="0" tIns="10604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marR="5080">
              <a:lnSpc>
                <a:spcPts val="5830"/>
              </a:lnSpc>
              <a:spcBef>
                <a:spcPts val="835"/>
              </a:spcBef>
            </a:pPr>
            <a:r>
              <a:rPr lang="en-IN" spc="385" dirty="0">
                <a:latin typeface="Times New Roman" panose="02020603050405020304" pitchFamily="18" charset="0"/>
                <a:cs typeface="Times New Roman" panose="02020603050405020304" pitchFamily="18" charset="0"/>
              </a:rPr>
              <a:t>BIVARIATE ANALYSIS</a:t>
            </a:r>
            <a:endParaRPr lang="en-IN" spc="46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2413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239</TotalTime>
  <Words>1215</Words>
  <Application>Microsoft Office PowerPoint</Application>
  <PresentationFormat>Widescreen</PresentationFormat>
  <Paragraphs>137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PowerPoint Presentation</vt:lpstr>
      <vt:lpstr>INTRODUCTION</vt:lpstr>
      <vt:lpstr>PROJECT OBJECTIVE</vt:lpstr>
      <vt:lpstr>DATASET DESCRIPTION</vt:lpstr>
      <vt:lpstr>METHODOLOGIES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FINDINGS AND  SUGGESTIONS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Pius Lobo</cp:lastModifiedBy>
  <cp:revision>4</cp:revision>
  <dcterms:created xsi:type="dcterms:W3CDTF">2023-02-14T10:44:33Z</dcterms:created>
  <dcterms:modified xsi:type="dcterms:W3CDTF">2023-02-14T14:46:06Z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2019-09-12T00:00:00Z</vt:filetime>
  </property>
  <property fmtid="{D5CDD505-2E9C-101B-9397-08002B2CF9AE}" pid="3" name="Creator">
    <vt:lpwstr>Microsoft® PowerPoint® 2013</vt:lpwstr>
  </property>
  <property fmtid="{D5CDD505-2E9C-101B-9397-08002B2CF9AE}" pid="4" name="LastSaved">
    <vt:filetime>2023-02-14T00:00:00Z</vt:filetime>
  </property>
</Properties>
</file>