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46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8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1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36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91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37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99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76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33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3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04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0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2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5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8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5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3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7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67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7552" y="1602237"/>
            <a:ext cx="7315200" cy="1825096"/>
          </a:xfrm>
        </p:spPr>
        <p:txBody>
          <a:bodyPr>
            <a:normAutofit fontScale="90000"/>
          </a:bodyPr>
          <a:lstStyle/>
          <a:p>
            <a:r>
              <a:rPr dirty="0"/>
              <a:t>System Architecture for Virtual Card Financial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By </a:t>
            </a:r>
            <a:r>
              <a:rPr lang="en-US" dirty="0" smtClean="0"/>
              <a:t>NUMVI LESLY</a:t>
            </a:r>
            <a:r>
              <a:rPr dirty="0" smtClean="0"/>
              <a:t>.</a:t>
            </a:r>
            <a:endParaRPr dirty="0"/>
          </a:p>
          <a:p>
            <a:r>
              <a:rPr dirty="0"/>
              <a:t>Software Engineering – </a:t>
            </a:r>
            <a:r>
              <a:rPr dirty="0" err="1"/>
              <a:t>BTech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dirty="0" smtClean="0"/>
              <a:t>Modular</a:t>
            </a:r>
            <a:r>
              <a:rPr dirty="0"/>
              <a:t>, secure, and compliant system.</a:t>
            </a:r>
          </a:p>
          <a:p>
            <a:pPr marL="457200" indent="-457200">
              <a:buFont typeface="+mj-lt"/>
              <a:buAutoNum type="arabicPeriod"/>
            </a:pPr>
            <a:r>
              <a:rPr dirty="0" smtClean="0"/>
              <a:t>Combines </a:t>
            </a:r>
            <a:r>
              <a:rPr dirty="0"/>
              <a:t>cutting-edge technologies for scalability.</a:t>
            </a:r>
          </a:p>
          <a:p>
            <a:pPr marL="457200" indent="-457200">
              <a:buFont typeface="+mj-lt"/>
              <a:buAutoNum type="arabicPeriod"/>
            </a:pPr>
            <a:r>
              <a:rPr dirty="0" smtClean="0"/>
              <a:t>Ready </a:t>
            </a:r>
            <a:r>
              <a:rPr dirty="0"/>
              <a:t>for real-world fintech deployment.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dirty="0" smtClean="0"/>
              <a:t>Overview </a:t>
            </a:r>
            <a:r>
              <a:rPr dirty="0"/>
              <a:t>of a financial system offering virtual cards.</a:t>
            </a:r>
          </a:p>
          <a:p>
            <a:pPr marL="457200" indent="-457200">
              <a:buFont typeface="+mj-lt"/>
              <a:buAutoNum type="arabicPeriod"/>
            </a:pPr>
            <a:r>
              <a:rPr dirty="0" smtClean="0"/>
              <a:t> </a:t>
            </a:r>
            <a:r>
              <a:rPr dirty="0"/>
              <a:t>Includes Authentication, KYC, Payment, </a:t>
            </a:r>
            <a:r>
              <a:rPr dirty="0" smtClean="0"/>
              <a:t>Notifications.</a:t>
            </a:r>
            <a:endParaRPr dirty="0"/>
          </a:p>
          <a:p>
            <a:pPr marL="457200" indent="-457200">
              <a:buFont typeface="+mj-lt"/>
              <a:buAutoNum type="arabicPeriod"/>
            </a:pPr>
            <a:r>
              <a:rPr dirty="0" smtClean="0"/>
              <a:t>Designed </a:t>
            </a:r>
            <a:r>
              <a:rPr dirty="0"/>
              <a:t>for scalability, high security, and </a:t>
            </a:r>
            <a:r>
              <a:rPr dirty="0" smtClean="0"/>
              <a:t>compliance</a:t>
            </a:r>
            <a:r>
              <a:rPr lang="en-US" dirty="0" smtClean="0"/>
              <a:t> with PCI’s regulation</a:t>
            </a:r>
            <a:r>
              <a:rPr dirty="0" smtClean="0"/>
              <a:t>.</a:t>
            </a:r>
            <a:endParaRPr dirty="0"/>
          </a:p>
          <a:p>
            <a:pPr marL="457200" indent="-457200">
              <a:buFont typeface="+mj-lt"/>
              <a:buAutoNum type="arabicPeriod"/>
            </a:pPr>
            <a:r>
              <a:rPr dirty="0" smtClean="0"/>
              <a:t>Built </a:t>
            </a:r>
            <a:r>
              <a:rPr lang="en-US" dirty="0" smtClean="0"/>
              <a:t>through</a:t>
            </a:r>
            <a:r>
              <a:rPr dirty="0" smtClean="0"/>
              <a:t> </a:t>
            </a:r>
            <a:r>
              <a:rPr dirty="0"/>
              <a:t>a modern web technology stack.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Frontend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React + Next.js (SEO optimized)</a:t>
            </a:r>
          </a:p>
          <a:p>
            <a:r>
              <a:t>- Tailwind CSS + Shadcn UI</a:t>
            </a:r>
          </a:p>
          <a:p>
            <a:r>
              <a:t>- Redux / Zustand for state management</a:t>
            </a:r>
          </a:p>
          <a:p>
            <a:r>
              <a:t>- Axios / React Query for APIs</a:t>
            </a:r>
          </a:p>
          <a:p>
            <a:r>
              <a:t>- HTTPS + JWT (HttpOnly cookies)</a:t>
            </a:r>
          </a:p>
          <a:p>
            <a:r>
              <a:t>- Jest for testing</a:t>
            </a:r>
          </a:p>
          <a:p>
            <a:r>
              <a:t>- Vercel / Netlify for deployment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Backend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dirty="0" smtClean="0"/>
              <a:t> </a:t>
            </a:r>
            <a:r>
              <a:rPr dirty="0"/>
              <a:t>Node.js + </a:t>
            </a:r>
            <a:r>
              <a:rPr dirty="0" err="1"/>
              <a:t>TypeScript</a:t>
            </a:r>
            <a:endParaRPr dirty="0"/>
          </a:p>
          <a:p>
            <a:pPr marL="457200" indent="-457200">
              <a:buFont typeface="+mj-lt"/>
              <a:buAutoNum type="arabicPeriod"/>
            </a:pPr>
            <a:r>
              <a:rPr dirty="0" err="1" smtClean="0"/>
              <a:t>NestJS</a:t>
            </a:r>
            <a:r>
              <a:rPr dirty="0" smtClean="0"/>
              <a:t> </a:t>
            </a:r>
            <a:endParaRPr dirty="0"/>
          </a:p>
          <a:p>
            <a:pPr marL="457200" indent="-457200">
              <a:buFont typeface="+mj-lt"/>
              <a:buAutoNum type="arabicPeriod"/>
            </a:pPr>
            <a:r>
              <a:rPr dirty="0" smtClean="0"/>
              <a:t>OAuth2.0 </a:t>
            </a:r>
            <a:r>
              <a:rPr dirty="0"/>
              <a:t>Authentication</a:t>
            </a:r>
          </a:p>
          <a:p>
            <a:pPr marL="457200" indent="-457200">
              <a:buFont typeface="+mj-lt"/>
              <a:buAutoNum type="arabicPeriod"/>
            </a:pPr>
            <a:r>
              <a:rPr dirty="0" smtClean="0"/>
              <a:t> </a:t>
            </a:r>
            <a:r>
              <a:rPr dirty="0" err="1"/>
              <a:t>Prisma</a:t>
            </a:r>
            <a:r>
              <a:rPr dirty="0"/>
              <a:t> ORM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Kafka </a:t>
            </a:r>
            <a:r>
              <a:rPr lang="en-US" dirty="0" smtClean="0"/>
              <a:t>/ </a:t>
            </a:r>
            <a:r>
              <a:rPr dirty="0" err="1" smtClean="0"/>
              <a:t>BullMQ</a:t>
            </a:r>
            <a:r>
              <a:rPr dirty="0" smtClean="0"/>
              <a:t> </a:t>
            </a:r>
            <a:r>
              <a:rPr dirty="0"/>
              <a:t>for </a:t>
            </a:r>
            <a:r>
              <a:rPr dirty="0" err="1"/>
              <a:t>async</a:t>
            </a:r>
            <a:r>
              <a:rPr dirty="0"/>
              <a:t> jobs</a:t>
            </a:r>
          </a:p>
          <a:p>
            <a:pPr marL="457200" indent="-457200">
              <a:buFont typeface="+mj-lt"/>
              <a:buAutoNum type="arabicPeriod"/>
            </a:pPr>
            <a:r>
              <a:rPr dirty="0" smtClean="0"/>
              <a:t> </a:t>
            </a:r>
            <a:r>
              <a:rPr dirty="0"/>
              <a:t>Docker + Kubernetes for containerization</a:t>
            </a: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&amp;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dirty="0" smtClean="0"/>
              <a:t>PostgreSQL</a:t>
            </a:r>
            <a:r>
              <a:rPr dirty="0"/>
              <a:t>: Core data storage</a:t>
            </a:r>
          </a:p>
          <a:p>
            <a:pPr marL="457200" indent="-457200">
              <a:buFont typeface="+mj-lt"/>
              <a:buAutoNum type="arabicPeriod"/>
            </a:pPr>
            <a:r>
              <a:rPr dirty="0" smtClean="0"/>
              <a:t>Kafka</a:t>
            </a:r>
            <a:r>
              <a:rPr dirty="0"/>
              <a:t>: Event-driven logging</a:t>
            </a:r>
          </a:p>
          <a:p>
            <a:pPr marL="457200" indent="-457200">
              <a:buFont typeface="+mj-lt"/>
              <a:buAutoNum type="arabicPeriod"/>
            </a:pPr>
            <a:r>
              <a:rPr dirty="0" err="1" smtClean="0"/>
              <a:t>BigQuery</a:t>
            </a:r>
            <a:r>
              <a:rPr dirty="0"/>
              <a:t>: Analytics</a:t>
            </a:r>
          </a:p>
          <a:p>
            <a:pPr marL="457200" indent="-457200">
              <a:buFont typeface="+mj-lt"/>
              <a:buAutoNum type="arabicPeriod"/>
            </a:pPr>
            <a:r>
              <a:rPr dirty="0" err="1" smtClean="0"/>
              <a:t>ElasticSearch</a:t>
            </a:r>
            <a:r>
              <a:rPr dirty="0"/>
              <a:t>: Search optimization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Third-Party Integrations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dirty="0" smtClean="0"/>
              <a:t> </a:t>
            </a:r>
            <a:r>
              <a:rPr dirty="0" err="1" smtClean="0"/>
              <a:t>Flutterwave</a:t>
            </a:r>
            <a:r>
              <a:rPr dirty="0"/>
              <a:t>, </a:t>
            </a:r>
            <a:r>
              <a:rPr lang="en-US" dirty="0" err="1" smtClean="0"/>
              <a:t>Maviance,</a:t>
            </a:r>
            <a:r>
              <a:rPr dirty="0" err="1" smtClean="0"/>
              <a:t>Paystack</a:t>
            </a:r>
            <a:r>
              <a:rPr dirty="0" smtClean="0"/>
              <a:t> </a:t>
            </a:r>
            <a:r>
              <a:rPr dirty="0"/>
              <a:t>for payments</a:t>
            </a:r>
          </a:p>
          <a:p>
            <a:pPr marL="457200" indent="-457200">
              <a:buFont typeface="+mj-lt"/>
              <a:buAutoNum type="arabicPeriod"/>
            </a:pPr>
            <a:r>
              <a:rPr dirty="0" err="1" smtClean="0"/>
              <a:t>Jumio</a:t>
            </a:r>
            <a:r>
              <a:rPr dirty="0" smtClean="0"/>
              <a:t> </a:t>
            </a:r>
            <a:r>
              <a:rPr dirty="0"/>
              <a:t>for KYC</a:t>
            </a:r>
          </a:p>
          <a:p>
            <a:pPr marL="457200" indent="-457200">
              <a:buFont typeface="+mj-lt"/>
              <a:buAutoNum type="arabicPeriod"/>
            </a:pPr>
            <a:r>
              <a:rPr dirty="0" err="1" smtClean="0"/>
              <a:t>Twilio</a:t>
            </a:r>
            <a:r>
              <a:rPr dirty="0" smtClean="0"/>
              <a:t> </a:t>
            </a:r>
            <a:r>
              <a:rPr dirty="0"/>
              <a:t>/ </a:t>
            </a:r>
            <a:r>
              <a:rPr dirty="0" err="1"/>
              <a:t>SendGrid</a:t>
            </a:r>
            <a:r>
              <a:rPr dirty="0"/>
              <a:t> / Firebase for notifications</a:t>
            </a:r>
          </a:p>
          <a:p>
            <a:pPr marL="457200" indent="-457200">
              <a:buFont typeface="+mj-lt"/>
              <a:buAutoNum type="arabicPeriod"/>
            </a:pPr>
            <a:r>
              <a:rPr dirty="0" smtClean="0"/>
              <a:t>SEON </a:t>
            </a:r>
            <a:r>
              <a:rPr dirty="0"/>
              <a:t>for fraud detection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Infrastructure &amp; 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dirty="0" smtClean="0"/>
              <a:t>AWS </a:t>
            </a:r>
            <a:r>
              <a:rPr dirty="0"/>
              <a:t>/ </a:t>
            </a:r>
            <a:r>
              <a:rPr lang="en-US" dirty="0" smtClean="0"/>
              <a:t>CREST </a:t>
            </a:r>
            <a:r>
              <a:rPr lang="en-US" dirty="0"/>
              <a:t>LANCING </a:t>
            </a:r>
            <a:endParaRPr dirty="0"/>
          </a:p>
          <a:p>
            <a:pPr marL="457200" indent="-457200">
              <a:buFont typeface="+mj-lt"/>
              <a:buAutoNum type="arabicPeriod"/>
            </a:pPr>
            <a:r>
              <a:rPr dirty="0" smtClean="0"/>
              <a:t>Kubernetes </a:t>
            </a:r>
            <a:r>
              <a:rPr dirty="0"/>
              <a:t>orchestration</a:t>
            </a:r>
          </a:p>
          <a:p>
            <a:pPr marL="457200" indent="-457200">
              <a:buFont typeface="+mj-lt"/>
              <a:buAutoNum type="arabicPeriod"/>
            </a:pPr>
            <a:r>
              <a:rPr dirty="0" smtClean="0"/>
              <a:t>GitHub </a:t>
            </a:r>
            <a:r>
              <a:rPr dirty="0"/>
              <a:t>Actions / GitLab CI for CI/CD</a:t>
            </a:r>
          </a:p>
          <a:p>
            <a:pPr marL="457200" indent="-457200">
              <a:buFont typeface="+mj-lt"/>
              <a:buAutoNum type="arabicPeriod"/>
            </a:pPr>
            <a:r>
              <a:rPr dirty="0" smtClean="0"/>
              <a:t>Terraform </a:t>
            </a:r>
            <a:r>
              <a:rPr dirty="0"/>
              <a:t>for </a:t>
            </a:r>
            <a:r>
              <a:rPr dirty="0" err="1"/>
              <a:t>IaC</a:t>
            </a:r>
            <a:endParaRPr dirty="0"/>
          </a:p>
          <a:p>
            <a:pPr marL="457200" indent="-457200">
              <a:buFont typeface="+mj-lt"/>
              <a:buAutoNum type="arabicPeriod"/>
            </a:pPr>
            <a:r>
              <a:rPr dirty="0" smtClean="0"/>
              <a:t>Nginx </a:t>
            </a:r>
            <a:r>
              <a:rPr dirty="0"/>
              <a:t>/ AWS ALB as reverse proxy</a:t>
            </a:r>
          </a:p>
          <a:p>
            <a:pPr marL="457200" indent="-457200">
              <a:buFont typeface="+mj-lt"/>
              <a:buAutoNum type="arabicPeriod"/>
            </a:pPr>
            <a:r>
              <a:rPr dirty="0" smtClean="0"/>
              <a:t>Prometheus </a:t>
            </a:r>
            <a:r>
              <a:rPr dirty="0"/>
              <a:t>+ Grafana monitoring</a:t>
            </a:r>
          </a:p>
          <a:p>
            <a:pPr marL="457200" indent="-457200">
              <a:buFont typeface="+mj-lt"/>
              <a:buAutoNum type="arabicPeriod"/>
            </a:pPr>
            <a:r>
              <a:rPr dirty="0" smtClean="0"/>
              <a:t>Sentry </a:t>
            </a:r>
            <a:r>
              <a:rPr dirty="0"/>
              <a:t>error tracking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&amp; 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dirty="0" smtClean="0"/>
              <a:t>TLS </a:t>
            </a:r>
            <a:r>
              <a:rPr dirty="0"/>
              <a:t>+ AES256 encryption</a:t>
            </a:r>
          </a:p>
          <a:p>
            <a:pPr marL="457200" indent="-457200">
              <a:buFont typeface="+mj-lt"/>
              <a:buAutoNum type="arabicPeriod"/>
            </a:pPr>
            <a:r>
              <a:rPr dirty="0" smtClean="0"/>
              <a:t>Tokenization </a:t>
            </a:r>
            <a:r>
              <a:rPr dirty="0"/>
              <a:t>for sensitive data</a:t>
            </a:r>
          </a:p>
          <a:p>
            <a:pPr marL="457200" indent="-457200">
              <a:buFont typeface="+mj-lt"/>
              <a:buAutoNum type="arabicPeriod"/>
            </a:pPr>
            <a:r>
              <a:rPr dirty="0" smtClean="0"/>
              <a:t>MFA </a:t>
            </a:r>
            <a:r>
              <a:rPr dirty="0"/>
              <a:t>&amp; RBAC controls</a:t>
            </a:r>
          </a:p>
          <a:p>
            <a:pPr marL="457200" indent="-457200">
              <a:buFont typeface="+mj-lt"/>
              <a:buAutoNum type="arabicPeriod"/>
            </a:pPr>
            <a:r>
              <a:rPr dirty="0" smtClean="0"/>
              <a:t>Audit </a:t>
            </a:r>
            <a:r>
              <a:rPr dirty="0"/>
              <a:t>logging for transactions</a:t>
            </a:r>
          </a:p>
          <a:p>
            <a:pPr marL="457200" indent="-457200">
              <a:buFont typeface="+mj-lt"/>
              <a:buAutoNum type="arabicPeriod"/>
            </a:pPr>
            <a:r>
              <a:rPr dirty="0" smtClean="0"/>
              <a:t>PCI </a:t>
            </a:r>
            <a:r>
              <a:rPr dirty="0"/>
              <a:t>DSS &amp; ISO27001 standards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Summary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dirty="0"/>
              <a:t>Frontend (React + Next.js</a:t>
            </a:r>
            <a:r>
              <a:rPr dirty="0" smtClean="0"/>
              <a:t>)</a:t>
            </a:r>
            <a:endParaRPr dirty="0"/>
          </a:p>
          <a:p>
            <a:pPr marL="457200" indent="-457200">
              <a:buFont typeface="+mj-lt"/>
              <a:buAutoNum type="arabicPeriod"/>
            </a:pPr>
            <a:r>
              <a:rPr dirty="0"/>
              <a:t>API Gateway (Kong</a:t>
            </a:r>
            <a:r>
              <a:rPr dirty="0" smtClean="0"/>
              <a:t>)</a:t>
            </a:r>
            <a:endParaRPr dirty="0"/>
          </a:p>
          <a:p>
            <a:pPr marL="457200" indent="-457200">
              <a:buFont typeface="+mj-lt"/>
              <a:buAutoNum type="arabicPeriod"/>
            </a:pPr>
            <a:r>
              <a:rPr dirty="0" err="1"/>
              <a:t>Microservices</a:t>
            </a:r>
            <a:r>
              <a:rPr dirty="0"/>
              <a:t> (</a:t>
            </a:r>
            <a:r>
              <a:rPr dirty="0" err="1"/>
              <a:t>NestJS</a:t>
            </a:r>
            <a:r>
              <a:rPr dirty="0" smtClean="0"/>
              <a:t>)</a:t>
            </a:r>
            <a:endParaRPr dirty="0"/>
          </a:p>
          <a:p>
            <a:pPr marL="457200" indent="-457200">
              <a:buFont typeface="+mj-lt"/>
              <a:buAutoNum type="arabicPeriod"/>
            </a:pPr>
            <a:r>
              <a:rPr dirty="0"/>
              <a:t>Database (PostgreSQL</a:t>
            </a:r>
            <a:r>
              <a:rPr dirty="0" smtClean="0"/>
              <a:t>)</a:t>
            </a:r>
            <a:endParaRPr dirty="0"/>
          </a:p>
          <a:p>
            <a:pPr marL="457200" indent="-457200">
              <a:buFont typeface="+mj-lt"/>
              <a:buAutoNum type="arabicPeriod"/>
            </a:pPr>
            <a:r>
              <a:rPr dirty="0"/>
              <a:t>3rd Parties </a:t>
            </a:r>
            <a:r>
              <a:rPr dirty="0" smtClean="0"/>
              <a:t>(</a:t>
            </a:r>
            <a:r>
              <a:rPr lang="en-US" dirty="0" err="1" smtClean="0"/>
              <a:t>Maviance</a:t>
            </a:r>
            <a:r>
              <a:rPr dirty="0" smtClean="0"/>
              <a:t>, </a:t>
            </a:r>
            <a:r>
              <a:rPr dirty="0" err="1"/>
              <a:t>Onfido</a:t>
            </a:r>
            <a:r>
              <a:rPr dirty="0"/>
              <a:t>, </a:t>
            </a:r>
            <a:r>
              <a:rPr dirty="0" err="1"/>
              <a:t>Twilio</a:t>
            </a:r>
            <a:r>
              <a:rPr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62</TotalTime>
  <Words>279</Words>
  <Application>Microsoft Office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System Architecture for Virtual Card Financial System</vt:lpstr>
      <vt:lpstr>Introduction</vt:lpstr>
      <vt:lpstr>Frontend Stack</vt:lpstr>
      <vt:lpstr>Backend Stack</vt:lpstr>
      <vt:lpstr>Database &amp; Storage</vt:lpstr>
      <vt:lpstr>Third-Party Integrations</vt:lpstr>
      <vt:lpstr>Infrastructure &amp; DevOps</vt:lpstr>
      <vt:lpstr>Security &amp; Compliance</vt:lpstr>
      <vt:lpstr>Architecture Summary Flow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Architecture for Virtual Card Financial System</dc:title>
  <dc:subject/>
  <dc:creator/>
  <cp:keywords/>
  <dc:description>generated using python-pptx</dc:description>
  <cp:lastModifiedBy>Numvi Lesly</cp:lastModifiedBy>
  <cp:revision>8</cp:revision>
  <dcterms:created xsi:type="dcterms:W3CDTF">2013-01-27T09:14:16Z</dcterms:created>
  <dcterms:modified xsi:type="dcterms:W3CDTF">2025-10-20T22:10:55Z</dcterms:modified>
  <cp:category/>
</cp:coreProperties>
</file>