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18288000" cy="10287000"/>
  <p:notesSz cx="6858000" cy="9144000"/>
  <p:embeddedFontLst>
    <p:embeddedFont>
      <p:font typeface="Public Sans" charset="1" panose="00000000000000000000"/>
      <p:regular r:id="rId38"/>
    </p:embeddedFont>
    <p:embeddedFont>
      <p:font typeface="Public Sans Bold" charset="1" panose="00000000000000000000"/>
      <p:regular r:id="rId39"/>
    </p:embeddedFont>
    <p:embeddedFont>
      <p:font typeface="Canva Sans" charset="1" panose="020B0503030501040103"/>
      <p:regular r:id="rId40"/>
    </p:embeddedFont>
    <p:embeddedFont>
      <p:font typeface="Abhaya Libre" charset="1" panose="02000503000000000000"/>
      <p:regular r:id="rId41"/>
    </p:embeddedFont>
    <p:embeddedFont>
      <p:font typeface="Caladea Bold" charset="1" panose="02040803050406030204"/>
      <p:regular r:id="rId42"/>
    </p:embeddedFont>
    <p:embeddedFont>
      <p:font typeface="Caladea" charset="1" panose="02040503050406030204"/>
      <p:regular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fonts/font42.fntdata" Type="http://schemas.openxmlformats.org/officeDocument/2006/relationships/font"/><Relationship Id="rId43" Target="fonts/font43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9BDF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-357028" y="7661987"/>
          <a:ext cx="18983007" cy="1596313"/>
        </p:xfrm>
        <a:graphic>
          <a:graphicData uri="http://schemas.openxmlformats.org/drawingml/2006/table">
            <a:tbl>
              <a:tblPr/>
              <a:tblGrid>
                <a:gridCol w="9491503"/>
                <a:gridCol w="9491503"/>
              </a:tblGrid>
              <a:tr h="159631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039"/>
                        </a:lnSpc>
                        <a:defRPr/>
                      </a:pPr>
                      <a:r>
                        <a:rPr lang="en-US" sz="3599">
                          <a:solidFill>
                            <a:srgbClr val="141414"/>
                          </a:solidFill>
                          <a:latin typeface="Public Sans"/>
                        </a:rPr>
                        <a:t>Sinh viên: Lê Thái Sơn - K65CB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76200">
                      <a:solidFill>
                        <a:srgbClr val="9BD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41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41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41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039"/>
                        </a:lnSpc>
                        <a:defRPr/>
                      </a:pPr>
                      <a:r>
                        <a:rPr lang="en-US" sz="3599">
                          <a:solidFill>
                            <a:srgbClr val="141414"/>
                          </a:solidFill>
                          <a:latin typeface="Public Sans"/>
                        </a:rPr>
                        <a:t>Giáo viên hướng dẫn: TS. Đặng Trần Bình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41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76200">
                      <a:solidFill>
                        <a:srgbClr val="9BD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41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41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539067" y="1119517"/>
            <a:ext cx="14404826" cy="3752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41"/>
              </a:lnSpc>
            </a:pPr>
            <a:r>
              <a:rPr lang="en-US" sz="8201">
                <a:solidFill>
                  <a:srgbClr val="141414"/>
                </a:solidFill>
                <a:latin typeface="Public Sans"/>
              </a:rPr>
              <a:t>Xây dựng hệ thống tư vấn hỗ trợ sinh viên thực hiện khóa luận tốt nghiệp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134053" y="2870220"/>
            <a:ext cx="18556106" cy="0"/>
          </a:xfrm>
          <a:prstGeom prst="line">
            <a:avLst/>
          </a:prstGeom>
          <a:ln cap="flat" w="19050">
            <a:solidFill>
              <a:srgbClr val="14141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1019175"/>
            <a:ext cx="14596336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141414"/>
                </a:solidFill>
                <a:latin typeface="Public Sans"/>
              </a:rPr>
              <a:t>Mô hình nhúng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12410" y="3388337"/>
            <a:ext cx="8331590" cy="2034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3857">
                <a:solidFill>
                  <a:srgbClr val="141414"/>
                </a:solidFill>
                <a:latin typeface="Public Sans"/>
              </a:rPr>
              <a:t>Tên: intfloat/multilingual-e5-small</a:t>
            </a:r>
          </a:p>
          <a:p>
            <a:pPr algn="l">
              <a:lnSpc>
                <a:spcPts val="5400"/>
              </a:lnSpc>
            </a:pPr>
            <a:r>
              <a:rPr lang="en-US" sz="3857">
                <a:solidFill>
                  <a:srgbClr val="141414"/>
                </a:solidFill>
                <a:latin typeface="Public Sans"/>
              </a:rPr>
              <a:t>Tokenizer: unigram</a:t>
            </a:r>
          </a:p>
          <a:p>
            <a:pPr algn="l">
              <a:lnSpc>
                <a:spcPts val="5400"/>
              </a:lnSpc>
            </a:pPr>
            <a:r>
              <a:rPr lang="en-US" sz="3857">
                <a:solidFill>
                  <a:srgbClr val="141414"/>
                </a:solidFill>
                <a:latin typeface="Public Sans"/>
              </a:rPr>
              <a:t>Dữ liệu: Đa ngôn ngữ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5264350" y="7952331"/>
            <a:ext cx="2177008" cy="1507151"/>
            <a:chOff x="0" y="0"/>
            <a:chExt cx="573368" cy="39694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73368" cy="396945"/>
            </a:xfrm>
            <a:custGeom>
              <a:avLst/>
              <a:gdLst/>
              <a:ahLst/>
              <a:cxnLst/>
              <a:rect r="r" b="b" t="t" l="l"/>
              <a:pathLst>
                <a:path h="396945" w="573368">
                  <a:moveTo>
                    <a:pt x="181367" y="0"/>
                  </a:moveTo>
                  <a:lnTo>
                    <a:pt x="392001" y="0"/>
                  </a:lnTo>
                  <a:cubicBezTo>
                    <a:pt x="492167" y="0"/>
                    <a:pt x="573368" y="81201"/>
                    <a:pt x="573368" y="181367"/>
                  </a:cubicBezTo>
                  <a:lnTo>
                    <a:pt x="573368" y="215578"/>
                  </a:lnTo>
                  <a:cubicBezTo>
                    <a:pt x="573368" y="315744"/>
                    <a:pt x="492167" y="396945"/>
                    <a:pt x="392001" y="396945"/>
                  </a:cubicBezTo>
                  <a:lnTo>
                    <a:pt x="181367" y="396945"/>
                  </a:lnTo>
                  <a:cubicBezTo>
                    <a:pt x="81201" y="396945"/>
                    <a:pt x="0" y="315744"/>
                    <a:pt x="0" y="215578"/>
                  </a:cubicBezTo>
                  <a:lnTo>
                    <a:pt x="0" y="181367"/>
                  </a:lnTo>
                  <a:cubicBezTo>
                    <a:pt x="0" y="81201"/>
                    <a:pt x="81201" y="0"/>
                    <a:pt x="181367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573368" cy="4540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Canva Sans"/>
                </a:rPr>
                <a:t>Sentence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650314" y="5654605"/>
            <a:ext cx="3405080" cy="1507151"/>
            <a:chOff x="0" y="0"/>
            <a:chExt cx="896811" cy="39694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96811" cy="396945"/>
            </a:xfrm>
            <a:custGeom>
              <a:avLst/>
              <a:gdLst/>
              <a:ahLst/>
              <a:cxnLst/>
              <a:rect r="r" b="b" t="t" l="l"/>
              <a:pathLst>
                <a:path h="396945" w="896811">
                  <a:moveTo>
                    <a:pt x="115956" y="0"/>
                  </a:moveTo>
                  <a:lnTo>
                    <a:pt x="780855" y="0"/>
                  </a:lnTo>
                  <a:cubicBezTo>
                    <a:pt x="811609" y="0"/>
                    <a:pt x="841103" y="12217"/>
                    <a:pt x="862848" y="33963"/>
                  </a:cubicBezTo>
                  <a:cubicBezTo>
                    <a:pt x="884594" y="55708"/>
                    <a:pt x="896811" y="85202"/>
                    <a:pt x="896811" y="115956"/>
                  </a:cubicBezTo>
                  <a:lnTo>
                    <a:pt x="896811" y="280989"/>
                  </a:lnTo>
                  <a:cubicBezTo>
                    <a:pt x="896811" y="345030"/>
                    <a:pt x="844896" y="396945"/>
                    <a:pt x="780855" y="396945"/>
                  </a:cubicBezTo>
                  <a:lnTo>
                    <a:pt x="115956" y="396945"/>
                  </a:lnTo>
                  <a:cubicBezTo>
                    <a:pt x="85202" y="396945"/>
                    <a:pt x="55708" y="384728"/>
                    <a:pt x="33963" y="362982"/>
                  </a:cubicBezTo>
                  <a:cubicBezTo>
                    <a:pt x="12217" y="341237"/>
                    <a:pt x="0" y="311743"/>
                    <a:pt x="0" y="280989"/>
                  </a:cubicBezTo>
                  <a:lnTo>
                    <a:pt x="0" y="115956"/>
                  </a:lnTo>
                  <a:cubicBezTo>
                    <a:pt x="0" y="85202"/>
                    <a:pt x="12217" y="55708"/>
                    <a:pt x="33963" y="33963"/>
                  </a:cubicBezTo>
                  <a:cubicBezTo>
                    <a:pt x="55708" y="12217"/>
                    <a:pt x="85202" y="0"/>
                    <a:pt x="115956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896811" cy="4540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Canva Sans"/>
                </a:rPr>
                <a:t>Auto encoding model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264350" y="3355995"/>
            <a:ext cx="2177008" cy="1507151"/>
            <a:chOff x="0" y="0"/>
            <a:chExt cx="573368" cy="39694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73368" cy="396945"/>
            </a:xfrm>
            <a:custGeom>
              <a:avLst/>
              <a:gdLst/>
              <a:ahLst/>
              <a:cxnLst/>
              <a:rect r="r" b="b" t="t" l="l"/>
              <a:pathLst>
                <a:path h="396945" w="573368">
                  <a:moveTo>
                    <a:pt x="181367" y="0"/>
                  </a:moveTo>
                  <a:lnTo>
                    <a:pt x="392001" y="0"/>
                  </a:lnTo>
                  <a:cubicBezTo>
                    <a:pt x="492167" y="0"/>
                    <a:pt x="573368" y="81201"/>
                    <a:pt x="573368" y="181367"/>
                  </a:cubicBezTo>
                  <a:lnTo>
                    <a:pt x="573368" y="215578"/>
                  </a:lnTo>
                  <a:cubicBezTo>
                    <a:pt x="573368" y="315744"/>
                    <a:pt x="492167" y="396945"/>
                    <a:pt x="392001" y="396945"/>
                  </a:cubicBezTo>
                  <a:lnTo>
                    <a:pt x="181367" y="396945"/>
                  </a:lnTo>
                  <a:cubicBezTo>
                    <a:pt x="81201" y="396945"/>
                    <a:pt x="0" y="315744"/>
                    <a:pt x="0" y="215578"/>
                  </a:cubicBezTo>
                  <a:lnTo>
                    <a:pt x="0" y="181367"/>
                  </a:lnTo>
                  <a:cubicBezTo>
                    <a:pt x="0" y="81201"/>
                    <a:pt x="81201" y="0"/>
                    <a:pt x="181367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573368" cy="4540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Canva Sans"/>
                </a:rPr>
                <a:t>Vector</a:t>
              </a:r>
            </a:p>
          </p:txBody>
        </p:sp>
      </p:grpSp>
      <p:sp>
        <p:nvSpPr>
          <p:cNvPr name="AutoShape 14" id="14"/>
          <p:cNvSpPr/>
          <p:nvPr/>
        </p:nvSpPr>
        <p:spPr>
          <a:xfrm flipH="true" flipV="true">
            <a:off x="16352854" y="7161756"/>
            <a:ext cx="0" cy="79057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5" id="15"/>
          <p:cNvSpPr/>
          <p:nvPr/>
        </p:nvSpPr>
        <p:spPr>
          <a:xfrm flipV="true">
            <a:off x="16352854" y="4863146"/>
            <a:ext cx="0" cy="79145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6" id="16"/>
          <p:cNvGrpSpPr/>
          <p:nvPr/>
        </p:nvGrpSpPr>
        <p:grpSpPr>
          <a:xfrm rot="0">
            <a:off x="9626682" y="4690104"/>
            <a:ext cx="2177008" cy="1507151"/>
            <a:chOff x="0" y="0"/>
            <a:chExt cx="573368" cy="39694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573368" cy="396945"/>
            </a:xfrm>
            <a:custGeom>
              <a:avLst/>
              <a:gdLst/>
              <a:ahLst/>
              <a:cxnLst/>
              <a:rect r="r" b="b" t="t" l="l"/>
              <a:pathLst>
                <a:path h="396945" w="573368">
                  <a:moveTo>
                    <a:pt x="181367" y="0"/>
                  </a:moveTo>
                  <a:lnTo>
                    <a:pt x="392001" y="0"/>
                  </a:lnTo>
                  <a:cubicBezTo>
                    <a:pt x="492167" y="0"/>
                    <a:pt x="573368" y="81201"/>
                    <a:pt x="573368" y="181367"/>
                  </a:cubicBezTo>
                  <a:lnTo>
                    <a:pt x="573368" y="215578"/>
                  </a:lnTo>
                  <a:cubicBezTo>
                    <a:pt x="573368" y="315744"/>
                    <a:pt x="492167" y="396945"/>
                    <a:pt x="392001" y="396945"/>
                  </a:cubicBezTo>
                  <a:lnTo>
                    <a:pt x="181367" y="396945"/>
                  </a:lnTo>
                  <a:cubicBezTo>
                    <a:pt x="81201" y="396945"/>
                    <a:pt x="0" y="315744"/>
                    <a:pt x="0" y="215578"/>
                  </a:cubicBezTo>
                  <a:lnTo>
                    <a:pt x="0" y="181367"/>
                  </a:lnTo>
                  <a:cubicBezTo>
                    <a:pt x="0" y="81201"/>
                    <a:pt x="81201" y="0"/>
                    <a:pt x="181367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573368" cy="4540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Canva Sans"/>
                </a:rPr>
                <a:t>Tôi đi học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7744491" y="6787804"/>
            <a:ext cx="2799018" cy="1507151"/>
            <a:chOff x="0" y="0"/>
            <a:chExt cx="737190" cy="39694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737190" cy="396945"/>
            </a:xfrm>
            <a:custGeom>
              <a:avLst/>
              <a:gdLst/>
              <a:ahLst/>
              <a:cxnLst/>
              <a:rect r="r" b="b" t="t" l="l"/>
              <a:pathLst>
                <a:path h="396945" w="737190">
                  <a:moveTo>
                    <a:pt x="141063" y="0"/>
                  </a:moveTo>
                  <a:lnTo>
                    <a:pt x="596127" y="0"/>
                  </a:lnTo>
                  <a:cubicBezTo>
                    <a:pt x="633539" y="0"/>
                    <a:pt x="669419" y="14862"/>
                    <a:pt x="695874" y="41316"/>
                  </a:cubicBezTo>
                  <a:cubicBezTo>
                    <a:pt x="722328" y="67771"/>
                    <a:pt x="737190" y="103651"/>
                    <a:pt x="737190" y="141063"/>
                  </a:cubicBezTo>
                  <a:lnTo>
                    <a:pt x="737190" y="255882"/>
                  </a:lnTo>
                  <a:cubicBezTo>
                    <a:pt x="737190" y="333789"/>
                    <a:pt x="674034" y="396945"/>
                    <a:pt x="596127" y="396945"/>
                  </a:cubicBezTo>
                  <a:lnTo>
                    <a:pt x="141063" y="396945"/>
                  </a:lnTo>
                  <a:cubicBezTo>
                    <a:pt x="103651" y="396945"/>
                    <a:pt x="67771" y="382083"/>
                    <a:pt x="41316" y="355629"/>
                  </a:cubicBezTo>
                  <a:cubicBezTo>
                    <a:pt x="14862" y="329174"/>
                    <a:pt x="0" y="293294"/>
                    <a:pt x="0" y="255882"/>
                  </a:cubicBezTo>
                  <a:lnTo>
                    <a:pt x="0" y="141063"/>
                  </a:lnTo>
                  <a:cubicBezTo>
                    <a:pt x="0" y="63156"/>
                    <a:pt x="63156" y="0"/>
                    <a:pt x="141063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57150"/>
              <a:ext cx="737190" cy="4540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Canva Sans"/>
                </a:rPr>
                <a:t>to, i, d, i hoc</a:t>
              </a:r>
            </a:p>
          </p:txBody>
        </p:sp>
      </p:grpSp>
      <p:sp>
        <p:nvSpPr>
          <p:cNvPr name="AutoShape 22" id="22"/>
          <p:cNvSpPr/>
          <p:nvPr/>
        </p:nvSpPr>
        <p:spPr>
          <a:xfrm flipH="true">
            <a:off x="9144000" y="6197254"/>
            <a:ext cx="1571186" cy="5905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3" id="23"/>
          <p:cNvGrpSpPr/>
          <p:nvPr/>
        </p:nvGrpSpPr>
        <p:grpSpPr>
          <a:xfrm rot="0">
            <a:off x="11065943" y="6787804"/>
            <a:ext cx="2511937" cy="1507151"/>
            <a:chOff x="0" y="0"/>
            <a:chExt cx="661580" cy="396945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61580" cy="396945"/>
            </a:xfrm>
            <a:custGeom>
              <a:avLst/>
              <a:gdLst/>
              <a:ahLst/>
              <a:cxnLst/>
              <a:rect r="r" b="b" t="t" l="l"/>
              <a:pathLst>
                <a:path h="396945" w="661580">
                  <a:moveTo>
                    <a:pt x="157185" y="0"/>
                  </a:moveTo>
                  <a:lnTo>
                    <a:pt x="504395" y="0"/>
                  </a:lnTo>
                  <a:cubicBezTo>
                    <a:pt x="591206" y="0"/>
                    <a:pt x="661580" y="70374"/>
                    <a:pt x="661580" y="157185"/>
                  </a:cubicBezTo>
                  <a:lnTo>
                    <a:pt x="661580" y="239760"/>
                  </a:lnTo>
                  <a:cubicBezTo>
                    <a:pt x="661580" y="326571"/>
                    <a:pt x="591206" y="396945"/>
                    <a:pt x="504395" y="396945"/>
                  </a:cubicBezTo>
                  <a:lnTo>
                    <a:pt x="157185" y="396945"/>
                  </a:lnTo>
                  <a:cubicBezTo>
                    <a:pt x="70374" y="396945"/>
                    <a:pt x="0" y="326571"/>
                    <a:pt x="0" y="239760"/>
                  </a:cubicBezTo>
                  <a:lnTo>
                    <a:pt x="0" y="157185"/>
                  </a:lnTo>
                  <a:cubicBezTo>
                    <a:pt x="0" y="70374"/>
                    <a:pt x="70374" y="0"/>
                    <a:pt x="157185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57150"/>
              <a:ext cx="661580" cy="4540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Canva Sans"/>
                </a:rPr>
                <a:t>Tôi, đi, học</a:t>
              </a:r>
            </a:p>
          </p:txBody>
        </p:sp>
      </p:grpSp>
      <p:sp>
        <p:nvSpPr>
          <p:cNvPr name="AutoShape 26" id="26"/>
          <p:cNvSpPr/>
          <p:nvPr/>
        </p:nvSpPr>
        <p:spPr>
          <a:xfrm>
            <a:off x="10715186" y="6197254"/>
            <a:ext cx="1606725" cy="5905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743985" y="0"/>
            <a:ext cx="8544015" cy="10287000"/>
          </a:xfrm>
          <a:prstGeom prst="rect">
            <a:avLst/>
          </a:prstGeom>
          <a:solidFill>
            <a:srgbClr val="8268D6"/>
          </a:solidFill>
        </p:spPr>
      </p:sp>
      <p:sp>
        <p:nvSpPr>
          <p:cNvPr name="AutoShape 3" id="3"/>
          <p:cNvSpPr/>
          <p:nvPr/>
        </p:nvSpPr>
        <p:spPr>
          <a:xfrm rot="-5400000">
            <a:off x="4610010" y="5133975"/>
            <a:ext cx="10287000" cy="0"/>
          </a:xfrm>
          <a:prstGeom prst="line">
            <a:avLst/>
          </a:prstGeom>
          <a:ln cap="flat" w="19050">
            <a:solidFill>
              <a:srgbClr val="14141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1480526" y="143541"/>
            <a:ext cx="5167470" cy="9904318"/>
          </a:xfrm>
          <a:custGeom>
            <a:avLst/>
            <a:gdLst/>
            <a:ahLst/>
            <a:cxnLst/>
            <a:rect r="r" b="b" t="t" l="l"/>
            <a:pathLst>
              <a:path h="9904318" w="5167470">
                <a:moveTo>
                  <a:pt x="0" y="0"/>
                </a:moveTo>
                <a:lnTo>
                  <a:pt x="5167470" y="0"/>
                </a:lnTo>
                <a:lnTo>
                  <a:pt x="5167470" y="9904318"/>
                </a:lnTo>
                <a:lnTo>
                  <a:pt x="0" y="99043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681" t="-1449" r="-13813" b="-2414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009650"/>
            <a:ext cx="7853579" cy="139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141414"/>
                </a:solidFill>
                <a:latin typeface="Caladea Bold"/>
              </a:rPr>
              <a:t>Mô hình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842695"/>
            <a:ext cx="3209812" cy="1822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12"/>
              </a:lnSpc>
            </a:pPr>
            <a:r>
              <a:rPr lang="en-US" sz="5113">
                <a:solidFill>
                  <a:srgbClr val="141414"/>
                </a:solidFill>
                <a:latin typeface="Public Sans"/>
              </a:rPr>
              <a:t>GPT-3</a:t>
            </a:r>
          </a:p>
          <a:p>
            <a:pPr algn="l">
              <a:lnSpc>
                <a:spcPts val="7312"/>
              </a:lnSpc>
            </a:pPr>
            <a:r>
              <a:rPr lang="en-US" sz="5113">
                <a:solidFill>
                  <a:srgbClr val="141414"/>
                </a:solidFill>
                <a:latin typeface="Public Sans"/>
              </a:rPr>
              <a:t>GPT-4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09650"/>
            <a:ext cx="7853579" cy="139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141414"/>
                </a:solidFill>
                <a:latin typeface="Caladea"/>
              </a:rPr>
              <a:t>Prompt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285394" y="5550227"/>
            <a:ext cx="3436978" cy="1507151"/>
            <a:chOff x="0" y="0"/>
            <a:chExt cx="905212" cy="39694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05212" cy="396945"/>
            </a:xfrm>
            <a:custGeom>
              <a:avLst/>
              <a:gdLst/>
              <a:ahLst/>
              <a:cxnLst/>
              <a:rect r="r" b="b" t="t" l="l"/>
              <a:pathLst>
                <a:path h="396945" w="905212">
                  <a:moveTo>
                    <a:pt x="114879" y="0"/>
                  </a:moveTo>
                  <a:lnTo>
                    <a:pt x="790333" y="0"/>
                  </a:lnTo>
                  <a:cubicBezTo>
                    <a:pt x="853779" y="0"/>
                    <a:pt x="905212" y="51433"/>
                    <a:pt x="905212" y="114879"/>
                  </a:cubicBezTo>
                  <a:lnTo>
                    <a:pt x="905212" y="282066"/>
                  </a:lnTo>
                  <a:cubicBezTo>
                    <a:pt x="905212" y="345512"/>
                    <a:pt x="853779" y="396945"/>
                    <a:pt x="790333" y="396945"/>
                  </a:cubicBezTo>
                  <a:lnTo>
                    <a:pt x="114879" y="396945"/>
                  </a:lnTo>
                  <a:cubicBezTo>
                    <a:pt x="84411" y="396945"/>
                    <a:pt x="55191" y="384842"/>
                    <a:pt x="33647" y="363298"/>
                  </a:cubicBezTo>
                  <a:cubicBezTo>
                    <a:pt x="12103" y="341754"/>
                    <a:pt x="0" y="312534"/>
                    <a:pt x="0" y="282066"/>
                  </a:cubicBezTo>
                  <a:lnTo>
                    <a:pt x="0" y="114879"/>
                  </a:lnTo>
                  <a:cubicBezTo>
                    <a:pt x="0" y="51433"/>
                    <a:pt x="51433" y="0"/>
                    <a:pt x="114879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905212" cy="4540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Canva Sans"/>
                </a:rPr>
                <a:t>Truy vấn của người dùng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71606" y="5550227"/>
            <a:ext cx="5223264" cy="1507151"/>
            <a:chOff x="0" y="0"/>
            <a:chExt cx="1375674" cy="39694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75674" cy="396945"/>
            </a:xfrm>
            <a:custGeom>
              <a:avLst/>
              <a:gdLst/>
              <a:ahLst/>
              <a:cxnLst/>
              <a:rect r="r" b="b" t="t" l="l"/>
              <a:pathLst>
                <a:path h="396945" w="1375674">
                  <a:moveTo>
                    <a:pt x="75592" y="0"/>
                  </a:moveTo>
                  <a:lnTo>
                    <a:pt x="1300082" y="0"/>
                  </a:lnTo>
                  <a:cubicBezTo>
                    <a:pt x="1341831" y="0"/>
                    <a:pt x="1375674" y="33844"/>
                    <a:pt x="1375674" y="75592"/>
                  </a:cubicBezTo>
                  <a:lnTo>
                    <a:pt x="1375674" y="321353"/>
                  </a:lnTo>
                  <a:cubicBezTo>
                    <a:pt x="1375674" y="363101"/>
                    <a:pt x="1341831" y="396945"/>
                    <a:pt x="1300082" y="396945"/>
                  </a:cubicBezTo>
                  <a:lnTo>
                    <a:pt x="75592" y="396945"/>
                  </a:lnTo>
                  <a:cubicBezTo>
                    <a:pt x="33844" y="396945"/>
                    <a:pt x="0" y="363101"/>
                    <a:pt x="0" y="321353"/>
                  </a:cubicBezTo>
                  <a:lnTo>
                    <a:pt x="0" y="75592"/>
                  </a:lnTo>
                  <a:cubicBezTo>
                    <a:pt x="0" y="33844"/>
                    <a:pt x="33844" y="0"/>
                    <a:pt x="75592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375674" cy="4540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Canva Sans"/>
                </a:rPr>
                <a:t>Chỉ dẫn=Vai trò+Hướng dẫn công việc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109177" y="5550227"/>
            <a:ext cx="2416243" cy="1507151"/>
            <a:chOff x="0" y="0"/>
            <a:chExt cx="636377" cy="39694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6377" cy="396945"/>
            </a:xfrm>
            <a:custGeom>
              <a:avLst/>
              <a:gdLst/>
              <a:ahLst/>
              <a:cxnLst/>
              <a:rect r="r" b="b" t="t" l="l"/>
              <a:pathLst>
                <a:path h="396945" w="636377">
                  <a:moveTo>
                    <a:pt x="163410" y="0"/>
                  </a:moveTo>
                  <a:lnTo>
                    <a:pt x="472967" y="0"/>
                  </a:lnTo>
                  <a:cubicBezTo>
                    <a:pt x="516306" y="0"/>
                    <a:pt x="557870" y="17216"/>
                    <a:pt x="588515" y="47862"/>
                  </a:cubicBezTo>
                  <a:cubicBezTo>
                    <a:pt x="619160" y="78507"/>
                    <a:pt x="636377" y="120071"/>
                    <a:pt x="636377" y="163410"/>
                  </a:cubicBezTo>
                  <a:lnTo>
                    <a:pt x="636377" y="233535"/>
                  </a:lnTo>
                  <a:cubicBezTo>
                    <a:pt x="636377" y="276874"/>
                    <a:pt x="619160" y="318438"/>
                    <a:pt x="588515" y="349083"/>
                  </a:cubicBezTo>
                  <a:cubicBezTo>
                    <a:pt x="557870" y="379729"/>
                    <a:pt x="516306" y="396945"/>
                    <a:pt x="472967" y="396945"/>
                  </a:cubicBezTo>
                  <a:lnTo>
                    <a:pt x="163410" y="396945"/>
                  </a:lnTo>
                  <a:cubicBezTo>
                    <a:pt x="120071" y="396945"/>
                    <a:pt x="78507" y="379729"/>
                    <a:pt x="47862" y="349083"/>
                  </a:cubicBezTo>
                  <a:cubicBezTo>
                    <a:pt x="17216" y="318438"/>
                    <a:pt x="0" y="276874"/>
                    <a:pt x="0" y="233535"/>
                  </a:cubicBezTo>
                  <a:lnTo>
                    <a:pt x="0" y="163410"/>
                  </a:lnTo>
                  <a:cubicBezTo>
                    <a:pt x="0" y="120071"/>
                    <a:pt x="17216" y="78507"/>
                    <a:pt x="47862" y="47862"/>
                  </a:cubicBezTo>
                  <a:cubicBezTo>
                    <a:pt x="78507" y="17216"/>
                    <a:pt x="120071" y="0"/>
                    <a:pt x="163410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636377" cy="4540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Canva Sans"/>
                </a:rPr>
                <a:t>Lịch sử trò chuyện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3915945" y="5550227"/>
            <a:ext cx="2177008" cy="1507151"/>
            <a:chOff x="0" y="0"/>
            <a:chExt cx="573368" cy="39694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3368" cy="396945"/>
            </a:xfrm>
            <a:custGeom>
              <a:avLst/>
              <a:gdLst/>
              <a:ahLst/>
              <a:cxnLst/>
              <a:rect r="r" b="b" t="t" l="l"/>
              <a:pathLst>
                <a:path h="396945" w="573368">
                  <a:moveTo>
                    <a:pt x="181367" y="0"/>
                  </a:moveTo>
                  <a:lnTo>
                    <a:pt x="392001" y="0"/>
                  </a:lnTo>
                  <a:cubicBezTo>
                    <a:pt x="492167" y="0"/>
                    <a:pt x="573368" y="81201"/>
                    <a:pt x="573368" y="181367"/>
                  </a:cubicBezTo>
                  <a:lnTo>
                    <a:pt x="573368" y="215578"/>
                  </a:lnTo>
                  <a:cubicBezTo>
                    <a:pt x="573368" y="315744"/>
                    <a:pt x="492167" y="396945"/>
                    <a:pt x="392001" y="396945"/>
                  </a:cubicBezTo>
                  <a:lnTo>
                    <a:pt x="181367" y="396945"/>
                  </a:lnTo>
                  <a:cubicBezTo>
                    <a:pt x="81201" y="396945"/>
                    <a:pt x="0" y="315744"/>
                    <a:pt x="0" y="215578"/>
                  </a:cubicBezTo>
                  <a:lnTo>
                    <a:pt x="0" y="181367"/>
                  </a:lnTo>
                  <a:cubicBezTo>
                    <a:pt x="0" y="81201"/>
                    <a:pt x="81201" y="0"/>
                    <a:pt x="181367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573368" cy="4540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Canva Sans"/>
                </a:rPr>
                <a:t>Ngữ cảnh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188860" y="2615633"/>
            <a:ext cx="3436978" cy="1507151"/>
            <a:chOff x="0" y="0"/>
            <a:chExt cx="905212" cy="39694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05212" cy="396945"/>
            </a:xfrm>
            <a:custGeom>
              <a:avLst/>
              <a:gdLst/>
              <a:ahLst/>
              <a:cxnLst/>
              <a:rect r="r" b="b" t="t" l="l"/>
              <a:pathLst>
                <a:path h="396945" w="905212">
                  <a:moveTo>
                    <a:pt x="114879" y="0"/>
                  </a:moveTo>
                  <a:lnTo>
                    <a:pt x="790333" y="0"/>
                  </a:lnTo>
                  <a:cubicBezTo>
                    <a:pt x="853779" y="0"/>
                    <a:pt x="905212" y="51433"/>
                    <a:pt x="905212" y="114879"/>
                  </a:cubicBezTo>
                  <a:lnTo>
                    <a:pt x="905212" y="282066"/>
                  </a:lnTo>
                  <a:cubicBezTo>
                    <a:pt x="905212" y="345512"/>
                    <a:pt x="853779" y="396945"/>
                    <a:pt x="790333" y="396945"/>
                  </a:cubicBezTo>
                  <a:lnTo>
                    <a:pt x="114879" y="396945"/>
                  </a:lnTo>
                  <a:cubicBezTo>
                    <a:pt x="84411" y="396945"/>
                    <a:pt x="55191" y="384842"/>
                    <a:pt x="33647" y="363298"/>
                  </a:cubicBezTo>
                  <a:cubicBezTo>
                    <a:pt x="12103" y="341754"/>
                    <a:pt x="0" y="312534"/>
                    <a:pt x="0" y="282066"/>
                  </a:cubicBezTo>
                  <a:lnTo>
                    <a:pt x="0" y="114879"/>
                  </a:lnTo>
                  <a:cubicBezTo>
                    <a:pt x="0" y="51433"/>
                    <a:pt x="51433" y="0"/>
                    <a:pt x="114879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905212" cy="4540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Canva Sans"/>
                </a:rPr>
                <a:t>Lời nhắc</a:t>
              </a:r>
            </a:p>
          </p:txBody>
        </p:sp>
      </p:grpSp>
      <p:sp>
        <p:nvSpPr>
          <p:cNvPr name="AutoShape 18" id="18"/>
          <p:cNvSpPr/>
          <p:nvPr/>
        </p:nvSpPr>
        <p:spPr>
          <a:xfrm flipH="true">
            <a:off x="4283238" y="4122784"/>
            <a:ext cx="3624111" cy="142744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9" id="19"/>
          <p:cNvSpPr/>
          <p:nvPr/>
        </p:nvSpPr>
        <p:spPr>
          <a:xfrm>
            <a:off x="7907349" y="4122784"/>
            <a:ext cx="1096535" cy="142744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0" id="20"/>
          <p:cNvSpPr/>
          <p:nvPr/>
        </p:nvSpPr>
        <p:spPr>
          <a:xfrm>
            <a:off x="7907349" y="4122784"/>
            <a:ext cx="4409950" cy="142744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1" id="21"/>
          <p:cNvSpPr/>
          <p:nvPr/>
        </p:nvSpPr>
        <p:spPr>
          <a:xfrm>
            <a:off x="7907349" y="4122784"/>
            <a:ext cx="7097100" cy="142744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24394" y="4240869"/>
            <a:ext cx="16230600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141414"/>
                </a:solidFill>
                <a:latin typeface="Public Sans Bold"/>
              </a:rPr>
              <a:t>Các công cụ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19175"/>
            <a:ext cx="16230600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141414"/>
                </a:solidFill>
                <a:latin typeface="Public Sans Bold"/>
              </a:rPr>
              <a:t>Các công cụ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04133" y="3492827"/>
            <a:ext cx="2240804" cy="1507151"/>
            <a:chOff x="0" y="0"/>
            <a:chExt cx="590171" cy="39694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0171" cy="396945"/>
            </a:xfrm>
            <a:custGeom>
              <a:avLst/>
              <a:gdLst/>
              <a:ahLst/>
              <a:cxnLst/>
              <a:rect r="r" b="b" t="t" l="l"/>
              <a:pathLst>
                <a:path h="396945" w="590171">
                  <a:moveTo>
                    <a:pt x="176204" y="0"/>
                  </a:moveTo>
                  <a:lnTo>
                    <a:pt x="413967" y="0"/>
                  </a:lnTo>
                  <a:cubicBezTo>
                    <a:pt x="511281" y="0"/>
                    <a:pt x="590171" y="78889"/>
                    <a:pt x="590171" y="176204"/>
                  </a:cubicBezTo>
                  <a:lnTo>
                    <a:pt x="590171" y="220741"/>
                  </a:lnTo>
                  <a:cubicBezTo>
                    <a:pt x="590171" y="318056"/>
                    <a:pt x="511281" y="396945"/>
                    <a:pt x="413967" y="396945"/>
                  </a:cubicBezTo>
                  <a:lnTo>
                    <a:pt x="176204" y="396945"/>
                  </a:lnTo>
                  <a:cubicBezTo>
                    <a:pt x="78889" y="396945"/>
                    <a:pt x="0" y="318056"/>
                    <a:pt x="0" y="220741"/>
                  </a:cubicBezTo>
                  <a:lnTo>
                    <a:pt x="0" y="176204"/>
                  </a:lnTo>
                  <a:cubicBezTo>
                    <a:pt x="0" y="78889"/>
                    <a:pt x="78889" y="0"/>
                    <a:pt x="176204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590171" cy="4540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Canva Sans"/>
                </a:rPr>
                <a:t>Lời nhắc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04133" y="6165166"/>
            <a:ext cx="2441051" cy="1507151"/>
            <a:chOff x="0" y="0"/>
            <a:chExt cx="642911" cy="39694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42911" cy="396945"/>
            </a:xfrm>
            <a:custGeom>
              <a:avLst/>
              <a:gdLst/>
              <a:ahLst/>
              <a:cxnLst/>
              <a:rect r="r" b="b" t="t" l="l"/>
              <a:pathLst>
                <a:path h="396945" w="642911">
                  <a:moveTo>
                    <a:pt x="161749" y="0"/>
                  </a:moveTo>
                  <a:lnTo>
                    <a:pt x="481161" y="0"/>
                  </a:lnTo>
                  <a:cubicBezTo>
                    <a:pt x="570493" y="0"/>
                    <a:pt x="642911" y="72418"/>
                    <a:pt x="642911" y="161749"/>
                  </a:cubicBezTo>
                  <a:lnTo>
                    <a:pt x="642911" y="235196"/>
                  </a:lnTo>
                  <a:cubicBezTo>
                    <a:pt x="642911" y="278094"/>
                    <a:pt x="625869" y="319236"/>
                    <a:pt x="595535" y="349570"/>
                  </a:cubicBezTo>
                  <a:cubicBezTo>
                    <a:pt x="565201" y="379904"/>
                    <a:pt x="524060" y="396945"/>
                    <a:pt x="481161" y="396945"/>
                  </a:cubicBezTo>
                  <a:lnTo>
                    <a:pt x="161749" y="396945"/>
                  </a:lnTo>
                  <a:cubicBezTo>
                    <a:pt x="118851" y="396945"/>
                    <a:pt x="77709" y="379904"/>
                    <a:pt x="47375" y="349570"/>
                  </a:cubicBezTo>
                  <a:cubicBezTo>
                    <a:pt x="17041" y="319236"/>
                    <a:pt x="0" y="278094"/>
                    <a:pt x="0" y="235196"/>
                  </a:cubicBezTo>
                  <a:lnTo>
                    <a:pt x="0" y="161749"/>
                  </a:lnTo>
                  <a:cubicBezTo>
                    <a:pt x="0" y="72418"/>
                    <a:pt x="72418" y="0"/>
                    <a:pt x="161749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642911" cy="4540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Canva Sans"/>
                </a:rPr>
                <a:t>Mô tả công cụ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427103" y="4800644"/>
            <a:ext cx="2033467" cy="1507151"/>
            <a:chOff x="0" y="0"/>
            <a:chExt cx="535563" cy="39694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35563" cy="396945"/>
            </a:xfrm>
            <a:custGeom>
              <a:avLst/>
              <a:gdLst/>
              <a:ahLst/>
              <a:cxnLst/>
              <a:rect r="r" b="b" t="t" l="l"/>
              <a:pathLst>
                <a:path h="396945" w="535563">
                  <a:moveTo>
                    <a:pt x="194170" y="0"/>
                  </a:moveTo>
                  <a:lnTo>
                    <a:pt x="341394" y="0"/>
                  </a:lnTo>
                  <a:cubicBezTo>
                    <a:pt x="448631" y="0"/>
                    <a:pt x="535563" y="86933"/>
                    <a:pt x="535563" y="194170"/>
                  </a:cubicBezTo>
                  <a:lnTo>
                    <a:pt x="535563" y="202775"/>
                  </a:lnTo>
                  <a:cubicBezTo>
                    <a:pt x="535563" y="310012"/>
                    <a:pt x="448631" y="396945"/>
                    <a:pt x="341394" y="396945"/>
                  </a:cubicBezTo>
                  <a:lnTo>
                    <a:pt x="194170" y="396945"/>
                  </a:lnTo>
                  <a:cubicBezTo>
                    <a:pt x="86933" y="396945"/>
                    <a:pt x="0" y="310012"/>
                    <a:pt x="0" y="202775"/>
                  </a:cubicBezTo>
                  <a:lnTo>
                    <a:pt x="0" y="194170"/>
                  </a:lnTo>
                  <a:cubicBezTo>
                    <a:pt x="0" y="86933"/>
                    <a:pt x="86933" y="0"/>
                    <a:pt x="194170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535563" cy="4540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Canva Sans"/>
                </a:rPr>
                <a:t>Mô hình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647206" y="4800644"/>
            <a:ext cx="2575733" cy="1507151"/>
            <a:chOff x="0" y="0"/>
            <a:chExt cx="678382" cy="39694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78382" cy="396945"/>
            </a:xfrm>
            <a:custGeom>
              <a:avLst/>
              <a:gdLst/>
              <a:ahLst/>
              <a:cxnLst/>
              <a:rect r="r" b="b" t="t" l="l"/>
              <a:pathLst>
                <a:path h="396945" w="678382">
                  <a:moveTo>
                    <a:pt x="153292" y="0"/>
                  </a:moveTo>
                  <a:lnTo>
                    <a:pt x="525091" y="0"/>
                  </a:lnTo>
                  <a:cubicBezTo>
                    <a:pt x="565746" y="0"/>
                    <a:pt x="604736" y="16150"/>
                    <a:pt x="633484" y="44898"/>
                  </a:cubicBezTo>
                  <a:cubicBezTo>
                    <a:pt x="662232" y="73646"/>
                    <a:pt x="678382" y="112636"/>
                    <a:pt x="678382" y="153292"/>
                  </a:cubicBezTo>
                  <a:lnTo>
                    <a:pt x="678382" y="243654"/>
                  </a:lnTo>
                  <a:cubicBezTo>
                    <a:pt x="678382" y="284309"/>
                    <a:pt x="662232" y="323299"/>
                    <a:pt x="633484" y="352047"/>
                  </a:cubicBezTo>
                  <a:cubicBezTo>
                    <a:pt x="604736" y="380795"/>
                    <a:pt x="565746" y="396945"/>
                    <a:pt x="525091" y="396945"/>
                  </a:cubicBezTo>
                  <a:lnTo>
                    <a:pt x="153292" y="396945"/>
                  </a:lnTo>
                  <a:cubicBezTo>
                    <a:pt x="112636" y="396945"/>
                    <a:pt x="73646" y="380795"/>
                    <a:pt x="44898" y="352047"/>
                  </a:cubicBezTo>
                  <a:cubicBezTo>
                    <a:pt x="16150" y="323299"/>
                    <a:pt x="0" y="284309"/>
                    <a:pt x="0" y="243654"/>
                  </a:cubicBezTo>
                  <a:lnTo>
                    <a:pt x="0" y="153292"/>
                  </a:lnTo>
                  <a:cubicBezTo>
                    <a:pt x="0" y="112636"/>
                    <a:pt x="16150" y="73646"/>
                    <a:pt x="44898" y="44898"/>
                  </a:cubicBezTo>
                  <a:cubicBezTo>
                    <a:pt x="73646" y="16150"/>
                    <a:pt x="112636" y="0"/>
                    <a:pt x="153292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678382" cy="4540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Canva Sans"/>
                </a:rPr>
                <a:t>Công cụ cần thiết</a:t>
              </a:r>
            </a:p>
          </p:txBody>
        </p:sp>
      </p:grpSp>
      <p:sp>
        <p:nvSpPr>
          <p:cNvPr name="AutoShape 15" id="15"/>
          <p:cNvSpPr/>
          <p:nvPr/>
        </p:nvSpPr>
        <p:spPr>
          <a:xfrm>
            <a:off x="3844937" y="4246402"/>
            <a:ext cx="582166" cy="130781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6" id="16"/>
          <p:cNvSpPr/>
          <p:nvPr/>
        </p:nvSpPr>
        <p:spPr>
          <a:xfrm flipV="true">
            <a:off x="4045184" y="5554219"/>
            <a:ext cx="381919" cy="136452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7" id="17"/>
          <p:cNvSpPr/>
          <p:nvPr/>
        </p:nvSpPr>
        <p:spPr>
          <a:xfrm>
            <a:off x="6460570" y="5554219"/>
            <a:ext cx="418663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8" id="18"/>
          <p:cNvGrpSpPr/>
          <p:nvPr/>
        </p:nvGrpSpPr>
        <p:grpSpPr>
          <a:xfrm rot="0">
            <a:off x="14443063" y="4800644"/>
            <a:ext cx="2240804" cy="1507151"/>
            <a:chOff x="0" y="0"/>
            <a:chExt cx="590171" cy="39694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90171" cy="396945"/>
            </a:xfrm>
            <a:custGeom>
              <a:avLst/>
              <a:gdLst/>
              <a:ahLst/>
              <a:cxnLst/>
              <a:rect r="r" b="b" t="t" l="l"/>
              <a:pathLst>
                <a:path h="396945" w="590171">
                  <a:moveTo>
                    <a:pt x="176204" y="0"/>
                  </a:moveTo>
                  <a:lnTo>
                    <a:pt x="413967" y="0"/>
                  </a:lnTo>
                  <a:cubicBezTo>
                    <a:pt x="511281" y="0"/>
                    <a:pt x="590171" y="78889"/>
                    <a:pt x="590171" y="176204"/>
                  </a:cubicBezTo>
                  <a:lnTo>
                    <a:pt x="590171" y="220741"/>
                  </a:lnTo>
                  <a:cubicBezTo>
                    <a:pt x="590171" y="318056"/>
                    <a:pt x="511281" y="396945"/>
                    <a:pt x="413967" y="396945"/>
                  </a:cubicBezTo>
                  <a:lnTo>
                    <a:pt x="176204" y="396945"/>
                  </a:lnTo>
                  <a:cubicBezTo>
                    <a:pt x="78889" y="396945"/>
                    <a:pt x="0" y="318056"/>
                    <a:pt x="0" y="220741"/>
                  </a:cubicBezTo>
                  <a:lnTo>
                    <a:pt x="0" y="176204"/>
                  </a:lnTo>
                  <a:cubicBezTo>
                    <a:pt x="0" y="78889"/>
                    <a:pt x="78889" y="0"/>
                    <a:pt x="176204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57150"/>
              <a:ext cx="590171" cy="4540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Canva Sans"/>
                </a:rPr>
                <a:t>Ngữ cảnh</a:t>
              </a:r>
            </a:p>
          </p:txBody>
        </p:sp>
      </p:grpSp>
      <p:sp>
        <p:nvSpPr>
          <p:cNvPr name="AutoShape 21" id="21"/>
          <p:cNvSpPr/>
          <p:nvPr/>
        </p:nvSpPr>
        <p:spPr>
          <a:xfrm>
            <a:off x="13222938" y="5554219"/>
            <a:ext cx="122012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40343" y="3042041"/>
            <a:ext cx="9058320" cy="3764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6" indent="-377823" lvl="1">
              <a:lnSpc>
                <a:spcPts val="5004"/>
              </a:lnSpc>
              <a:buFont typeface="Arial"/>
              <a:buChar char="•"/>
            </a:pPr>
            <a:r>
              <a:rPr lang="en-US" sz="3499">
                <a:solidFill>
                  <a:srgbClr val="141414"/>
                </a:solidFill>
                <a:latin typeface="Public Sans"/>
              </a:rPr>
              <a:t>Tìm kiếm thông tin giáo viên</a:t>
            </a:r>
          </a:p>
          <a:p>
            <a:pPr algn="l" marL="755646" indent="-377823" lvl="1">
              <a:lnSpc>
                <a:spcPts val="5004"/>
              </a:lnSpc>
              <a:buFont typeface="Arial"/>
              <a:buChar char="•"/>
            </a:pPr>
            <a:r>
              <a:rPr lang="en-US" sz="3499">
                <a:solidFill>
                  <a:srgbClr val="141414"/>
                </a:solidFill>
                <a:latin typeface="Public Sans"/>
              </a:rPr>
              <a:t>Tìm kiếm thông tin cá nhân</a:t>
            </a:r>
          </a:p>
          <a:p>
            <a:pPr algn="l" marL="755646" indent="-377823" lvl="1">
              <a:lnSpc>
                <a:spcPts val="5004"/>
              </a:lnSpc>
              <a:buFont typeface="Arial"/>
              <a:buChar char="•"/>
            </a:pPr>
            <a:r>
              <a:rPr lang="en-US" sz="3499">
                <a:solidFill>
                  <a:srgbClr val="141414"/>
                </a:solidFill>
                <a:latin typeface="Public Sans"/>
              </a:rPr>
              <a:t>Tìm kiếm bài báo</a:t>
            </a:r>
          </a:p>
          <a:p>
            <a:pPr algn="l" marL="755646" indent="-377823" lvl="1">
              <a:lnSpc>
                <a:spcPts val="5004"/>
              </a:lnSpc>
              <a:buFont typeface="Arial"/>
              <a:buChar char="•"/>
            </a:pPr>
            <a:r>
              <a:rPr lang="en-US" sz="3499">
                <a:solidFill>
                  <a:srgbClr val="141414"/>
                </a:solidFill>
                <a:latin typeface="Public Sans"/>
              </a:rPr>
              <a:t>Tìm kiếm khóa luận</a:t>
            </a:r>
          </a:p>
          <a:p>
            <a:pPr algn="l" marL="755646" indent="-377823" lvl="1">
              <a:lnSpc>
                <a:spcPts val="5004"/>
              </a:lnSpc>
              <a:buFont typeface="Arial"/>
              <a:buChar char="•"/>
            </a:pPr>
            <a:r>
              <a:rPr lang="en-US" sz="3499">
                <a:solidFill>
                  <a:srgbClr val="141414"/>
                </a:solidFill>
                <a:latin typeface="Public Sans"/>
              </a:rPr>
              <a:t>Tìm kiếm thầy cô hướng dẫn</a:t>
            </a:r>
          </a:p>
          <a:p>
            <a:pPr algn="l" marL="755646" indent="-377823" lvl="1">
              <a:lnSpc>
                <a:spcPts val="5004"/>
              </a:lnSpc>
              <a:buFont typeface="Arial"/>
              <a:buChar char="•"/>
            </a:pPr>
            <a:r>
              <a:rPr lang="en-US" sz="3499">
                <a:solidFill>
                  <a:srgbClr val="141414"/>
                </a:solidFill>
                <a:latin typeface="Public Sans"/>
              </a:rPr>
              <a:t>Tìm kiếm thông tin thực hiện khóa luận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019175"/>
            <a:ext cx="16230600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141414"/>
                </a:solidFill>
                <a:latin typeface="Public Sans Bold"/>
              </a:rPr>
              <a:t>Các công cụ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24394" y="460961"/>
            <a:ext cx="6633929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141414"/>
                </a:solidFill>
                <a:latin typeface="Public Sans Bold"/>
              </a:rPr>
              <a:t>Truy xuất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05414" y="5048250"/>
            <a:ext cx="9058320" cy="4393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4"/>
              </a:lnSpc>
            </a:pPr>
            <a:r>
              <a:rPr lang="en-US" sz="3499">
                <a:solidFill>
                  <a:srgbClr val="141414"/>
                </a:solidFill>
                <a:latin typeface="Public Sans"/>
              </a:rPr>
              <a:t>Tiền xử lý: Trích xuất từ khóa</a:t>
            </a:r>
          </a:p>
          <a:p>
            <a:pPr algn="l">
              <a:lnSpc>
                <a:spcPts val="5004"/>
              </a:lnSpc>
            </a:pPr>
            <a:r>
              <a:rPr lang="en-US" sz="3499">
                <a:solidFill>
                  <a:srgbClr val="141414"/>
                </a:solidFill>
                <a:latin typeface="Public Sans"/>
              </a:rPr>
              <a:t>Tìm kiếm: HNSW - Cosin similarity</a:t>
            </a:r>
          </a:p>
          <a:p>
            <a:pPr algn="l">
              <a:lnSpc>
                <a:spcPts val="5004"/>
              </a:lnSpc>
            </a:pPr>
            <a:r>
              <a:rPr lang="en-US" sz="3499">
                <a:solidFill>
                  <a:srgbClr val="141414"/>
                </a:solidFill>
                <a:latin typeface="Public Sans"/>
              </a:rPr>
              <a:t>Hậu xử lý:</a:t>
            </a:r>
          </a:p>
          <a:p>
            <a:pPr algn="l" marL="755646" indent="-377823" lvl="1">
              <a:lnSpc>
                <a:spcPts val="5004"/>
              </a:lnSpc>
              <a:buFont typeface="Arial"/>
              <a:buChar char="•"/>
            </a:pPr>
            <a:r>
              <a:rPr lang="en-US" sz="3499">
                <a:solidFill>
                  <a:srgbClr val="141414"/>
                </a:solidFill>
                <a:latin typeface="Public Sans"/>
              </a:rPr>
              <a:t>Rerank</a:t>
            </a:r>
          </a:p>
          <a:p>
            <a:pPr algn="l" marL="755646" indent="-377823" lvl="1">
              <a:lnSpc>
                <a:spcPts val="5004"/>
              </a:lnSpc>
              <a:buFont typeface="Arial"/>
              <a:buChar char="•"/>
            </a:pPr>
            <a:r>
              <a:rPr lang="en-US" sz="3499">
                <a:solidFill>
                  <a:srgbClr val="141414"/>
                </a:solidFill>
                <a:latin typeface="Public Sans"/>
              </a:rPr>
              <a:t>Long context-reorder</a:t>
            </a:r>
          </a:p>
          <a:p>
            <a:pPr algn="l" marL="755646" indent="-377823" lvl="1">
              <a:lnSpc>
                <a:spcPts val="5004"/>
              </a:lnSpc>
              <a:buFont typeface="Arial"/>
              <a:buChar char="•"/>
            </a:pPr>
            <a:r>
              <a:rPr lang="en-US" sz="3499">
                <a:solidFill>
                  <a:srgbClr val="141414"/>
                </a:solidFill>
                <a:latin typeface="Public Sans"/>
              </a:rPr>
              <a:t>Lẫy mẫu</a:t>
            </a:r>
          </a:p>
          <a:p>
            <a:pPr algn="l">
              <a:lnSpc>
                <a:spcPts val="5004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805414" y="2381024"/>
            <a:ext cx="2719273" cy="1507151"/>
            <a:chOff x="0" y="0"/>
            <a:chExt cx="716187" cy="39694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16187" cy="396945"/>
            </a:xfrm>
            <a:custGeom>
              <a:avLst/>
              <a:gdLst/>
              <a:ahLst/>
              <a:cxnLst/>
              <a:rect r="r" b="b" t="t" l="l"/>
              <a:pathLst>
                <a:path h="396945" w="716187">
                  <a:moveTo>
                    <a:pt x="145200" y="0"/>
                  </a:moveTo>
                  <a:lnTo>
                    <a:pt x="570987" y="0"/>
                  </a:lnTo>
                  <a:cubicBezTo>
                    <a:pt x="651179" y="0"/>
                    <a:pt x="716187" y="65008"/>
                    <a:pt x="716187" y="145200"/>
                  </a:cubicBezTo>
                  <a:lnTo>
                    <a:pt x="716187" y="251745"/>
                  </a:lnTo>
                  <a:cubicBezTo>
                    <a:pt x="716187" y="331937"/>
                    <a:pt x="651179" y="396945"/>
                    <a:pt x="570987" y="396945"/>
                  </a:cubicBezTo>
                  <a:lnTo>
                    <a:pt x="145200" y="396945"/>
                  </a:lnTo>
                  <a:cubicBezTo>
                    <a:pt x="106690" y="396945"/>
                    <a:pt x="69758" y="381647"/>
                    <a:pt x="42528" y="354417"/>
                  </a:cubicBezTo>
                  <a:cubicBezTo>
                    <a:pt x="15298" y="327187"/>
                    <a:pt x="0" y="290255"/>
                    <a:pt x="0" y="251745"/>
                  </a:cubicBezTo>
                  <a:lnTo>
                    <a:pt x="0" y="145200"/>
                  </a:lnTo>
                  <a:cubicBezTo>
                    <a:pt x="0" y="65008"/>
                    <a:pt x="65008" y="0"/>
                    <a:pt x="145200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716187" cy="4731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Public Sans"/>
                </a:rPr>
                <a:t>Truy vấn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4330139" y="2381024"/>
            <a:ext cx="2719273" cy="1507151"/>
            <a:chOff x="0" y="0"/>
            <a:chExt cx="716187" cy="39694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16187" cy="396945"/>
            </a:xfrm>
            <a:custGeom>
              <a:avLst/>
              <a:gdLst/>
              <a:ahLst/>
              <a:cxnLst/>
              <a:rect r="r" b="b" t="t" l="l"/>
              <a:pathLst>
                <a:path h="396945" w="716187">
                  <a:moveTo>
                    <a:pt x="145200" y="0"/>
                  </a:moveTo>
                  <a:lnTo>
                    <a:pt x="570987" y="0"/>
                  </a:lnTo>
                  <a:cubicBezTo>
                    <a:pt x="651179" y="0"/>
                    <a:pt x="716187" y="65008"/>
                    <a:pt x="716187" y="145200"/>
                  </a:cubicBezTo>
                  <a:lnTo>
                    <a:pt x="716187" y="251745"/>
                  </a:lnTo>
                  <a:cubicBezTo>
                    <a:pt x="716187" y="331937"/>
                    <a:pt x="651179" y="396945"/>
                    <a:pt x="570987" y="396945"/>
                  </a:cubicBezTo>
                  <a:lnTo>
                    <a:pt x="145200" y="396945"/>
                  </a:lnTo>
                  <a:cubicBezTo>
                    <a:pt x="106690" y="396945"/>
                    <a:pt x="69758" y="381647"/>
                    <a:pt x="42528" y="354417"/>
                  </a:cubicBezTo>
                  <a:cubicBezTo>
                    <a:pt x="15298" y="327187"/>
                    <a:pt x="0" y="290255"/>
                    <a:pt x="0" y="251745"/>
                  </a:cubicBezTo>
                  <a:lnTo>
                    <a:pt x="0" y="145200"/>
                  </a:lnTo>
                  <a:cubicBezTo>
                    <a:pt x="0" y="65008"/>
                    <a:pt x="65008" y="0"/>
                    <a:pt x="145200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76200"/>
              <a:ext cx="716187" cy="4731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Public Sans"/>
                </a:rPr>
                <a:t>Tiền xử lý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859038" y="2381024"/>
            <a:ext cx="2719273" cy="1507151"/>
            <a:chOff x="0" y="0"/>
            <a:chExt cx="716187" cy="39694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16187" cy="396945"/>
            </a:xfrm>
            <a:custGeom>
              <a:avLst/>
              <a:gdLst/>
              <a:ahLst/>
              <a:cxnLst/>
              <a:rect r="r" b="b" t="t" l="l"/>
              <a:pathLst>
                <a:path h="396945" w="716187">
                  <a:moveTo>
                    <a:pt x="145200" y="0"/>
                  </a:moveTo>
                  <a:lnTo>
                    <a:pt x="570987" y="0"/>
                  </a:lnTo>
                  <a:cubicBezTo>
                    <a:pt x="651179" y="0"/>
                    <a:pt x="716187" y="65008"/>
                    <a:pt x="716187" y="145200"/>
                  </a:cubicBezTo>
                  <a:lnTo>
                    <a:pt x="716187" y="251745"/>
                  </a:lnTo>
                  <a:cubicBezTo>
                    <a:pt x="716187" y="331937"/>
                    <a:pt x="651179" y="396945"/>
                    <a:pt x="570987" y="396945"/>
                  </a:cubicBezTo>
                  <a:lnTo>
                    <a:pt x="145200" y="396945"/>
                  </a:lnTo>
                  <a:cubicBezTo>
                    <a:pt x="106690" y="396945"/>
                    <a:pt x="69758" y="381647"/>
                    <a:pt x="42528" y="354417"/>
                  </a:cubicBezTo>
                  <a:cubicBezTo>
                    <a:pt x="15298" y="327187"/>
                    <a:pt x="0" y="290255"/>
                    <a:pt x="0" y="251745"/>
                  </a:cubicBezTo>
                  <a:lnTo>
                    <a:pt x="0" y="145200"/>
                  </a:lnTo>
                  <a:cubicBezTo>
                    <a:pt x="0" y="65008"/>
                    <a:pt x="65008" y="0"/>
                    <a:pt x="145200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76200"/>
              <a:ext cx="716187" cy="4731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Public Sans"/>
                </a:rPr>
                <a:t>Tìm kiếm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387936" y="2381024"/>
            <a:ext cx="2719273" cy="1507151"/>
            <a:chOff x="0" y="0"/>
            <a:chExt cx="716187" cy="39694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16187" cy="396945"/>
            </a:xfrm>
            <a:custGeom>
              <a:avLst/>
              <a:gdLst/>
              <a:ahLst/>
              <a:cxnLst/>
              <a:rect r="r" b="b" t="t" l="l"/>
              <a:pathLst>
                <a:path h="396945" w="716187">
                  <a:moveTo>
                    <a:pt x="145200" y="0"/>
                  </a:moveTo>
                  <a:lnTo>
                    <a:pt x="570987" y="0"/>
                  </a:lnTo>
                  <a:cubicBezTo>
                    <a:pt x="651179" y="0"/>
                    <a:pt x="716187" y="65008"/>
                    <a:pt x="716187" y="145200"/>
                  </a:cubicBezTo>
                  <a:lnTo>
                    <a:pt x="716187" y="251745"/>
                  </a:lnTo>
                  <a:cubicBezTo>
                    <a:pt x="716187" y="331937"/>
                    <a:pt x="651179" y="396945"/>
                    <a:pt x="570987" y="396945"/>
                  </a:cubicBezTo>
                  <a:lnTo>
                    <a:pt x="145200" y="396945"/>
                  </a:lnTo>
                  <a:cubicBezTo>
                    <a:pt x="106690" y="396945"/>
                    <a:pt x="69758" y="381647"/>
                    <a:pt x="42528" y="354417"/>
                  </a:cubicBezTo>
                  <a:cubicBezTo>
                    <a:pt x="15298" y="327187"/>
                    <a:pt x="0" y="290255"/>
                    <a:pt x="0" y="251745"/>
                  </a:cubicBezTo>
                  <a:lnTo>
                    <a:pt x="0" y="145200"/>
                  </a:lnTo>
                  <a:cubicBezTo>
                    <a:pt x="0" y="65008"/>
                    <a:pt x="65008" y="0"/>
                    <a:pt x="145200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76200"/>
              <a:ext cx="716187" cy="4731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Public Sans"/>
                </a:rPr>
                <a:t>Hậu xử lý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4916835" y="2381024"/>
            <a:ext cx="2719273" cy="1507151"/>
            <a:chOff x="0" y="0"/>
            <a:chExt cx="716187" cy="39694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16187" cy="396945"/>
            </a:xfrm>
            <a:custGeom>
              <a:avLst/>
              <a:gdLst/>
              <a:ahLst/>
              <a:cxnLst/>
              <a:rect r="r" b="b" t="t" l="l"/>
              <a:pathLst>
                <a:path h="396945" w="716187">
                  <a:moveTo>
                    <a:pt x="145200" y="0"/>
                  </a:moveTo>
                  <a:lnTo>
                    <a:pt x="570987" y="0"/>
                  </a:lnTo>
                  <a:cubicBezTo>
                    <a:pt x="651179" y="0"/>
                    <a:pt x="716187" y="65008"/>
                    <a:pt x="716187" y="145200"/>
                  </a:cubicBezTo>
                  <a:lnTo>
                    <a:pt x="716187" y="251745"/>
                  </a:lnTo>
                  <a:cubicBezTo>
                    <a:pt x="716187" y="331937"/>
                    <a:pt x="651179" y="396945"/>
                    <a:pt x="570987" y="396945"/>
                  </a:cubicBezTo>
                  <a:lnTo>
                    <a:pt x="145200" y="396945"/>
                  </a:lnTo>
                  <a:cubicBezTo>
                    <a:pt x="106690" y="396945"/>
                    <a:pt x="69758" y="381647"/>
                    <a:pt x="42528" y="354417"/>
                  </a:cubicBezTo>
                  <a:cubicBezTo>
                    <a:pt x="15298" y="327187"/>
                    <a:pt x="0" y="290255"/>
                    <a:pt x="0" y="251745"/>
                  </a:cubicBezTo>
                  <a:lnTo>
                    <a:pt x="0" y="145200"/>
                  </a:lnTo>
                  <a:cubicBezTo>
                    <a:pt x="0" y="65008"/>
                    <a:pt x="65008" y="0"/>
                    <a:pt x="145200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76200"/>
              <a:ext cx="716187" cy="4731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Public Sans"/>
                </a:rPr>
                <a:t>Dữ liệu liên quan</a:t>
              </a:r>
            </a:p>
          </p:txBody>
        </p:sp>
      </p:grpSp>
      <p:sp>
        <p:nvSpPr>
          <p:cNvPr name="AutoShape 19" id="19"/>
          <p:cNvSpPr/>
          <p:nvPr/>
        </p:nvSpPr>
        <p:spPr>
          <a:xfrm>
            <a:off x="3524688" y="3134599"/>
            <a:ext cx="805452" cy="0"/>
          </a:xfrm>
          <a:prstGeom prst="line">
            <a:avLst/>
          </a:prstGeom>
          <a:ln cap="flat" w="38100">
            <a:solidFill>
              <a:srgbClr val="141414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0" id="20"/>
          <p:cNvSpPr/>
          <p:nvPr/>
        </p:nvSpPr>
        <p:spPr>
          <a:xfrm>
            <a:off x="7049413" y="3134599"/>
            <a:ext cx="809625" cy="0"/>
          </a:xfrm>
          <a:prstGeom prst="line">
            <a:avLst/>
          </a:prstGeom>
          <a:ln cap="flat" w="38100">
            <a:solidFill>
              <a:srgbClr val="141414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1" id="21"/>
          <p:cNvSpPr/>
          <p:nvPr/>
        </p:nvSpPr>
        <p:spPr>
          <a:xfrm>
            <a:off x="10578311" y="3134599"/>
            <a:ext cx="809625" cy="0"/>
          </a:xfrm>
          <a:prstGeom prst="line">
            <a:avLst/>
          </a:prstGeom>
          <a:ln cap="flat" w="38100">
            <a:solidFill>
              <a:srgbClr val="141414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2" id="22"/>
          <p:cNvSpPr/>
          <p:nvPr/>
        </p:nvSpPr>
        <p:spPr>
          <a:xfrm>
            <a:off x="14107210" y="3134599"/>
            <a:ext cx="809625" cy="0"/>
          </a:xfrm>
          <a:prstGeom prst="line">
            <a:avLst/>
          </a:prstGeom>
          <a:ln cap="flat" w="38100">
            <a:solidFill>
              <a:srgbClr val="141414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765894"/>
            <a:ext cx="11211287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141414"/>
                </a:solidFill>
                <a:latin typeface="Public Sans Bold"/>
              </a:rPr>
              <a:t>Tìm kiếm công trình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19769" y="5893756"/>
            <a:ext cx="9058320" cy="621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4"/>
              </a:lnSpc>
            </a:pPr>
            <a:r>
              <a:rPr lang="en-US" sz="3499">
                <a:solidFill>
                  <a:srgbClr val="141414"/>
                </a:solidFill>
                <a:latin typeface="Public Sans"/>
              </a:rPr>
              <a:t>Đầu vào:  Từ khóa + Tên giáo viên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3889293" y="2811647"/>
            <a:ext cx="2719273" cy="1507151"/>
            <a:chOff x="0" y="0"/>
            <a:chExt cx="716187" cy="39694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16187" cy="396945"/>
            </a:xfrm>
            <a:custGeom>
              <a:avLst/>
              <a:gdLst/>
              <a:ahLst/>
              <a:cxnLst/>
              <a:rect r="r" b="b" t="t" l="l"/>
              <a:pathLst>
                <a:path h="396945" w="716187">
                  <a:moveTo>
                    <a:pt x="145200" y="0"/>
                  </a:moveTo>
                  <a:lnTo>
                    <a:pt x="570987" y="0"/>
                  </a:lnTo>
                  <a:cubicBezTo>
                    <a:pt x="651179" y="0"/>
                    <a:pt x="716187" y="65008"/>
                    <a:pt x="716187" y="145200"/>
                  </a:cubicBezTo>
                  <a:lnTo>
                    <a:pt x="716187" y="251745"/>
                  </a:lnTo>
                  <a:cubicBezTo>
                    <a:pt x="716187" y="331937"/>
                    <a:pt x="651179" y="396945"/>
                    <a:pt x="570987" y="396945"/>
                  </a:cubicBezTo>
                  <a:lnTo>
                    <a:pt x="145200" y="396945"/>
                  </a:lnTo>
                  <a:cubicBezTo>
                    <a:pt x="106690" y="396945"/>
                    <a:pt x="69758" y="381647"/>
                    <a:pt x="42528" y="354417"/>
                  </a:cubicBezTo>
                  <a:cubicBezTo>
                    <a:pt x="15298" y="327187"/>
                    <a:pt x="0" y="290255"/>
                    <a:pt x="0" y="251745"/>
                  </a:cubicBezTo>
                  <a:lnTo>
                    <a:pt x="0" y="145200"/>
                  </a:lnTo>
                  <a:cubicBezTo>
                    <a:pt x="0" y="65008"/>
                    <a:pt x="65008" y="0"/>
                    <a:pt x="145200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716187" cy="4731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Public Sans"/>
                </a:rPr>
                <a:t>Tìm kiếm định danh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522284" y="2811647"/>
            <a:ext cx="2719273" cy="1507151"/>
            <a:chOff x="0" y="0"/>
            <a:chExt cx="716187" cy="39694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16187" cy="396945"/>
            </a:xfrm>
            <a:custGeom>
              <a:avLst/>
              <a:gdLst/>
              <a:ahLst/>
              <a:cxnLst/>
              <a:rect r="r" b="b" t="t" l="l"/>
              <a:pathLst>
                <a:path h="396945" w="716187">
                  <a:moveTo>
                    <a:pt x="145200" y="0"/>
                  </a:moveTo>
                  <a:lnTo>
                    <a:pt x="570987" y="0"/>
                  </a:lnTo>
                  <a:cubicBezTo>
                    <a:pt x="651179" y="0"/>
                    <a:pt x="716187" y="65008"/>
                    <a:pt x="716187" y="145200"/>
                  </a:cubicBezTo>
                  <a:lnTo>
                    <a:pt x="716187" y="251745"/>
                  </a:lnTo>
                  <a:cubicBezTo>
                    <a:pt x="716187" y="331937"/>
                    <a:pt x="651179" y="396945"/>
                    <a:pt x="570987" y="396945"/>
                  </a:cubicBezTo>
                  <a:lnTo>
                    <a:pt x="145200" y="396945"/>
                  </a:lnTo>
                  <a:cubicBezTo>
                    <a:pt x="106690" y="396945"/>
                    <a:pt x="69758" y="381647"/>
                    <a:pt x="42528" y="354417"/>
                  </a:cubicBezTo>
                  <a:cubicBezTo>
                    <a:pt x="15298" y="327187"/>
                    <a:pt x="0" y="290255"/>
                    <a:pt x="0" y="251745"/>
                  </a:cubicBezTo>
                  <a:lnTo>
                    <a:pt x="0" y="145200"/>
                  </a:lnTo>
                  <a:cubicBezTo>
                    <a:pt x="0" y="65008"/>
                    <a:pt x="65008" y="0"/>
                    <a:pt x="145200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76200"/>
              <a:ext cx="716187" cy="4731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Public Sans"/>
                </a:rPr>
                <a:t>Truy xuất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873630" y="2811647"/>
            <a:ext cx="2719273" cy="1507151"/>
            <a:chOff x="0" y="0"/>
            <a:chExt cx="716187" cy="39694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16187" cy="396945"/>
            </a:xfrm>
            <a:custGeom>
              <a:avLst/>
              <a:gdLst/>
              <a:ahLst/>
              <a:cxnLst/>
              <a:rect r="r" b="b" t="t" l="l"/>
              <a:pathLst>
                <a:path h="396945" w="716187">
                  <a:moveTo>
                    <a:pt x="145200" y="0"/>
                  </a:moveTo>
                  <a:lnTo>
                    <a:pt x="570987" y="0"/>
                  </a:lnTo>
                  <a:cubicBezTo>
                    <a:pt x="651179" y="0"/>
                    <a:pt x="716187" y="65008"/>
                    <a:pt x="716187" y="145200"/>
                  </a:cubicBezTo>
                  <a:lnTo>
                    <a:pt x="716187" y="251745"/>
                  </a:lnTo>
                  <a:cubicBezTo>
                    <a:pt x="716187" y="331937"/>
                    <a:pt x="651179" y="396945"/>
                    <a:pt x="570987" y="396945"/>
                  </a:cubicBezTo>
                  <a:lnTo>
                    <a:pt x="145200" y="396945"/>
                  </a:lnTo>
                  <a:cubicBezTo>
                    <a:pt x="106690" y="396945"/>
                    <a:pt x="69758" y="381647"/>
                    <a:pt x="42528" y="354417"/>
                  </a:cubicBezTo>
                  <a:cubicBezTo>
                    <a:pt x="15298" y="327187"/>
                    <a:pt x="0" y="290255"/>
                    <a:pt x="0" y="251745"/>
                  </a:cubicBezTo>
                  <a:lnTo>
                    <a:pt x="0" y="145200"/>
                  </a:lnTo>
                  <a:cubicBezTo>
                    <a:pt x="0" y="65008"/>
                    <a:pt x="65008" y="0"/>
                    <a:pt x="145200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76200"/>
              <a:ext cx="716187" cy="4731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Public Sans"/>
                </a:rPr>
                <a:t>Dữ liệu liên quan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5346559" y="2811647"/>
            <a:ext cx="2719273" cy="1507151"/>
            <a:chOff x="0" y="0"/>
            <a:chExt cx="716187" cy="39694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16187" cy="396945"/>
            </a:xfrm>
            <a:custGeom>
              <a:avLst/>
              <a:gdLst/>
              <a:ahLst/>
              <a:cxnLst/>
              <a:rect r="r" b="b" t="t" l="l"/>
              <a:pathLst>
                <a:path h="396945" w="716187">
                  <a:moveTo>
                    <a:pt x="145200" y="0"/>
                  </a:moveTo>
                  <a:lnTo>
                    <a:pt x="570987" y="0"/>
                  </a:lnTo>
                  <a:cubicBezTo>
                    <a:pt x="651179" y="0"/>
                    <a:pt x="716187" y="65008"/>
                    <a:pt x="716187" y="145200"/>
                  </a:cubicBezTo>
                  <a:lnTo>
                    <a:pt x="716187" y="251745"/>
                  </a:lnTo>
                  <a:cubicBezTo>
                    <a:pt x="716187" y="331937"/>
                    <a:pt x="651179" y="396945"/>
                    <a:pt x="570987" y="396945"/>
                  </a:cubicBezTo>
                  <a:lnTo>
                    <a:pt x="145200" y="396945"/>
                  </a:lnTo>
                  <a:cubicBezTo>
                    <a:pt x="106690" y="396945"/>
                    <a:pt x="69758" y="381647"/>
                    <a:pt x="42528" y="354417"/>
                  </a:cubicBezTo>
                  <a:cubicBezTo>
                    <a:pt x="15298" y="327187"/>
                    <a:pt x="0" y="290255"/>
                    <a:pt x="0" y="251745"/>
                  </a:cubicBezTo>
                  <a:lnTo>
                    <a:pt x="0" y="145200"/>
                  </a:lnTo>
                  <a:cubicBezTo>
                    <a:pt x="0" y="65008"/>
                    <a:pt x="65008" y="0"/>
                    <a:pt x="145200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76200"/>
              <a:ext cx="716187" cy="4731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Public Sans"/>
                </a:rPr>
                <a:t>Ngữ cảnh</a:t>
              </a:r>
            </a:p>
          </p:txBody>
        </p:sp>
      </p:grpSp>
      <p:sp>
        <p:nvSpPr>
          <p:cNvPr name="AutoShape 16" id="16"/>
          <p:cNvSpPr/>
          <p:nvPr/>
        </p:nvSpPr>
        <p:spPr>
          <a:xfrm>
            <a:off x="6608566" y="3565222"/>
            <a:ext cx="913718" cy="0"/>
          </a:xfrm>
          <a:prstGeom prst="line">
            <a:avLst/>
          </a:prstGeom>
          <a:ln cap="flat" w="38100">
            <a:solidFill>
              <a:srgbClr val="141414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7" id="17"/>
          <p:cNvSpPr/>
          <p:nvPr/>
        </p:nvSpPr>
        <p:spPr>
          <a:xfrm>
            <a:off x="10241557" y="3565222"/>
            <a:ext cx="1632073" cy="0"/>
          </a:xfrm>
          <a:prstGeom prst="line">
            <a:avLst/>
          </a:prstGeom>
          <a:ln cap="flat" w="38100">
            <a:solidFill>
              <a:srgbClr val="141414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8" id="18"/>
          <p:cNvSpPr/>
          <p:nvPr/>
        </p:nvSpPr>
        <p:spPr>
          <a:xfrm>
            <a:off x="14592904" y="3565222"/>
            <a:ext cx="753655" cy="0"/>
          </a:xfrm>
          <a:prstGeom prst="line">
            <a:avLst/>
          </a:prstGeom>
          <a:ln cap="flat" w="38100">
            <a:solidFill>
              <a:srgbClr val="141414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9" id="19"/>
          <p:cNvGrpSpPr/>
          <p:nvPr/>
        </p:nvGrpSpPr>
        <p:grpSpPr>
          <a:xfrm rot="0">
            <a:off x="222168" y="2811647"/>
            <a:ext cx="3086100" cy="1507151"/>
            <a:chOff x="0" y="0"/>
            <a:chExt cx="812800" cy="39694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396945"/>
            </a:xfrm>
            <a:custGeom>
              <a:avLst/>
              <a:gdLst/>
              <a:ahLst/>
              <a:cxnLst/>
              <a:rect r="r" b="b" t="t" l="l"/>
              <a:pathLst>
                <a:path h="396945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269004"/>
                  </a:lnTo>
                  <a:cubicBezTo>
                    <a:pt x="812800" y="302936"/>
                    <a:pt x="799321" y="335479"/>
                    <a:pt x="775327" y="359472"/>
                  </a:cubicBezTo>
                  <a:cubicBezTo>
                    <a:pt x="751333" y="383466"/>
                    <a:pt x="718791" y="396945"/>
                    <a:pt x="684859" y="396945"/>
                  </a:cubicBezTo>
                  <a:lnTo>
                    <a:pt x="127941" y="396945"/>
                  </a:lnTo>
                  <a:cubicBezTo>
                    <a:pt x="94009" y="396945"/>
                    <a:pt x="61467" y="383466"/>
                    <a:pt x="37473" y="359472"/>
                  </a:cubicBezTo>
                  <a:cubicBezTo>
                    <a:pt x="13479" y="335479"/>
                    <a:pt x="0" y="302936"/>
                    <a:pt x="0" y="269004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57150"/>
              <a:ext cx="812800" cy="4540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Canva Sans"/>
                </a:rPr>
                <a:t>Đầu vào</a:t>
              </a:r>
            </a:p>
          </p:txBody>
        </p:sp>
      </p:grpSp>
      <p:sp>
        <p:nvSpPr>
          <p:cNvPr name="AutoShape 22" id="22"/>
          <p:cNvSpPr/>
          <p:nvPr/>
        </p:nvSpPr>
        <p:spPr>
          <a:xfrm>
            <a:off x="3308268" y="3565222"/>
            <a:ext cx="581025" cy="0"/>
          </a:xfrm>
          <a:prstGeom prst="line">
            <a:avLst/>
          </a:prstGeom>
          <a:ln cap="flat" w="38100">
            <a:solidFill>
              <a:srgbClr val="141414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33375"/>
            <a:ext cx="15645104" cy="275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141414"/>
                </a:solidFill>
                <a:latin typeface="Public Sans Bold"/>
              </a:rPr>
              <a:t>Tìm kiếm thông tin thực hiện khóa luận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6726640"/>
            <a:ext cx="9058320" cy="621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4"/>
              </a:lnSpc>
            </a:pPr>
            <a:r>
              <a:rPr lang="en-US" sz="3499">
                <a:solidFill>
                  <a:srgbClr val="141414"/>
                </a:solidFill>
                <a:latin typeface="Public Sans"/>
              </a:rPr>
              <a:t>Đầu vào: Câu hỏi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6199574" y="3784534"/>
            <a:ext cx="2719273" cy="1507151"/>
            <a:chOff x="0" y="0"/>
            <a:chExt cx="716187" cy="39694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16187" cy="396945"/>
            </a:xfrm>
            <a:custGeom>
              <a:avLst/>
              <a:gdLst/>
              <a:ahLst/>
              <a:cxnLst/>
              <a:rect r="r" b="b" t="t" l="l"/>
              <a:pathLst>
                <a:path h="396945" w="716187">
                  <a:moveTo>
                    <a:pt x="145200" y="0"/>
                  </a:moveTo>
                  <a:lnTo>
                    <a:pt x="570987" y="0"/>
                  </a:lnTo>
                  <a:cubicBezTo>
                    <a:pt x="651179" y="0"/>
                    <a:pt x="716187" y="65008"/>
                    <a:pt x="716187" y="145200"/>
                  </a:cubicBezTo>
                  <a:lnTo>
                    <a:pt x="716187" y="251745"/>
                  </a:lnTo>
                  <a:cubicBezTo>
                    <a:pt x="716187" y="331937"/>
                    <a:pt x="651179" y="396945"/>
                    <a:pt x="570987" y="396945"/>
                  </a:cubicBezTo>
                  <a:lnTo>
                    <a:pt x="145200" y="396945"/>
                  </a:lnTo>
                  <a:cubicBezTo>
                    <a:pt x="106690" y="396945"/>
                    <a:pt x="69758" y="381647"/>
                    <a:pt x="42528" y="354417"/>
                  </a:cubicBezTo>
                  <a:cubicBezTo>
                    <a:pt x="15298" y="327187"/>
                    <a:pt x="0" y="290255"/>
                    <a:pt x="0" y="251745"/>
                  </a:cubicBezTo>
                  <a:lnTo>
                    <a:pt x="0" y="145200"/>
                  </a:lnTo>
                  <a:cubicBezTo>
                    <a:pt x="0" y="65008"/>
                    <a:pt x="65008" y="0"/>
                    <a:pt x="145200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716187" cy="4731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Public Sans"/>
                </a:rPr>
                <a:t>Truy xuất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9735979" y="3784534"/>
            <a:ext cx="2719273" cy="1507151"/>
            <a:chOff x="0" y="0"/>
            <a:chExt cx="716187" cy="39694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16187" cy="396945"/>
            </a:xfrm>
            <a:custGeom>
              <a:avLst/>
              <a:gdLst/>
              <a:ahLst/>
              <a:cxnLst/>
              <a:rect r="r" b="b" t="t" l="l"/>
              <a:pathLst>
                <a:path h="396945" w="716187">
                  <a:moveTo>
                    <a:pt x="145200" y="0"/>
                  </a:moveTo>
                  <a:lnTo>
                    <a:pt x="570987" y="0"/>
                  </a:lnTo>
                  <a:cubicBezTo>
                    <a:pt x="651179" y="0"/>
                    <a:pt x="716187" y="65008"/>
                    <a:pt x="716187" y="145200"/>
                  </a:cubicBezTo>
                  <a:lnTo>
                    <a:pt x="716187" y="251745"/>
                  </a:lnTo>
                  <a:cubicBezTo>
                    <a:pt x="716187" y="331937"/>
                    <a:pt x="651179" y="396945"/>
                    <a:pt x="570987" y="396945"/>
                  </a:cubicBezTo>
                  <a:lnTo>
                    <a:pt x="145200" y="396945"/>
                  </a:lnTo>
                  <a:cubicBezTo>
                    <a:pt x="106690" y="396945"/>
                    <a:pt x="69758" y="381647"/>
                    <a:pt x="42528" y="354417"/>
                  </a:cubicBezTo>
                  <a:cubicBezTo>
                    <a:pt x="15298" y="327187"/>
                    <a:pt x="0" y="290255"/>
                    <a:pt x="0" y="251745"/>
                  </a:cubicBezTo>
                  <a:lnTo>
                    <a:pt x="0" y="145200"/>
                  </a:lnTo>
                  <a:cubicBezTo>
                    <a:pt x="0" y="65008"/>
                    <a:pt x="65008" y="0"/>
                    <a:pt x="145200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76200"/>
              <a:ext cx="716187" cy="4731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Public Sans"/>
                </a:rPr>
                <a:t>Dữ liệu liên quan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3274403" y="3784534"/>
            <a:ext cx="2719273" cy="1507151"/>
            <a:chOff x="0" y="0"/>
            <a:chExt cx="716187" cy="39694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16187" cy="396945"/>
            </a:xfrm>
            <a:custGeom>
              <a:avLst/>
              <a:gdLst/>
              <a:ahLst/>
              <a:cxnLst/>
              <a:rect r="r" b="b" t="t" l="l"/>
              <a:pathLst>
                <a:path h="396945" w="716187">
                  <a:moveTo>
                    <a:pt x="145200" y="0"/>
                  </a:moveTo>
                  <a:lnTo>
                    <a:pt x="570987" y="0"/>
                  </a:lnTo>
                  <a:cubicBezTo>
                    <a:pt x="651179" y="0"/>
                    <a:pt x="716187" y="65008"/>
                    <a:pt x="716187" y="145200"/>
                  </a:cubicBezTo>
                  <a:lnTo>
                    <a:pt x="716187" y="251745"/>
                  </a:lnTo>
                  <a:cubicBezTo>
                    <a:pt x="716187" y="331937"/>
                    <a:pt x="651179" y="396945"/>
                    <a:pt x="570987" y="396945"/>
                  </a:cubicBezTo>
                  <a:lnTo>
                    <a:pt x="145200" y="396945"/>
                  </a:lnTo>
                  <a:cubicBezTo>
                    <a:pt x="106690" y="396945"/>
                    <a:pt x="69758" y="381647"/>
                    <a:pt x="42528" y="354417"/>
                  </a:cubicBezTo>
                  <a:cubicBezTo>
                    <a:pt x="15298" y="327187"/>
                    <a:pt x="0" y="290255"/>
                    <a:pt x="0" y="251745"/>
                  </a:cubicBezTo>
                  <a:lnTo>
                    <a:pt x="0" y="145200"/>
                  </a:lnTo>
                  <a:cubicBezTo>
                    <a:pt x="0" y="65008"/>
                    <a:pt x="65008" y="0"/>
                    <a:pt x="145200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76200"/>
              <a:ext cx="716187" cy="4731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Public Sans"/>
                </a:rPr>
                <a:t>Ngữ cảnh</a:t>
              </a:r>
            </a:p>
          </p:txBody>
        </p:sp>
      </p:grpSp>
      <p:sp>
        <p:nvSpPr>
          <p:cNvPr name="AutoShape 13" id="13"/>
          <p:cNvSpPr/>
          <p:nvPr/>
        </p:nvSpPr>
        <p:spPr>
          <a:xfrm>
            <a:off x="12455253" y="4538110"/>
            <a:ext cx="819150" cy="0"/>
          </a:xfrm>
          <a:prstGeom prst="line">
            <a:avLst/>
          </a:prstGeom>
          <a:ln cap="flat" w="38100">
            <a:solidFill>
              <a:srgbClr val="141414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4" id="14"/>
          <p:cNvGrpSpPr/>
          <p:nvPr/>
        </p:nvGrpSpPr>
        <p:grpSpPr>
          <a:xfrm rot="0">
            <a:off x="2294324" y="3784534"/>
            <a:ext cx="3086100" cy="1507151"/>
            <a:chOff x="0" y="0"/>
            <a:chExt cx="812800" cy="39694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396945"/>
            </a:xfrm>
            <a:custGeom>
              <a:avLst/>
              <a:gdLst/>
              <a:ahLst/>
              <a:cxnLst/>
              <a:rect r="r" b="b" t="t" l="l"/>
              <a:pathLst>
                <a:path h="396945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269004"/>
                  </a:lnTo>
                  <a:cubicBezTo>
                    <a:pt x="812800" y="302936"/>
                    <a:pt x="799321" y="335479"/>
                    <a:pt x="775327" y="359472"/>
                  </a:cubicBezTo>
                  <a:cubicBezTo>
                    <a:pt x="751333" y="383466"/>
                    <a:pt x="718791" y="396945"/>
                    <a:pt x="684859" y="396945"/>
                  </a:cubicBezTo>
                  <a:lnTo>
                    <a:pt x="127941" y="396945"/>
                  </a:lnTo>
                  <a:cubicBezTo>
                    <a:pt x="94009" y="396945"/>
                    <a:pt x="61467" y="383466"/>
                    <a:pt x="37473" y="359472"/>
                  </a:cubicBezTo>
                  <a:cubicBezTo>
                    <a:pt x="13479" y="335479"/>
                    <a:pt x="0" y="302936"/>
                    <a:pt x="0" y="269004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812800" cy="4540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Canva Sans"/>
                </a:rPr>
                <a:t>Đầu vào</a:t>
              </a:r>
            </a:p>
          </p:txBody>
        </p:sp>
      </p:grpSp>
      <p:sp>
        <p:nvSpPr>
          <p:cNvPr name="AutoShape 17" id="17"/>
          <p:cNvSpPr/>
          <p:nvPr/>
        </p:nvSpPr>
        <p:spPr>
          <a:xfrm>
            <a:off x="5380424" y="4538110"/>
            <a:ext cx="819150" cy="0"/>
          </a:xfrm>
          <a:prstGeom prst="line">
            <a:avLst/>
          </a:prstGeom>
          <a:ln cap="flat" w="38100">
            <a:solidFill>
              <a:srgbClr val="141414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8" id="18"/>
          <p:cNvSpPr/>
          <p:nvPr/>
        </p:nvSpPr>
        <p:spPr>
          <a:xfrm>
            <a:off x="8918847" y="4538110"/>
            <a:ext cx="817132" cy="0"/>
          </a:xfrm>
          <a:prstGeom prst="line">
            <a:avLst/>
          </a:prstGeom>
          <a:ln cap="flat" w="38100">
            <a:solidFill>
              <a:srgbClr val="141414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72604"/>
            <a:ext cx="14273492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141414"/>
                </a:solidFill>
                <a:latin typeface="Public Sans Bold"/>
              </a:rPr>
              <a:t>Gợi ý giáo viên hướng dẫn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5415286"/>
            <a:ext cx="10350188" cy="621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4"/>
              </a:lnSpc>
            </a:pPr>
            <a:r>
              <a:rPr lang="en-US" sz="3499">
                <a:solidFill>
                  <a:srgbClr val="141414"/>
                </a:solidFill>
                <a:latin typeface="Public Sans"/>
              </a:rPr>
              <a:t>Đầu vào: Từ khóa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1565709" y="2978557"/>
            <a:ext cx="2719273" cy="1507151"/>
            <a:chOff x="0" y="0"/>
            <a:chExt cx="716187" cy="39694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16187" cy="396945"/>
            </a:xfrm>
            <a:custGeom>
              <a:avLst/>
              <a:gdLst/>
              <a:ahLst/>
              <a:cxnLst/>
              <a:rect r="r" b="b" t="t" l="l"/>
              <a:pathLst>
                <a:path h="396945" w="716187">
                  <a:moveTo>
                    <a:pt x="145200" y="0"/>
                  </a:moveTo>
                  <a:lnTo>
                    <a:pt x="570987" y="0"/>
                  </a:lnTo>
                  <a:cubicBezTo>
                    <a:pt x="651179" y="0"/>
                    <a:pt x="716187" y="65008"/>
                    <a:pt x="716187" y="145200"/>
                  </a:cubicBezTo>
                  <a:lnTo>
                    <a:pt x="716187" y="251745"/>
                  </a:lnTo>
                  <a:cubicBezTo>
                    <a:pt x="716187" y="331937"/>
                    <a:pt x="651179" y="396945"/>
                    <a:pt x="570987" y="396945"/>
                  </a:cubicBezTo>
                  <a:lnTo>
                    <a:pt x="145200" y="396945"/>
                  </a:lnTo>
                  <a:cubicBezTo>
                    <a:pt x="106690" y="396945"/>
                    <a:pt x="69758" y="381647"/>
                    <a:pt x="42528" y="354417"/>
                  </a:cubicBezTo>
                  <a:cubicBezTo>
                    <a:pt x="15298" y="327187"/>
                    <a:pt x="0" y="290255"/>
                    <a:pt x="0" y="251745"/>
                  </a:cubicBezTo>
                  <a:lnTo>
                    <a:pt x="0" y="145200"/>
                  </a:lnTo>
                  <a:cubicBezTo>
                    <a:pt x="0" y="65008"/>
                    <a:pt x="65008" y="0"/>
                    <a:pt x="145200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716187" cy="4731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Public Sans"/>
                </a:rPr>
                <a:t>Tìm kiếm định danh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8031274" y="2974685"/>
            <a:ext cx="2719273" cy="1507151"/>
            <a:chOff x="0" y="0"/>
            <a:chExt cx="716187" cy="39694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16187" cy="396945"/>
            </a:xfrm>
            <a:custGeom>
              <a:avLst/>
              <a:gdLst/>
              <a:ahLst/>
              <a:cxnLst/>
              <a:rect r="r" b="b" t="t" l="l"/>
              <a:pathLst>
                <a:path h="396945" w="716187">
                  <a:moveTo>
                    <a:pt x="145200" y="0"/>
                  </a:moveTo>
                  <a:lnTo>
                    <a:pt x="570987" y="0"/>
                  </a:lnTo>
                  <a:cubicBezTo>
                    <a:pt x="651179" y="0"/>
                    <a:pt x="716187" y="65008"/>
                    <a:pt x="716187" y="145200"/>
                  </a:cubicBezTo>
                  <a:lnTo>
                    <a:pt x="716187" y="251745"/>
                  </a:lnTo>
                  <a:cubicBezTo>
                    <a:pt x="716187" y="331937"/>
                    <a:pt x="651179" y="396945"/>
                    <a:pt x="570987" y="396945"/>
                  </a:cubicBezTo>
                  <a:lnTo>
                    <a:pt x="145200" y="396945"/>
                  </a:lnTo>
                  <a:cubicBezTo>
                    <a:pt x="106690" y="396945"/>
                    <a:pt x="69758" y="381647"/>
                    <a:pt x="42528" y="354417"/>
                  </a:cubicBezTo>
                  <a:cubicBezTo>
                    <a:pt x="15298" y="327187"/>
                    <a:pt x="0" y="290255"/>
                    <a:pt x="0" y="251745"/>
                  </a:cubicBezTo>
                  <a:lnTo>
                    <a:pt x="0" y="145200"/>
                  </a:lnTo>
                  <a:cubicBezTo>
                    <a:pt x="0" y="65008"/>
                    <a:pt x="65008" y="0"/>
                    <a:pt x="145200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76200"/>
              <a:ext cx="716187" cy="4731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Public Sans"/>
                </a:rPr>
                <a:t>Dữ liệu liên quan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4892807" y="2978557"/>
            <a:ext cx="2719273" cy="1507151"/>
            <a:chOff x="0" y="0"/>
            <a:chExt cx="716187" cy="39694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16187" cy="396945"/>
            </a:xfrm>
            <a:custGeom>
              <a:avLst/>
              <a:gdLst/>
              <a:ahLst/>
              <a:cxnLst/>
              <a:rect r="r" b="b" t="t" l="l"/>
              <a:pathLst>
                <a:path h="396945" w="716187">
                  <a:moveTo>
                    <a:pt x="145200" y="0"/>
                  </a:moveTo>
                  <a:lnTo>
                    <a:pt x="570987" y="0"/>
                  </a:lnTo>
                  <a:cubicBezTo>
                    <a:pt x="651179" y="0"/>
                    <a:pt x="716187" y="65008"/>
                    <a:pt x="716187" y="145200"/>
                  </a:cubicBezTo>
                  <a:lnTo>
                    <a:pt x="716187" y="251745"/>
                  </a:lnTo>
                  <a:cubicBezTo>
                    <a:pt x="716187" y="331937"/>
                    <a:pt x="651179" y="396945"/>
                    <a:pt x="570987" y="396945"/>
                  </a:cubicBezTo>
                  <a:lnTo>
                    <a:pt x="145200" y="396945"/>
                  </a:lnTo>
                  <a:cubicBezTo>
                    <a:pt x="106690" y="396945"/>
                    <a:pt x="69758" y="381647"/>
                    <a:pt x="42528" y="354417"/>
                  </a:cubicBezTo>
                  <a:cubicBezTo>
                    <a:pt x="15298" y="327187"/>
                    <a:pt x="0" y="290255"/>
                    <a:pt x="0" y="251745"/>
                  </a:cubicBezTo>
                  <a:lnTo>
                    <a:pt x="0" y="145200"/>
                  </a:lnTo>
                  <a:cubicBezTo>
                    <a:pt x="0" y="65008"/>
                    <a:pt x="65008" y="0"/>
                    <a:pt x="145200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76200"/>
              <a:ext cx="716187" cy="4731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Public Sans"/>
                </a:rPr>
                <a:t>Ngữ cảnh</a:t>
              </a:r>
            </a:p>
          </p:txBody>
        </p:sp>
      </p:grpSp>
      <p:sp>
        <p:nvSpPr>
          <p:cNvPr name="AutoShape 13" id="13"/>
          <p:cNvSpPr/>
          <p:nvPr/>
        </p:nvSpPr>
        <p:spPr>
          <a:xfrm>
            <a:off x="10750548" y="3728261"/>
            <a:ext cx="815161" cy="3872"/>
          </a:xfrm>
          <a:prstGeom prst="line">
            <a:avLst/>
          </a:prstGeom>
          <a:ln cap="flat" w="38100">
            <a:solidFill>
              <a:srgbClr val="141414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4" id="14"/>
          <p:cNvGrpSpPr/>
          <p:nvPr/>
        </p:nvGrpSpPr>
        <p:grpSpPr>
          <a:xfrm rot="0">
            <a:off x="4126024" y="2729382"/>
            <a:ext cx="3086100" cy="2005502"/>
            <a:chOff x="0" y="0"/>
            <a:chExt cx="812800" cy="52819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528198"/>
            </a:xfrm>
            <a:custGeom>
              <a:avLst/>
              <a:gdLst/>
              <a:ahLst/>
              <a:cxnLst/>
              <a:rect r="r" b="b" t="t" l="l"/>
              <a:pathLst>
                <a:path h="528198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400257"/>
                  </a:lnTo>
                  <a:cubicBezTo>
                    <a:pt x="812800" y="434189"/>
                    <a:pt x="799321" y="466731"/>
                    <a:pt x="775327" y="490725"/>
                  </a:cubicBezTo>
                  <a:cubicBezTo>
                    <a:pt x="751333" y="514719"/>
                    <a:pt x="718791" y="528198"/>
                    <a:pt x="684859" y="528198"/>
                  </a:cubicBezTo>
                  <a:lnTo>
                    <a:pt x="127941" y="528198"/>
                  </a:lnTo>
                  <a:cubicBezTo>
                    <a:pt x="94009" y="528198"/>
                    <a:pt x="61467" y="514719"/>
                    <a:pt x="37473" y="490725"/>
                  </a:cubicBezTo>
                  <a:cubicBezTo>
                    <a:pt x="13479" y="466731"/>
                    <a:pt x="0" y="434189"/>
                    <a:pt x="0" y="400257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812800" cy="585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Canva Sans"/>
                </a:rPr>
                <a:t>Tìm kiếm công trình theo chủ đề</a:t>
              </a:r>
            </a:p>
          </p:txBody>
        </p:sp>
      </p:grpSp>
      <p:sp>
        <p:nvSpPr>
          <p:cNvPr name="AutoShape 17" id="17"/>
          <p:cNvSpPr/>
          <p:nvPr/>
        </p:nvSpPr>
        <p:spPr>
          <a:xfrm flipV="true">
            <a:off x="7212124" y="3728261"/>
            <a:ext cx="819150" cy="3872"/>
          </a:xfrm>
          <a:prstGeom prst="line">
            <a:avLst/>
          </a:prstGeom>
          <a:ln cap="flat" w="38100">
            <a:solidFill>
              <a:srgbClr val="141414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8" id="18"/>
          <p:cNvSpPr/>
          <p:nvPr/>
        </p:nvSpPr>
        <p:spPr>
          <a:xfrm>
            <a:off x="14284982" y="3732132"/>
            <a:ext cx="607824" cy="0"/>
          </a:xfrm>
          <a:prstGeom prst="line">
            <a:avLst/>
          </a:prstGeom>
          <a:ln cap="flat" w="38100">
            <a:solidFill>
              <a:srgbClr val="141414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9" id="19"/>
          <p:cNvGrpSpPr/>
          <p:nvPr/>
        </p:nvGrpSpPr>
        <p:grpSpPr>
          <a:xfrm rot="0">
            <a:off x="587601" y="2978557"/>
            <a:ext cx="2719273" cy="1507151"/>
            <a:chOff x="0" y="0"/>
            <a:chExt cx="716187" cy="39694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716187" cy="396945"/>
            </a:xfrm>
            <a:custGeom>
              <a:avLst/>
              <a:gdLst/>
              <a:ahLst/>
              <a:cxnLst/>
              <a:rect r="r" b="b" t="t" l="l"/>
              <a:pathLst>
                <a:path h="396945" w="716187">
                  <a:moveTo>
                    <a:pt x="145200" y="0"/>
                  </a:moveTo>
                  <a:lnTo>
                    <a:pt x="570987" y="0"/>
                  </a:lnTo>
                  <a:cubicBezTo>
                    <a:pt x="651179" y="0"/>
                    <a:pt x="716187" y="65008"/>
                    <a:pt x="716187" y="145200"/>
                  </a:cubicBezTo>
                  <a:lnTo>
                    <a:pt x="716187" y="251745"/>
                  </a:lnTo>
                  <a:cubicBezTo>
                    <a:pt x="716187" y="331937"/>
                    <a:pt x="651179" y="396945"/>
                    <a:pt x="570987" y="396945"/>
                  </a:cubicBezTo>
                  <a:lnTo>
                    <a:pt x="145200" y="396945"/>
                  </a:lnTo>
                  <a:cubicBezTo>
                    <a:pt x="106690" y="396945"/>
                    <a:pt x="69758" y="381647"/>
                    <a:pt x="42528" y="354417"/>
                  </a:cubicBezTo>
                  <a:cubicBezTo>
                    <a:pt x="15298" y="327187"/>
                    <a:pt x="0" y="290255"/>
                    <a:pt x="0" y="251745"/>
                  </a:cubicBezTo>
                  <a:lnTo>
                    <a:pt x="0" y="145200"/>
                  </a:lnTo>
                  <a:cubicBezTo>
                    <a:pt x="0" y="65008"/>
                    <a:pt x="65008" y="0"/>
                    <a:pt x="145200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76200"/>
              <a:ext cx="716187" cy="4731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Public Sans"/>
                </a:rPr>
                <a:t>Đầu vào</a:t>
              </a:r>
            </a:p>
          </p:txBody>
        </p:sp>
      </p:grpSp>
      <p:sp>
        <p:nvSpPr>
          <p:cNvPr name="AutoShape 22" id="22"/>
          <p:cNvSpPr/>
          <p:nvPr/>
        </p:nvSpPr>
        <p:spPr>
          <a:xfrm>
            <a:off x="3306874" y="3732132"/>
            <a:ext cx="819150" cy="0"/>
          </a:xfrm>
          <a:prstGeom prst="line">
            <a:avLst/>
          </a:prstGeom>
          <a:ln cap="flat" w="38100">
            <a:solidFill>
              <a:srgbClr val="141414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D9F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19175"/>
            <a:ext cx="15243760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141414"/>
                </a:solidFill>
                <a:latin typeface="Public Sans Bold"/>
              </a:rPr>
              <a:t>Nội dung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481037" y="2638288"/>
            <a:ext cx="5110175" cy="4104413"/>
            <a:chOff x="0" y="0"/>
            <a:chExt cx="6813567" cy="5472551"/>
          </a:xfrm>
        </p:grpSpPr>
        <p:sp>
          <p:nvSpPr>
            <p:cNvPr name="AutoShape 4" id="4"/>
            <p:cNvSpPr/>
            <p:nvPr/>
          </p:nvSpPr>
          <p:spPr>
            <a:xfrm>
              <a:off x="0" y="947537"/>
              <a:ext cx="6813567" cy="0"/>
            </a:xfrm>
            <a:prstGeom prst="line">
              <a:avLst/>
            </a:prstGeom>
            <a:ln cap="rnd" w="30854">
              <a:solidFill>
                <a:srgbClr val="141414"/>
              </a:solidFill>
              <a:prstDash val="sysDot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>
              <a:off x="0" y="2157445"/>
              <a:ext cx="6813567" cy="0"/>
            </a:xfrm>
            <a:prstGeom prst="line">
              <a:avLst/>
            </a:prstGeom>
            <a:ln cap="rnd" w="30854">
              <a:solidFill>
                <a:srgbClr val="141414"/>
              </a:solidFill>
              <a:prstDash val="sysDot"/>
              <a:headEnd type="none" len="sm" w="sm"/>
              <a:tailEnd type="none" len="sm" w="sm"/>
            </a:ln>
          </p:spPr>
        </p:sp>
        <p:sp>
          <p:nvSpPr>
            <p:cNvPr name="AutoShape 6" id="6"/>
            <p:cNvSpPr/>
            <p:nvPr/>
          </p:nvSpPr>
          <p:spPr>
            <a:xfrm>
              <a:off x="0" y="3367352"/>
              <a:ext cx="6813567" cy="0"/>
            </a:xfrm>
            <a:prstGeom prst="line">
              <a:avLst/>
            </a:prstGeom>
            <a:ln cap="rnd" w="30854">
              <a:solidFill>
                <a:srgbClr val="141414"/>
              </a:solidFill>
              <a:prstDash val="sysDot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>
              <a:off x="0" y="4577259"/>
              <a:ext cx="6813567" cy="0"/>
            </a:xfrm>
            <a:prstGeom prst="line">
              <a:avLst/>
            </a:prstGeom>
            <a:ln cap="rnd" w="30854">
              <a:solidFill>
                <a:srgbClr val="141414"/>
              </a:solidFill>
              <a:prstDash val="sysDot"/>
              <a:headEnd type="none" len="sm" w="sm"/>
              <a:tailEnd type="none" len="sm" w="sm"/>
            </a:ln>
          </p:spPr>
        </p:sp>
        <p:sp>
          <p:nvSpPr>
            <p:cNvPr name="TextBox 8" id="8"/>
            <p:cNvSpPr txBox="true"/>
            <p:nvPr/>
          </p:nvSpPr>
          <p:spPr>
            <a:xfrm rot="0">
              <a:off x="0" y="-85725"/>
              <a:ext cx="6106616" cy="7186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16"/>
                </a:lnSpc>
              </a:pPr>
              <a:r>
                <a:rPr lang="en-US" sz="3158">
                  <a:solidFill>
                    <a:srgbClr val="141414"/>
                  </a:solidFill>
                  <a:latin typeface="Public Sans"/>
                </a:rPr>
                <a:t>Đặt vấn đề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124182"/>
              <a:ext cx="6106616" cy="7186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16"/>
                </a:lnSpc>
              </a:pPr>
              <a:r>
                <a:rPr lang="en-US" sz="3158">
                  <a:solidFill>
                    <a:srgbClr val="141414"/>
                  </a:solidFill>
                  <a:latin typeface="Public Sans"/>
                </a:rPr>
                <a:t>Giải pháp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2334090"/>
              <a:ext cx="6106616" cy="7186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16"/>
                </a:lnSpc>
              </a:pPr>
              <a:r>
                <a:rPr lang="en-US" sz="3158">
                  <a:solidFill>
                    <a:srgbClr val="141414"/>
                  </a:solidFill>
                  <a:latin typeface="Public Sans"/>
                </a:rPr>
                <a:t>Hệ thống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3543997"/>
              <a:ext cx="6106616" cy="7186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16"/>
                </a:lnSpc>
              </a:pPr>
              <a:r>
                <a:rPr lang="en-US" sz="3158">
                  <a:solidFill>
                    <a:srgbClr val="141414"/>
                  </a:solidFill>
                  <a:latin typeface="Public Sans"/>
                </a:rPr>
                <a:t>Đánh giá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4753904"/>
              <a:ext cx="6106616" cy="7186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16"/>
                </a:lnSpc>
              </a:pPr>
              <a:r>
                <a:rPr lang="en-US" sz="3158">
                  <a:solidFill>
                    <a:srgbClr val="141414"/>
                  </a:solidFill>
                  <a:latin typeface="Public Sans"/>
                </a:rPr>
                <a:t>Demo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19175"/>
            <a:ext cx="11673807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141414"/>
                </a:solidFill>
                <a:latin typeface="Public Sans Bold"/>
              </a:rPr>
              <a:t>Gợi ý đề tài khóa luận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6372225"/>
            <a:ext cx="9058320" cy="621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4"/>
              </a:lnSpc>
            </a:pPr>
            <a:r>
              <a:rPr lang="en-US" sz="3499">
                <a:solidFill>
                  <a:srgbClr val="141414"/>
                </a:solidFill>
                <a:latin typeface="Public Sans"/>
              </a:rPr>
              <a:t>Đầu vào: Từ khóa + Giáo viên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608335" y="3118804"/>
            <a:ext cx="2719273" cy="2024696"/>
            <a:chOff x="0" y="0"/>
            <a:chExt cx="716187" cy="53325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16187" cy="533253"/>
            </a:xfrm>
            <a:custGeom>
              <a:avLst/>
              <a:gdLst/>
              <a:ahLst/>
              <a:cxnLst/>
              <a:rect r="r" b="b" t="t" l="l"/>
              <a:pathLst>
                <a:path h="533253" w="716187">
                  <a:moveTo>
                    <a:pt x="145200" y="0"/>
                  </a:moveTo>
                  <a:lnTo>
                    <a:pt x="570987" y="0"/>
                  </a:lnTo>
                  <a:cubicBezTo>
                    <a:pt x="651179" y="0"/>
                    <a:pt x="716187" y="65008"/>
                    <a:pt x="716187" y="145200"/>
                  </a:cubicBezTo>
                  <a:lnTo>
                    <a:pt x="716187" y="388054"/>
                  </a:lnTo>
                  <a:cubicBezTo>
                    <a:pt x="716187" y="468245"/>
                    <a:pt x="651179" y="533253"/>
                    <a:pt x="570987" y="533253"/>
                  </a:cubicBezTo>
                  <a:lnTo>
                    <a:pt x="145200" y="533253"/>
                  </a:lnTo>
                  <a:cubicBezTo>
                    <a:pt x="106690" y="533253"/>
                    <a:pt x="69758" y="517956"/>
                    <a:pt x="42528" y="490725"/>
                  </a:cubicBezTo>
                  <a:cubicBezTo>
                    <a:pt x="15298" y="463495"/>
                    <a:pt x="0" y="426563"/>
                    <a:pt x="0" y="388054"/>
                  </a:cubicBezTo>
                  <a:lnTo>
                    <a:pt x="0" y="145200"/>
                  </a:lnTo>
                  <a:cubicBezTo>
                    <a:pt x="0" y="65008"/>
                    <a:pt x="65008" y="0"/>
                    <a:pt x="145200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716187" cy="6094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Public Sans"/>
                </a:rPr>
                <a:t>Tìm kiếm công trình liên quan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193736" y="3099609"/>
            <a:ext cx="2719273" cy="2024696"/>
            <a:chOff x="0" y="0"/>
            <a:chExt cx="716187" cy="53325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16187" cy="533253"/>
            </a:xfrm>
            <a:custGeom>
              <a:avLst/>
              <a:gdLst/>
              <a:ahLst/>
              <a:cxnLst/>
              <a:rect r="r" b="b" t="t" l="l"/>
              <a:pathLst>
                <a:path h="533253" w="716187">
                  <a:moveTo>
                    <a:pt x="145200" y="0"/>
                  </a:moveTo>
                  <a:lnTo>
                    <a:pt x="570987" y="0"/>
                  </a:lnTo>
                  <a:cubicBezTo>
                    <a:pt x="651179" y="0"/>
                    <a:pt x="716187" y="65008"/>
                    <a:pt x="716187" y="145200"/>
                  </a:cubicBezTo>
                  <a:lnTo>
                    <a:pt x="716187" y="388054"/>
                  </a:lnTo>
                  <a:cubicBezTo>
                    <a:pt x="716187" y="468245"/>
                    <a:pt x="651179" y="533253"/>
                    <a:pt x="570987" y="533253"/>
                  </a:cubicBezTo>
                  <a:lnTo>
                    <a:pt x="145200" y="533253"/>
                  </a:lnTo>
                  <a:cubicBezTo>
                    <a:pt x="106690" y="533253"/>
                    <a:pt x="69758" y="517956"/>
                    <a:pt x="42528" y="490725"/>
                  </a:cubicBezTo>
                  <a:cubicBezTo>
                    <a:pt x="15298" y="463495"/>
                    <a:pt x="0" y="426563"/>
                    <a:pt x="0" y="388054"/>
                  </a:cubicBezTo>
                  <a:lnTo>
                    <a:pt x="0" y="145200"/>
                  </a:lnTo>
                  <a:cubicBezTo>
                    <a:pt x="0" y="65008"/>
                    <a:pt x="65008" y="0"/>
                    <a:pt x="145200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76200"/>
              <a:ext cx="716187" cy="6094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Public Sans"/>
                </a:rPr>
                <a:t>Tìm kiếm thông tin giáo viên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3156382" y="3377576"/>
            <a:ext cx="2719273" cy="1507151"/>
            <a:chOff x="0" y="0"/>
            <a:chExt cx="716187" cy="39694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16187" cy="396945"/>
            </a:xfrm>
            <a:custGeom>
              <a:avLst/>
              <a:gdLst/>
              <a:ahLst/>
              <a:cxnLst/>
              <a:rect r="r" b="b" t="t" l="l"/>
              <a:pathLst>
                <a:path h="396945" w="716187">
                  <a:moveTo>
                    <a:pt x="145200" y="0"/>
                  </a:moveTo>
                  <a:lnTo>
                    <a:pt x="570987" y="0"/>
                  </a:lnTo>
                  <a:cubicBezTo>
                    <a:pt x="651179" y="0"/>
                    <a:pt x="716187" y="65008"/>
                    <a:pt x="716187" y="145200"/>
                  </a:cubicBezTo>
                  <a:lnTo>
                    <a:pt x="716187" y="251745"/>
                  </a:lnTo>
                  <a:cubicBezTo>
                    <a:pt x="716187" y="331937"/>
                    <a:pt x="651179" y="396945"/>
                    <a:pt x="570987" y="396945"/>
                  </a:cubicBezTo>
                  <a:lnTo>
                    <a:pt x="145200" y="396945"/>
                  </a:lnTo>
                  <a:cubicBezTo>
                    <a:pt x="106690" y="396945"/>
                    <a:pt x="69758" y="381647"/>
                    <a:pt x="42528" y="354417"/>
                  </a:cubicBezTo>
                  <a:cubicBezTo>
                    <a:pt x="15298" y="327187"/>
                    <a:pt x="0" y="290255"/>
                    <a:pt x="0" y="251745"/>
                  </a:cubicBezTo>
                  <a:lnTo>
                    <a:pt x="0" y="145200"/>
                  </a:lnTo>
                  <a:cubicBezTo>
                    <a:pt x="0" y="65008"/>
                    <a:pt x="65008" y="0"/>
                    <a:pt x="145200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76200"/>
              <a:ext cx="716187" cy="4731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Public Sans"/>
                </a:rPr>
                <a:t>Ngữ cảnh</a:t>
              </a:r>
            </a:p>
          </p:txBody>
        </p:sp>
      </p:grpSp>
      <p:sp>
        <p:nvSpPr>
          <p:cNvPr name="AutoShape 13" id="13"/>
          <p:cNvSpPr/>
          <p:nvPr/>
        </p:nvSpPr>
        <p:spPr>
          <a:xfrm>
            <a:off x="8913010" y="4111957"/>
            <a:ext cx="695325" cy="19195"/>
          </a:xfrm>
          <a:prstGeom prst="line">
            <a:avLst/>
          </a:prstGeom>
          <a:ln cap="flat" w="38100">
            <a:solidFill>
              <a:srgbClr val="141414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4" id="14"/>
          <p:cNvGrpSpPr/>
          <p:nvPr/>
        </p:nvGrpSpPr>
        <p:grpSpPr>
          <a:xfrm rot="0">
            <a:off x="2412344" y="3099609"/>
            <a:ext cx="3086100" cy="2005502"/>
            <a:chOff x="0" y="0"/>
            <a:chExt cx="812800" cy="52819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528198"/>
            </a:xfrm>
            <a:custGeom>
              <a:avLst/>
              <a:gdLst/>
              <a:ahLst/>
              <a:cxnLst/>
              <a:rect r="r" b="b" t="t" l="l"/>
              <a:pathLst>
                <a:path h="528198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400257"/>
                  </a:lnTo>
                  <a:cubicBezTo>
                    <a:pt x="812800" y="434189"/>
                    <a:pt x="799321" y="466731"/>
                    <a:pt x="775327" y="490725"/>
                  </a:cubicBezTo>
                  <a:cubicBezTo>
                    <a:pt x="751333" y="514719"/>
                    <a:pt x="718791" y="528198"/>
                    <a:pt x="684859" y="528198"/>
                  </a:cubicBezTo>
                  <a:lnTo>
                    <a:pt x="127941" y="528198"/>
                  </a:lnTo>
                  <a:cubicBezTo>
                    <a:pt x="94009" y="528198"/>
                    <a:pt x="61467" y="514719"/>
                    <a:pt x="37473" y="490725"/>
                  </a:cubicBezTo>
                  <a:cubicBezTo>
                    <a:pt x="13479" y="466731"/>
                    <a:pt x="0" y="434189"/>
                    <a:pt x="0" y="400257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812800" cy="585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Canva Sans"/>
                </a:rPr>
                <a:t>Tìm kiếm thông tin cá nhân</a:t>
              </a:r>
            </a:p>
          </p:txBody>
        </p:sp>
      </p:grpSp>
      <p:sp>
        <p:nvSpPr>
          <p:cNvPr name="AutoShape 17" id="17"/>
          <p:cNvSpPr/>
          <p:nvPr/>
        </p:nvSpPr>
        <p:spPr>
          <a:xfrm>
            <a:off x="5498444" y="4102359"/>
            <a:ext cx="695292" cy="9597"/>
          </a:xfrm>
          <a:prstGeom prst="line">
            <a:avLst/>
          </a:prstGeom>
          <a:ln cap="flat" w="38100">
            <a:solidFill>
              <a:srgbClr val="141414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8" id="18"/>
          <p:cNvSpPr/>
          <p:nvPr/>
        </p:nvSpPr>
        <p:spPr>
          <a:xfrm>
            <a:off x="12327608" y="4131152"/>
            <a:ext cx="828774" cy="0"/>
          </a:xfrm>
          <a:prstGeom prst="line">
            <a:avLst/>
          </a:prstGeom>
          <a:ln cap="flat" w="38100">
            <a:solidFill>
              <a:srgbClr val="141414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279145"/>
            <a:ext cx="9471022" cy="1668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063"/>
              </a:lnSpc>
              <a:spcBef>
                <a:spcPct val="0"/>
              </a:spcBef>
            </a:pPr>
            <a:r>
              <a:rPr lang="en-US" sz="10886">
                <a:solidFill>
                  <a:srgbClr val="141414"/>
                </a:solidFill>
                <a:latin typeface="Public Sans Bold"/>
              </a:rPr>
              <a:t>Đánh giá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16346" y="3365451"/>
            <a:ext cx="9345256" cy="245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>
                <a:solidFill>
                  <a:srgbClr val="141414"/>
                </a:solidFill>
                <a:latin typeface="Public Sans"/>
              </a:rPr>
              <a:t>Đánh giá trên 2 phương diện:</a:t>
            </a:r>
          </a:p>
          <a:p>
            <a:pPr algn="l" marL="1165952" indent="-582976" lvl="1">
              <a:lnSpc>
                <a:spcPts val="6480"/>
              </a:lnSpc>
              <a:buFont typeface="Arial"/>
              <a:buChar char="•"/>
            </a:pPr>
            <a:r>
              <a:rPr lang="en-US" sz="5400">
                <a:solidFill>
                  <a:srgbClr val="141414"/>
                </a:solidFill>
                <a:latin typeface="Public Sans"/>
              </a:rPr>
              <a:t>Truy xuất</a:t>
            </a:r>
          </a:p>
          <a:p>
            <a:pPr algn="l" marL="1165952" indent="-582976" lvl="1">
              <a:lnSpc>
                <a:spcPts val="6480"/>
              </a:lnSpc>
              <a:spcBef>
                <a:spcPct val="0"/>
              </a:spcBef>
              <a:buFont typeface="Arial"/>
              <a:buChar char="•"/>
            </a:pPr>
            <a:r>
              <a:rPr lang="en-US" sz="5400">
                <a:solidFill>
                  <a:srgbClr val="141414"/>
                </a:solidFill>
                <a:latin typeface="Public Sans"/>
              </a:rPr>
              <a:t>Kết quả</a:t>
            </a:r>
            <a:r>
              <a:rPr lang="en-US" sz="5400">
                <a:solidFill>
                  <a:srgbClr val="141414"/>
                </a:solidFill>
                <a:latin typeface="Public Sans"/>
              </a:rPr>
              <a:t> sinh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16346" y="1019175"/>
            <a:ext cx="9471022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584"/>
              </a:lnSpc>
              <a:spcBef>
                <a:spcPct val="0"/>
              </a:spcBef>
            </a:pPr>
            <a:r>
              <a:rPr lang="en-US" sz="7986">
                <a:solidFill>
                  <a:srgbClr val="141414"/>
                </a:solidFill>
                <a:latin typeface="Public Sans Bold"/>
              </a:rPr>
              <a:t>Quy trình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2732362" y="6546337"/>
            <a:ext cx="3418196" cy="1894527"/>
            <a:chOff x="0" y="0"/>
            <a:chExt cx="716187" cy="39694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16187" cy="396945"/>
            </a:xfrm>
            <a:custGeom>
              <a:avLst/>
              <a:gdLst/>
              <a:ahLst/>
              <a:cxnLst/>
              <a:rect r="r" b="b" t="t" l="l"/>
              <a:pathLst>
                <a:path h="396945" w="716187">
                  <a:moveTo>
                    <a:pt x="115511" y="0"/>
                  </a:moveTo>
                  <a:lnTo>
                    <a:pt x="600677" y="0"/>
                  </a:lnTo>
                  <a:cubicBezTo>
                    <a:pt x="664471" y="0"/>
                    <a:pt x="716187" y="51716"/>
                    <a:pt x="716187" y="115511"/>
                  </a:cubicBezTo>
                  <a:lnTo>
                    <a:pt x="716187" y="281434"/>
                  </a:lnTo>
                  <a:cubicBezTo>
                    <a:pt x="716187" y="345229"/>
                    <a:pt x="664471" y="396945"/>
                    <a:pt x="600677" y="396945"/>
                  </a:cubicBezTo>
                  <a:lnTo>
                    <a:pt x="115511" y="396945"/>
                  </a:lnTo>
                  <a:cubicBezTo>
                    <a:pt x="84875" y="396945"/>
                    <a:pt x="55495" y="384775"/>
                    <a:pt x="33832" y="363113"/>
                  </a:cubicBezTo>
                  <a:cubicBezTo>
                    <a:pt x="12170" y="341450"/>
                    <a:pt x="0" y="312070"/>
                    <a:pt x="0" y="281434"/>
                  </a:cubicBezTo>
                  <a:lnTo>
                    <a:pt x="0" y="115511"/>
                  </a:lnTo>
                  <a:cubicBezTo>
                    <a:pt x="0" y="84875"/>
                    <a:pt x="12170" y="55495"/>
                    <a:pt x="33832" y="33832"/>
                  </a:cubicBezTo>
                  <a:cubicBezTo>
                    <a:pt x="55495" y="12170"/>
                    <a:pt x="84875" y="0"/>
                    <a:pt x="115511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716187" cy="4731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Public Sans"/>
                </a:rPr>
                <a:t>Kết quả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2732362" y="3563949"/>
            <a:ext cx="3418196" cy="1894527"/>
            <a:chOff x="0" y="0"/>
            <a:chExt cx="716187" cy="39694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16187" cy="396945"/>
            </a:xfrm>
            <a:custGeom>
              <a:avLst/>
              <a:gdLst/>
              <a:ahLst/>
              <a:cxnLst/>
              <a:rect r="r" b="b" t="t" l="l"/>
              <a:pathLst>
                <a:path h="396945" w="716187">
                  <a:moveTo>
                    <a:pt x="115511" y="0"/>
                  </a:moveTo>
                  <a:lnTo>
                    <a:pt x="600677" y="0"/>
                  </a:lnTo>
                  <a:cubicBezTo>
                    <a:pt x="664471" y="0"/>
                    <a:pt x="716187" y="51716"/>
                    <a:pt x="716187" y="115511"/>
                  </a:cubicBezTo>
                  <a:lnTo>
                    <a:pt x="716187" y="281434"/>
                  </a:lnTo>
                  <a:cubicBezTo>
                    <a:pt x="716187" y="345229"/>
                    <a:pt x="664471" y="396945"/>
                    <a:pt x="600677" y="396945"/>
                  </a:cubicBezTo>
                  <a:lnTo>
                    <a:pt x="115511" y="396945"/>
                  </a:lnTo>
                  <a:cubicBezTo>
                    <a:pt x="84875" y="396945"/>
                    <a:pt x="55495" y="384775"/>
                    <a:pt x="33832" y="363113"/>
                  </a:cubicBezTo>
                  <a:cubicBezTo>
                    <a:pt x="12170" y="341450"/>
                    <a:pt x="0" y="312070"/>
                    <a:pt x="0" y="281434"/>
                  </a:cubicBezTo>
                  <a:lnTo>
                    <a:pt x="0" y="115511"/>
                  </a:lnTo>
                  <a:cubicBezTo>
                    <a:pt x="0" y="84875"/>
                    <a:pt x="12170" y="55495"/>
                    <a:pt x="33832" y="33832"/>
                  </a:cubicBezTo>
                  <a:cubicBezTo>
                    <a:pt x="55495" y="12170"/>
                    <a:pt x="84875" y="0"/>
                    <a:pt x="115511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76200"/>
              <a:ext cx="716187" cy="4731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Public Sans"/>
                </a:rPr>
                <a:t>Độ đo</a:t>
              </a:r>
            </a:p>
          </p:txBody>
        </p:sp>
      </p:grpSp>
      <p:sp>
        <p:nvSpPr>
          <p:cNvPr name="AutoShape 10" id="10"/>
          <p:cNvSpPr/>
          <p:nvPr/>
        </p:nvSpPr>
        <p:spPr>
          <a:xfrm>
            <a:off x="14441460" y="5458476"/>
            <a:ext cx="0" cy="1087860"/>
          </a:xfrm>
          <a:prstGeom prst="line">
            <a:avLst/>
          </a:prstGeom>
          <a:ln cap="flat" w="47625">
            <a:solidFill>
              <a:srgbClr val="141414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12100841" y="747488"/>
            <a:ext cx="4681238" cy="1894527"/>
            <a:chOff x="0" y="0"/>
            <a:chExt cx="980822" cy="39694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80822" cy="396945"/>
            </a:xfrm>
            <a:custGeom>
              <a:avLst/>
              <a:gdLst/>
              <a:ahLst/>
              <a:cxnLst/>
              <a:rect r="r" b="b" t="t" l="l"/>
              <a:pathLst>
                <a:path h="396945" w="980822">
                  <a:moveTo>
                    <a:pt x="84345" y="0"/>
                  </a:moveTo>
                  <a:lnTo>
                    <a:pt x="896477" y="0"/>
                  </a:lnTo>
                  <a:cubicBezTo>
                    <a:pt x="918847" y="0"/>
                    <a:pt x="940300" y="8886"/>
                    <a:pt x="956118" y="24704"/>
                  </a:cubicBezTo>
                  <a:cubicBezTo>
                    <a:pt x="971936" y="40522"/>
                    <a:pt x="980822" y="61975"/>
                    <a:pt x="980822" y="84345"/>
                  </a:cubicBezTo>
                  <a:lnTo>
                    <a:pt x="980822" y="312600"/>
                  </a:lnTo>
                  <a:cubicBezTo>
                    <a:pt x="980822" y="334970"/>
                    <a:pt x="971936" y="356423"/>
                    <a:pt x="956118" y="372241"/>
                  </a:cubicBezTo>
                  <a:cubicBezTo>
                    <a:pt x="940300" y="388059"/>
                    <a:pt x="918847" y="396945"/>
                    <a:pt x="896477" y="396945"/>
                  </a:cubicBezTo>
                  <a:lnTo>
                    <a:pt x="84345" y="396945"/>
                  </a:lnTo>
                  <a:cubicBezTo>
                    <a:pt x="61975" y="396945"/>
                    <a:pt x="40522" y="388059"/>
                    <a:pt x="24704" y="372241"/>
                  </a:cubicBezTo>
                  <a:cubicBezTo>
                    <a:pt x="8886" y="356423"/>
                    <a:pt x="0" y="334970"/>
                    <a:pt x="0" y="312600"/>
                  </a:cubicBezTo>
                  <a:lnTo>
                    <a:pt x="0" y="84345"/>
                  </a:lnTo>
                  <a:cubicBezTo>
                    <a:pt x="0" y="61975"/>
                    <a:pt x="8886" y="40522"/>
                    <a:pt x="24704" y="24704"/>
                  </a:cubicBezTo>
                  <a:cubicBezTo>
                    <a:pt x="40522" y="8886"/>
                    <a:pt x="61975" y="0"/>
                    <a:pt x="84345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980822" cy="4540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Canva Sans"/>
                </a:rPr>
                <a:t>Dữ liệu kiểm thử</a:t>
              </a:r>
            </a:p>
          </p:txBody>
        </p:sp>
      </p:grpSp>
      <p:sp>
        <p:nvSpPr>
          <p:cNvPr name="AutoShape 14" id="14"/>
          <p:cNvSpPr/>
          <p:nvPr/>
        </p:nvSpPr>
        <p:spPr>
          <a:xfrm>
            <a:off x="14441460" y="2642015"/>
            <a:ext cx="0" cy="921934"/>
          </a:xfrm>
          <a:prstGeom prst="line">
            <a:avLst/>
          </a:prstGeom>
          <a:ln cap="flat" w="47625">
            <a:solidFill>
              <a:srgbClr val="141414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88552"/>
            <a:ext cx="10222450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141414"/>
                </a:solidFill>
                <a:latin typeface="Public Sans Bold"/>
              </a:rPr>
              <a:t>Đánh giá truy xuất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53261" y="3176948"/>
            <a:ext cx="5597245" cy="367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>
                <a:solidFill>
                  <a:srgbClr val="141414"/>
                </a:solidFill>
                <a:latin typeface="Public Sans Bold"/>
              </a:rPr>
              <a:t>Dữ liệu:</a:t>
            </a:r>
          </a:p>
          <a:p>
            <a:pPr algn="l" marL="863700" indent="-431850" lvl="1">
              <a:lnSpc>
                <a:spcPts val="4800"/>
              </a:lnSpc>
              <a:buFont typeface="Arial"/>
              <a:buChar char="•"/>
            </a:pPr>
            <a:r>
              <a:rPr lang="en-US" sz="4000">
                <a:solidFill>
                  <a:srgbClr val="141414"/>
                </a:solidFill>
                <a:latin typeface="Public Sans"/>
              </a:rPr>
              <a:t>query</a:t>
            </a:r>
          </a:p>
          <a:p>
            <a:pPr algn="l" marL="863700" indent="-431850" lvl="1">
              <a:lnSpc>
                <a:spcPts val="4800"/>
              </a:lnSpc>
              <a:buFont typeface="Arial"/>
              <a:buChar char="•"/>
            </a:pPr>
            <a:r>
              <a:rPr lang="en-US" sz="4000">
                <a:solidFill>
                  <a:srgbClr val="141414"/>
                </a:solidFill>
                <a:latin typeface="Public Sans"/>
              </a:rPr>
              <a:t>document</a:t>
            </a:r>
          </a:p>
          <a:p>
            <a:pPr algn="l" marL="863700" indent="-431850" lvl="1">
              <a:lnSpc>
                <a:spcPts val="4800"/>
              </a:lnSpc>
              <a:buFont typeface="Arial"/>
              <a:buChar char="•"/>
            </a:pPr>
            <a:r>
              <a:rPr lang="en-US" sz="4000">
                <a:solidFill>
                  <a:srgbClr val="141414"/>
                </a:solidFill>
                <a:latin typeface="Public Sans"/>
              </a:rPr>
              <a:t>label</a:t>
            </a:r>
          </a:p>
          <a:p>
            <a:pPr algn="l">
              <a:lnSpc>
                <a:spcPts val="4800"/>
              </a:lnSpc>
            </a:pPr>
            <a:r>
              <a:rPr lang="en-US" sz="4000">
                <a:solidFill>
                  <a:srgbClr val="141414"/>
                </a:solidFill>
                <a:latin typeface="Public Sans"/>
              </a:rPr>
              <a:t>Độ đo: Cosin similarity</a:t>
            </a:r>
          </a:p>
          <a:p>
            <a:pPr algn="l">
              <a:lnSpc>
                <a:spcPts val="4800"/>
              </a:lnSpc>
              <a:spcBef>
                <a:spcPct val="0"/>
              </a:spcBef>
            </a:pPr>
            <a:r>
              <a:rPr lang="en-US" sz="4000">
                <a:solidFill>
                  <a:srgbClr val="141414"/>
                </a:solidFill>
                <a:latin typeface="Public Sans"/>
              </a:rPr>
              <a:t>Kết quả: 0.002/1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4908090" y="2320568"/>
            <a:ext cx="3724059" cy="1507151"/>
            <a:chOff x="0" y="0"/>
            <a:chExt cx="980822" cy="39694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80822" cy="396945"/>
            </a:xfrm>
            <a:custGeom>
              <a:avLst/>
              <a:gdLst/>
              <a:ahLst/>
              <a:cxnLst/>
              <a:rect r="r" b="b" t="t" l="l"/>
              <a:pathLst>
                <a:path h="396945" w="980822">
                  <a:moveTo>
                    <a:pt x="106024" y="0"/>
                  </a:moveTo>
                  <a:lnTo>
                    <a:pt x="874799" y="0"/>
                  </a:lnTo>
                  <a:cubicBezTo>
                    <a:pt x="902918" y="0"/>
                    <a:pt x="929885" y="11170"/>
                    <a:pt x="949769" y="31054"/>
                  </a:cubicBezTo>
                  <a:cubicBezTo>
                    <a:pt x="969652" y="50937"/>
                    <a:pt x="980822" y="77904"/>
                    <a:pt x="980822" y="106024"/>
                  </a:cubicBezTo>
                  <a:lnTo>
                    <a:pt x="980822" y="290922"/>
                  </a:lnTo>
                  <a:cubicBezTo>
                    <a:pt x="980822" y="319041"/>
                    <a:pt x="969652" y="346008"/>
                    <a:pt x="949769" y="365891"/>
                  </a:cubicBezTo>
                  <a:cubicBezTo>
                    <a:pt x="929885" y="385775"/>
                    <a:pt x="902918" y="396945"/>
                    <a:pt x="874799" y="396945"/>
                  </a:cubicBezTo>
                  <a:lnTo>
                    <a:pt x="106024" y="396945"/>
                  </a:lnTo>
                  <a:cubicBezTo>
                    <a:pt x="77904" y="396945"/>
                    <a:pt x="50937" y="385775"/>
                    <a:pt x="31054" y="365891"/>
                  </a:cubicBezTo>
                  <a:cubicBezTo>
                    <a:pt x="11170" y="346008"/>
                    <a:pt x="0" y="319041"/>
                    <a:pt x="0" y="290922"/>
                  </a:cubicBezTo>
                  <a:lnTo>
                    <a:pt x="0" y="106024"/>
                  </a:lnTo>
                  <a:cubicBezTo>
                    <a:pt x="0" y="77904"/>
                    <a:pt x="11170" y="50937"/>
                    <a:pt x="31054" y="31054"/>
                  </a:cubicBezTo>
                  <a:cubicBezTo>
                    <a:pt x="50937" y="11170"/>
                    <a:pt x="77904" y="0"/>
                    <a:pt x="106024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980822" cy="4540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Canva Sans"/>
                </a:rPr>
                <a:t>Document=Tiêu đề + mô tả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9424305" y="2320568"/>
            <a:ext cx="3724059" cy="1507151"/>
            <a:chOff x="0" y="0"/>
            <a:chExt cx="980822" cy="39694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80822" cy="396945"/>
            </a:xfrm>
            <a:custGeom>
              <a:avLst/>
              <a:gdLst/>
              <a:ahLst/>
              <a:cxnLst/>
              <a:rect r="r" b="b" t="t" l="l"/>
              <a:pathLst>
                <a:path h="396945" w="980822">
                  <a:moveTo>
                    <a:pt x="106024" y="0"/>
                  </a:moveTo>
                  <a:lnTo>
                    <a:pt x="874799" y="0"/>
                  </a:lnTo>
                  <a:cubicBezTo>
                    <a:pt x="902918" y="0"/>
                    <a:pt x="929885" y="11170"/>
                    <a:pt x="949769" y="31054"/>
                  </a:cubicBezTo>
                  <a:cubicBezTo>
                    <a:pt x="969652" y="50937"/>
                    <a:pt x="980822" y="77904"/>
                    <a:pt x="980822" y="106024"/>
                  </a:cubicBezTo>
                  <a:lnTo>
                    <a:pt x="980822" y="290922"/>
                  </a:lnTo>
                  <a:cubicBezTo>
                    <a:pt x="980822" y="319041"/>
                    <a:pt x="969652" y="346008"/>
                    <a:pt x="949769" y="365891"/>
                  </a:cubicBezTo>
                  <a:cubicBezTo>
                    <a:pt x="929885" y="385775"/>
                    <a:pt x="902918" y="396945"/>
                    <a:pt x="874799" y="396945"/>
                  </a:cubicBezTo>
                  <a:lnTo>
                    <a:pt x="106024" y="396945"/>
                  </a:lnTo>
                  <a:cubicBezTo>
                    <a:pt x="77904" y="396945"/>
                    <a:pt x="50937" y="385775"/>
                    <a:pt x="31054" y="365891"/>
                  </a:cubicBezTo>
                  <a:cubicBezTo>
                    <a:pt x="11170" y="346008"/>
                    <a:pt x="0" y="319041"/>
                    <a:pt x="0" y="290922"/>
                  </a:cubicBezTo>
                  <a:lnTo>
                    <a:pt x="0" y="106024"/>
                  </a:lnTo>
                  <a:cubicBezTo>
                    <a:pt x="0" y="77904"/>
                    <a:pt x="11170" y="50937"/>
                    <a:pt x="31054" y="31054"/>
                  </a:cubicBezTo>
                  <a:cubicBezTo>
                    <a:pt x="50937" y="11170"/>
                    <a:pt x="77904" y="0"/>
                    <a:pt x="106024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980822" cy="4540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Canva Sans"/>
                </a:rPr>
                <a:t>Dữ liệu khóa luận cụ thể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3790325" y="2416261"/>
            <a:ext cx="2990406" cy="1411457"/>
            <a:chOff x="0" y="0"/>
            <a:chExt cx="787597" cy="37174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87597" cy="371742"/>
            </a:xfrm>
            <a:custGeom>
              <a:avLst/>
              <a:gdLst/>
              <a:ahLst/>
              <a:cxnLst/>
              <a:rect r="r" b="b" t="t" l="l"/>
              <a:pathLst>
                <a:path h="371742" w="787597">
                  <a:moveTo>
                    <a:pt x="132035" y="0"/>
                  </a:moveTo>
                  <a:lnTo>
                    <a:pt x="655562" y="0"/>
                  </a:lnTo>
                  <a:cubicBezTo>
                    <a:pt x="728483" y="0"/>
                    <a:pt x="787597" y="59114"/>
                    <a:pt x="787597" y="132035"/>
                  </a:cubicBezTo>
                  <a:lnTo>
                    <a:pt x="787597" y="239707"/>
                  </a:lnTo>
                  <a:cubicBezTo>
                    <a:pt x="787597" y="274725"/>
                    <a:pt x="773686" y="308308"/>
                    <a:pt x="748925" y="333070"/>
                  </a:cubicBezTo>
                  <a:cubicBezTo>
                    <a:pt x="724163" y="357831"/>
                    <a:pt x="690580" y="371742"/>
                    <a:pt x="655562" y="371742"/>
                  </a:cubicBezTo>
                  <a:lnTo>
                    <a:pt x="132035" y="371742"/>
                  </a:lnTo>
                  <a:cubicBezTo>
                    <a:pt x="59114" y="371742"/>
                    <a:pt x="0" y="312628"/>
                    <a:pt x="0" y="239707"/>
                  </a:cubicBezTo>
                  <a:lnTo>
                    <a:pt x="0" y="132035"/>
                  </a:lnTo>
                  <a:cubicBezTo>
                    <a:pt x="0" y="59114"/>
                    <a:pt x="59114" y="0"/>
                    <a:pt x="132035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787597" cy="4288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Canva Sans"/>
                </a:rPr>
                <a:t>Dữ liệu khóa luận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424305" y="4577339"/>
            <a:ext cx="3724059" cy="1507151"/>
            <a:chOff x="0" y="0"/>
            <a:chExt cx="980822" cy="39694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80822" cy="396945"/>
            </a:xfrm>
            <a:custGeom>
              <a:avLst/>
              <a:gdLst/>
              <a:ahLst/>
              <a:cxnLst/>
              <a:rect r="r" b="b" t="t" l="l"/>
              <a:pathLst>
                <a:path h="396945" w="980822">
                  <a:moveTo>
                    <a:pt x="106024" y="0"/>
                  </a:moveTo>
                  <a:lnTo>
                    <a:pt x="874799" y="0"/>
                  </a:lnTo>
                  <a:cubicBezTo>
                    <a:pt x="902918" y="0"/>
                    <a:pt x="929885" y="11170"/>
                    <a:pt x="949769" y="31054"/>
                  </a:cubicBezTo>
                  <a:cubicBezTo>
                    <a:pt x="969652" y="50937"/>
                    <a:pt x="980822" y="77904"/>
                    <a:pt x="980822" y="106024"/>
                  </a:cubicBezTo>
                  <a:lnTo>
                    <a:pt x="980822" y="290922"/>
                  </a:lnTo>
                  <a:cubicBezTo>
                    <a:pt x="980822" y="319041"/>
                    <a:pt x="969652" y="346008"/>
                    <a:pt x="949769" y="365891"/>
                  </a:cubicBezTo>
                  <a:cubicBezTo>
                    <a:pt x="929885" y="385775"/>
                    <a:pt x="902918" y="396945"/>
                    <a:pt x="874799" y="396945"/>
                  </a:cubicBezTo>
                  <a:lnTo>
                    <a:pt x="106024" y="396945"/>
                  </a:lnTo>
                  <a:cubicBezTo>
                    <a:pt x="77904" y="396945"/>
                    <a:pt x="50937" y="385775"/>
                    <a:pt x="31054" y="365891"/>
                  </a:cubicBezTo>
                  <a:cubicBezTo>
                    <a:pt x="11170" y="346008"/>
                    <a:pt x="0" y="319041"/>
                    <a:pt x="0" y="290922"/>
                  </a:cubicBezTo>
                  <a:lnTo>
                    <a:pt x="0" y="106024"/>
                  </a:lnTo>
                  <a:cubicBezTo>
                    <a:pt x="0" y="77904"/>
                    <a:pt x="11170" y="50937"/>
                    <a:pt x="31054" y="31054"/>
                  </a:cubicBezTo>
                  <a:cubicBezTo>
                    <a:pt x="50937" y="11170"/>
                    <a:pt x="77904" y="0"/>
                    <a:pt x="106024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980822" cy="4540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Canva Sans"/>
                </a:rPr>
                <a:t>Từ khóa của mẫu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3423499" y="4577339"/>
            <a:ext cx="3724059" cy="1507151"/>
            <a:chOff x="0" y="0"/>
            <a:chExt cx="980822" cy="39694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80822" cy="396945"/>
            </a:xfrm>
            <a:custGeom>
              <a:avLst/>
              <a:gdLst/>
              <a:ahLst/>
              <a:cxnLst/>
              <a:rect r="r" b="b" t="t" l="l"/>
              <a:pathLst>
                <a:path h="396945" w="980822">
                  <a:moveTo>
                    <a:pt x="106024" y="0"/>
                  </a:moveTo>
                  <a:lnTo>
                    <a:pt x="874799" y="0"/>
                  </a:lnTo>
                  <a:cubicBezTo>
                    <a:pt x="902918" y="0"/>
                    <a:pt x="929885" y="11170"/>
                    <a:pt x="949769" y="31054"/>
                  </a:cubicBezTo>
                  <a:cubicBezTo>
                    <a:pt x="969652" y="50937"/>
                    <a:pt x="980822" y="77904"/>
                    <a:pt x="980822" y="106024"/>
                  </a:cubicBezTo>
                  <a:lnTo>
                    <a:pt x="980822" y="290922"/>
                  </a:lnTo>
                  <a:cubicBezTo>
                    <a:pt x="980822" y="319041"/>
                    <a:pt x="969652" y="346008"/>
                    <a:pt x="949769" y="365891"/>
                  </a:cubicBezTo>
                  <a:cubicBezTo>
                    <a:pt x="929885" y="385775"/>
                    <a:pt x="902918" y="396945"/>
                    <a:pt x="874799" y="396945"/>
                  </a:cubicBezTo>
                  <a:lnTo>
                    <a:pt x="106024" y="396945"/>
                  </a:lnTo>
                  <a:cubicBezTo>
                    <a:pt x="77904" y="396945"/>
                    <a:pt x="50937" y="385775"/>
                    <a:pt x="31054" y="365891"/>
                  </a:cubicBezTo>
                  <a:cubicBezTo>
                    <a:pt x="11170" y="346008"/>
                    <a:pt x="0" y="319041"/>
                    <a:pt x="0" y="290922"/>
                  </a:cubicBezTo>
                  <a:lnTo>
                    <a:pt x="0" y="106024"/>
                  </a:lnTo>
                  <a:cubicBezTo>
                    <a:pt x="0" y="77904"/>
                    <a:pt x="11170" y="50937"/>
                    <a:pt x="31054" y="31054"/>
                  </a:cubicBezTo>
                  <a:cubicBezTo>
                    <a:pt x="50937" y="11170"/>
                    <a:pt x="77904" y="0"/>
                    <a:pt x="106024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980822" cy="4540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Canva Sans"/>
                </a:rPr>
                <a:t>Toàn bộ từ khóa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1178693" y="7356667"/>
            <a:ext cx="3724059" cy="2005502"/>
            <a:chOff x="0" y="0"/>
            <a:chExt cx="980822" cy="52819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980822" cy="528198"/>
            </a:xfrm>
            <a:custGeom>
              <a:avLst/>
              <a:gdLst/>
              <a:ahLst/>
              <a:cxnLst/>
              <a:rect r="r" b="b" t="t" l="l"/>
              <a:pathLst>
                <a:path h="528198" w="980822">
                  <a:moveTo>
                    <a:pt x="106024" y="0"/>
                  </a:moveTo>
                  <a:lnTo>
                    <a:pt x="874799" y="0"/>
                  </a:lnTo>
                  <a:cubicBezTo>
                    <a:pt x="902918" y="0"/>
                    <a:pt x="929885" y="11170"/>
                    <a:pt x="949769" y="31054"/>
                  </a:cubicBezTo>
                  <a:cubicBezTo>
                    <a:pt x="969652" y="50937"/>
                    <a:pt x="980822" y="77904"/>
                    <a:pt x="980822" y="106024"/>
                  </a:cubicBezTo>
                  <a:lnTo>
                    <a:pt x="980822" y="422174"/>
                  </a:lnTo>
                  <a:cubicBezTo>
                    <a:pt x="980822" y="450294"/>
                    <a:pt x="969652" y="477261"/>
                    <a:pt x="949769" y="497144"/>
                  </a:cubicBezTo>
                  <a:cubicBezTo>
                    <a:pt x="929885" y="517028"/>
                    <a:pt x="902918" y="528198"/>
                    <a:pt x="874799" y="528198"/>
                  </a:cubicBezTo>
                  <a:lnTo>
                    <a:pt x="106024" y="528198"/>
                  </a:lnTo>
                  <a:cubicBezTo>
                    <a:pt x="77904" y="528198"/>
                    <a:pt x="50937" y="517028"/>
                    <a:pt x="31054" y="497144"/>
                  </a:cubicBezTo>
                  <a:cubicBezTo>
                    <a:pt x="11170" y="477261"/>
                    <a:pt x="0" y="450294"/>
                    <a:pt x="0" y="422174"/>
                  </a:cubicBezTo>
                  <a:lnTo>
                    <a:pt x="0" y="106024"/>
                  </a:lnTo>
                  <a:cubicBezTo>
                    <a:pt x="0" y="77904"/>
                    <a:pt x="11170" y="50937"/>
                    <a:pt x="31054" y="31054"/>
                  </a:cubicBezTo>
                  <a:cubicBezTo>
                    <a:pt x="50937" y="11170"/>
                    <a:pt x="77904" y="0"/>
                    <a:pt x="106024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57150"/>
              <a:ext cx="980822" cy="585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Canva Sans"/>
                </a:rPr>
                <a:t>Query= Từ khóa</a:t>
              </a:r>
            </a:p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Canva Sans"/>
                </a:rPr>
                <a:t>Label=Tỉ lệ từ khóa liên quan</a:t>
              </a:r>
            </a:p>
          </p:txBody>
        </p:sp>
      </p:grpSp>
      <p:sp>
        <p:nvSpPr>
          <p:cNvPr name="AutoShape 22" id="22"/>
          <p:cNvSpPr/>
          <p:nvPr/>
        </p:nvSpPr>
        <p:spPr>
          <a:xfrm flipH="true">
            <a:off x="8632149" y="3074143"/>
            <a:ext cx="792156" cy="0"/>
          </a:xfrm>
          <a:prstGeom prst="line">
            <a:avLst/>
          </a:prstGeom>
          <a:ln cap="flat" w="38100">
            <a:solidFill>
              <a:srgbClr val="141414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3" id="23"/>
          <p:cNvSpPr/>
          <p:nvPr/>
        </p:nvSpPr>
        <p:spPr>
          <a:xfrm flipH="true">
            <a:off x="11286335" y="3827718"/>
            <a:ext cx="0" cy="749621"/>
          </a:xfrm>
          <a:prstGeom prst="line">
            <a:avLst/>
          </a:prstGeom>
          <a:ln cap="flat" w="38100">
            <a:solidFill>
              <a:srgbClr val="141414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4" id="24"/>
          <p:cNvSpPr/>
          <p:nvPr/>
        </p:nvSpPr>
        <p:spPr>
          <a:xfrm>
            <a:off x="15285528" y="3827718"/>
            <a:ext cx="0" cy="749621"/>
          </a:xfrm>
          <a:prstGeom prst="line">
            <a:avLst/>
          </a:prstGeom>
          <a:ln cap="flat" w="38100">
            <a:solidFill>
              <a:srgbClr val="141414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5" id="25"/>
          <p:cNvSpPr/>
          <p:nvPr/>
        </p:nvSpPr>
        <p:spPr>
          <a:xfrm>
            <a:off x="11286335" y="6084490"/>
            <a:ext cx="1754388" cy="1272177"/>
          </a:xfrm>
          <a:prstGeom prst="line">
            <a:avLst/>
          </a:prstGeom>
          <a:ln cap="flat" w="38100">
            <a:solidFill>
              <a:srgbClr val="141414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6" id="26"/>
          <p:cNvSpPr/>
          <p:nvPr/>
        </p:nvSpPr>
        <p:spPr>
          <a:xfrm flipH="true">
            <a:off x="13040723" y="6084490"/>
            <a:ext cx="2244805" cy="1272177"/>
          </a:xfrm>
          <a:prstGeom prst="line">
            <a:avLst/>
          </a:prstGeom>
          <a:ln cap="flat" w="38100">
            <a:solidFill>
              <a:srgbClr val="141414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33375"/>
            <a:ext cx="7830103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141414"/>
                </a:solidFill>
                <a:latin typeface="Public Sans Bold"/>
              </a:rPr>
              <a:t>Đánh giá sinh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4461990" y="1969677"/>
            <a:ext cx="3724059" cy="1507151"/>
            <a:chOff x="0" y="0"/>
            <a:chExt cx="980822" cy="39694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80822" cy="396945"/>
            </a:xfrm>
            <a:custGeom>
              <a:avLst/>
              <a:gdLst/>
              <a:ahLst/>
              <a:cxnLst/>
              <a:rect r="r" b="b" t="t" l="l"/>
              <a:pathLst>
                <a:path h="396945" w="980822">
                  <a:moveTo>
                    <a:pt x="106024" y="0"/>
                  </a:moveTo>
                  <a:lnTo>
                    <a:pt x="874799" y="0"/>
                  </a:lnTo>
                  <a:cubicBezTo>
                    <a:pt x="902918" y="0"/>
                    <a:pt x="929885" y="11170"/>
                    <a:pt x="949769" y="31054"/>
                  </a:cubicBezTo>
                  <a:cubicBezTo>
                    <a:pt x="969652" y="50937"/>
                    <a:pt x="980822" y="77904"/>
                    <a:pt x="980822" y="106024"/>
                  </a:cubicBezTo>
                  <a:lnTo>
                    <a:pt x="980822" y="290922"/>
                  </a:lnTo>
                  <a:cubicBezTo>
                    <a:pt x="980822" y="319041"/>
                    <a:pt x="969652" y="346008"/>
                    <a:pt x="949769" y="365891"/>
                  </a:cubicBezTo>
                  <a:cubicBezTo>
                    <a:pt x="929885" y="385775"/>
                    <a:pt x="902918" y="396945"/>
                    <a:pt x="874799" y="396945"/>
                  </a:cubicBezTo>
                  <a:lnTo>
                    <a:pt x="106024" y="396945"/>
                  </a:lnTo>
                  <a:cubicBezTo>
                    <a:pt x="77904" y="396945"/>
                    <a:pt x="50937" y="385775"/>
                    <a:pt x="31054" y="365891"/>
                  </a:cubicBezTo>
                  <a:cubicBezTo>
                    <a:pt x="11170" y="346008"/>
                    <a:pt x="0" y="319041"/>
                    <a:pt x="0" y="290922"/>
                  </a:cubicBezTo>
                  <a:lnTo>
                    <a:pt x="0" y="106024"/>
                  </a:lnTo>
                  <a:cubicBezTo>
                    <a:pt x="0" y="77904"/>
                    <a:pt x="11170" y="50937"/>
                    <a:pt x="31054" y="31054"/>
                  </a:cubicBezTo>
                  <a:cubicBezTo>
                    <a:pt x="50937" y="11170"/>
                    <a:pt x="77904" y="0"/>
                    <a:pt x="106024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980822" cy="4540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Canva Sans"/>
                </a:rPr>
                <a:t>Dữ liệu khóa luận cụ thể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660061" y="1969677"/>
            <a:ext cx="3724059" cy="1507151"/>
            <a:chOff x="0" y="0"/>
            <a:chExt cx="980822" cy="39694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80822" cy="396945"/>
            </a:xfrm>
            <a:custGeom>
              <a:avLst/>
              <a:gdLst/>
              <a:ahLst/>
              <a:cxnLst/>
              <a:rect r="r" b="b" t="t" l="l"/>
              <a:pathLst>
                <a:path h="396945" w="980822">
                  <a:moveTo>
                    <a:pt x="106024" y="0"/>
                  </a:moveTo>
                  <a:lnTo>
                    <a:pt x="874799" y="0"/>
                  </a:lnTo>
                  <a:cubicBezTo>
                    <a:pt x="902918" y="0"/>
                    <a:pt x="929885" y="11170"/>
                    <a:pt x="949769" y="31054"/>
                  </a:cubicBezTo>
                  <a:cubicBezTo>
                    <a:pt x="969652" y="50937"/>
                    <a:pt x="980822" y="77904"/>
                    <a:pt x="980822" y="106024"/>
                  </a:cubicBezTo>
                  <a:lnTo>
                    <a:pt x="980822" y="290922"/>
                  </a:lnTo>
                  <a:cubicBezTo>
                    <a:pt x="980822" y="319041"/>
                    <a:pt x="969652" y="346008"/>
                    <a:pt x="949769" y="365891"/>
                  </a:cubicBezTo>
                  <a:cubicBezTo>
                    <a:pt x="929885" y="385775"/>
                    <a:pt x="902918" y="396945"/>
                    <a:pt x="874799" y="396945"/>
                  </a:cubicBezTo>
                  <a:lnTo>
                    <a:pt x="106024" y="396945"/>
                  </a:lnTo>
                  <a:cubicBezTo>
                    <a:pt x="77904" y="396945"/>
                    <a:pt x="50937" y="385775"/>
                    <a:pt x="31054" y="365891"/>
                  </a:cubicBezTo>
                  <a:cubicBezTo>
                    <a:pt x="11170" y="346008"/>
                    <a:pt x="0" y="319041"/>
                    <a:pt x="0" y="290922"/>
                  </a:cubicBezTo>
                  <a:lnTo>
                    <a:pt x="0" y="106024"/>
                  </a:lnTo>
                  <a:cubicBezTo>
                    <a:pt x="0" y="77904"/>
                    <a:pt x="11170" y="50937"/>
                    <a:pt x="31054" y="31054"/>
                  </a:cubicBezTo>
                  <a:cubicBezTo>
                    <a:pt x="50937" y="11170"/>
                    <a:pt x="77904" y="0"/>
                    <a:pt x="106024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980822" cy="4540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Canva Sans"/>
                </a:rPr>
                <a:t>Từ khóa của mẫu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4263981" y="1969677"/>
            <a:ext cx="3724059" cy="1507151"/>
            <a:chOff x="0" y="0"/>
            <a:chExt cx="980822" cy="39694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80822" cy="396945"/>
            </a:xfrm>
            <a:custGeom>
              <a:avLst/>
              <a:gdLst/>
              <a:ahLst/>
              <a:cxnLst/>
              <a:rect r="r" b="b" t="t" l="l"/>
              <a:pathLst>
                <a:path h="396945" w="980822">
                  <a:moveTo>
                    <a:pt x="106024" y="0"/>
                  </a:moveTo>
                  <a:lnTo>
                    <a:pt x="874799" y="0"/>
                  </a:lnTo>
                  <a:cubicBezTo>
                    <a:pt x="902918" y="0"/>
                    <a:pt x="929885" y="11170"/>
                    <a:pt x="949769" y="31054"/>
                  </a:cubicBezTo>
                  <a:cubicBezTo>
                    <a:pt x="969652" y="50937"/>
                    <a:pt x="980822" y="77904"/>
                    <a:pt x="980822" y="106024"/>
                  </a:cubicBezTo>
                  <a:lnTo>
                    <a:pt x="980822" y="290922"/>
                  </a:lnTo>
                  <a:cubicBezTo>
                    <a:pt x="980822" y="319041"/>
                    <a:pt x="969652" y="346008"/>
                    <a:pt x="949769" y="365891"/>
                  </a:cubicBezTo>
                  <a:cubicBezTo>
                    <a:pt x="929885" y="385775"/>
                    <a:pt x="902918" y="396945"/>
                    <a:pt x="874799" y="396945"/>
                  </a:cubicBezTo>
                  <a:lnTo>
                    <a:pt x="106024" y="396945"/>
                  </a:lnTo>
                  <a:cubicBezTo>
                    <a:pt x="77904" y="396945"/>
                    <a:pt x="50937" y="385775"/>
                    <a:pt x="31054" y="365891"/>
                  </a:cubicBezTo>
                  <a:cubicBezTo>
                    <a:pt x="11170" y="346008"/>
                    <a:pt x="0" y="319041"/>
                    <a:pt x="0" y="290922"/>
                  </a:cubicBezTo>
                  <a:lnTo>
                    <a:pt x="0" y="106024"/>
                  </a:lnTo>
                  <a:cubicBezTo>
                    <a:pt x="0" y="77904"/>
                    <a:pt x="11170" y="50937"/>
                    <a:pt x="31054" y="31054"/>
                  </a:cubicBezTo>
                  <a:cubicBezTo>
                    <a:pt x="50937" y="11170"/>
                    <a:pt x="77904" y="0"/>
                    <a:pt x="106024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980822" cy="4540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Canva Sans"/>
                </a:rPr>
                <a:t>Ngữ cảnh</a:t>
              </a:r>
            </a:p>
          </p:txBody>
        </p:sp>
      </p:grpSp>
      <p:sp>
        <p:nvSpPr>
          <p:cNvPr name="AutoShape 12" id="12"/>
          <p:cNvSpPr/>
          <p:nvPr/>
        </p:nvSpPr>
        <p:spPr>
          <a:xfrm>
            <a:off x="12384121" y="2723253"/>
            <a:ext cx="187986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3" id="13"/>
          <p:cNvGrpSpPr/>
          <p:nvPr/>
        </p:nvGrpSpPr>
        <p:grpSpPr>
          <a:xfrm rot="0">
            <a:off x="11444044" y="4070933"/>
            <a:ext cx="3724059" cy="1507151"/>
            <a:chOff x="0" y="0"/>
            <a:chExt cx="980822" cy="39694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80822" cy="396945"/>
            </a:xfrm>
            <a:custGeom>
              <a:avLst/>
              <a:gdLst/>
              <a:ahLst/>
              <a:cxnLst/>
              <a:rect r="r" b="b" t="t" l="l"/>
              <a:pathLst>
                <a:path h="396945" w="980822">
                  <a:moveTo>
                    <a:pt x="106024" y="0"/>
                  </a:moveTo>
                  <a:lnTo>
                    <a:pt x="874799" y="0"/>
                  </a:lnTo>
                  <a:cubicBezTo>
                    <a:pt x="902918" y="0"/>
                    <a:pt x="929885" y="11170"/>
                    <a:pt x="949769" y="31054"/>
                  </a:cubicBezTo>
                  <a:cubicBezTo>
                    <a:pt x="969652" y="50937"/>
                    <a:pt x="980822" y="77904"/>
                    <a:pt x="980822" y="106024"/>
                  </a:cubicBezTo>
                  <a:lnTo>
                    <a:pt x="980822" y="290922"/>
                  </a:lnTo>
                  <a:cubicBezTo>
                    <a:pt x="980822" y="319041"/>
                    <a:pt x="969652" y="346008"/>
                    <a:pt x="949769" y="365891"/>
                  </a:cubicBezTo>
                  <a:cubicBezTo>
                    <a:pt x="929885" y="385775"/>
                    <a:pt x="902918" y="396945"/>
                    <a:pt x="874799" y="396945"/>
                  </a:cubicBezTo>
                  <a:lnTo>
                    <a:pt x="106024" y="396945"/>
                  </a:lnTo>
                  <a:cubicBezTo>
                    <a:pt x="77904" y="396945"/>
                    <a:pt x="50937" y="385775"/>
                    <a:pt x="31054" y="365891"/>
                  </a:cubicBezTo>
                  <a:cubicBezTo>
                    <a:pt x="11170" y="346008"/>
                    <a:pt x="0" y="319041"/>
                    <a:pt x="0" y="290922"/>
                  </a:cubicBezTo>
                  <a:lnTo>
                    <a:pt x="0" y="106024"/>
                  </a:lnTo>
                  <a:cubicBezTo>
                    <a:pt x="0" y="77904"/>
                    <a:pt x="11170" y="50937"/>
                    <a:pt x="31054" y="31054"/>
                  </a:cubicBezTo>
                  <a:cubicBezTo>
                    <a:pt x="50937" y="11170"/>
                    <a:pt x="77904" y="0"/>
                    <a:pt x="106024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980822" cy="4540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Canva Sans"/>
                </a:rPr>
                <a:t>Mô hình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1444044" y="6168633"/>
            <a:ext cx="3724059" cy="1507151"/>
            <a:chOff x="0" y="0"/>
            <a:chExt cx="980822" cy="39694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80822" cy="396945"/>
            </a:xfrm>
            <a:custGeom>
              <a:avLst/>
              <a:gdLst/>
              <a:ahLst/>
              <a:cxnLst/>
              <a:rect r="r" b="b" t="t" l="l"/>
              <a:pathLst>
                <a:path h="396945" w="980822">
                  <a:moveTo>
                    <a:pt x="106024" y="0"/>
                  </a:moveTo>
                  <a:lnTo>
                    <a:pt x="874799" y="0"/>
                  </a:lnTo>
                  <a:cubicBezTo>
                    <a:pt x="902918" y="0"/>
                    <a:pt x="929885" y="11170"/>
                    <a:pt x="949769" y="31054"/>
                  </a:cubicBezTo>
                  <a:cubicBezTo>
                    <a:pt x="969652" y="50937"/>
                    <a:pt x="980822" y="77904"/>
                    <a:pt x="980822" y="106024"/>
                  </a:cubicBezTo>
                  <a:lnTo>
                    <a:pt x="980822" y="290922"/>
                  </a:lnTo>
                  <a:cubicBezTo>
                    <a:pt x="980822" y="319041"/>
                    <a:pt x="969652" y="346008"/>
                    <a:pt x="949769" y="365891"/>
                  </a:cubicBezTo>
                  <a:cubicBezTo>
                    <a:pt x="929885" y="385775"/>
                    <a:pt x="902918" y="396945"/>
                    <a:pt x="874799" y="396945"/>
                  </a:cubicBezTo>
                  <a:lnTo>
                    <a:pt x="106024" y="396945"/>
                  </a:lnTo>
                  <a:cubicBezTo>
                    <a:pt x="77904" y="396945"/>
                    <a:pt x="50937" y="385775"/>
                    <a:pt x="31054" y="365891"/>
                  </a:cubicBezTo>
                  <a:cubicBezTo>
                    <a:pt x="11170" y="346008"/>
                    <a:pt x="0" y="319041"/>
                    <a:pt x="0" y="290922"/>
                  </a:cubicBezTo>
                  <a:lnTo>
                    <a:pt x="0" y="106024"/>
                  </a:lnTo>
                  <a:cubicBezTo>
                    <a:pt x="0" y="77904"/>
                    <a:pt x="11170" y="50937"/>
                    <a:pt x="31054" y="31054"/>
                  </a:cubicBezTo>
                  <a:cubicBezTo>
                    <a:pt x="50937" y="11170"/>
                    <a:pt x="77904" y="0"/>
                    <a:pt x="106024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980822" cy="4540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Canva Sans"/>
                </a:rPr>
                <a:t>Kết quả sinh</a:t>
              </a:r>
            </a:p>
          </p:txBody>
        </p:sp>
      </p:grpSp>
      <p:sp>
        <p:nvSpPr>
          <p:cNvPr name="AutoShape 19" id="19"/>
          <p:cNvSpPr/>
          <p:nvPr/>
        </p:nvSpPr>
        <p:spPr>
          <a:xfrm>
            <a:off x="10522091" y="3476828"/>
            <a:ext cx="2783982" cy="59410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0" id="20"/>
          <p:cNvSpPr/>
          <p:nvPr/>
        </p:nvSpPr>
        <p:spPr>
          <a:xfrm flipH="true">
            <a:off x="13306073" y="3476828"/>
            <a:ext cx="2819937" cy="59410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1" id="21"/>
          <p:cNvSpPr/>
          <p:nvPr/>
        </p:nvSpPr>
        <p:spPr>
          <a:xfrm flipH="true">
            <a:off x="13306073" y="5578083"/>
            <a:ext cx="0" cy="5905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2" id="22"/>
          <p:cNvSpPr/>
          <p:nvPr/>
        </p:nvSpPr>
        <p:spPr>
          <a:xfrm>
            <a:off x="8186050" y="2723253"/>
            <a:ext cx="47401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3" id="23"/>
          <p:cNvSpPr txBox="true"/>
          <p:nvPr/>
        </p:nvSpPr>
        <p:spPr>
          <a:xfrm rot="0">
            <a:off x="794379" y="3714953"/>
            <a:ext cx="7590407" cy="6724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>
                <a:solidFill>
                  <a:srgbClr val="141414"/>
                </a:solidFill>
                <a:latin typeface="Public Sans"/>
              </a:rPr>
              <a:t>Đánh giá gợi ý chủ đề khóa luận</a:t>
            </a:r>
          </a:p>
          <a:p>
            <a:pPr algn="l">
              <a:lnSpc>
                <a:spcPts val="4800"/>
              </a:lnSpc>
            </a:pPr>
            <a:r>
              <a:rPr lang="en-US" sz="4000">
                <a:solidFill>
                  <a:srgbClr val="141414"/>
                </a:solidFill>
                <a:latin typeface="Public Sans"/>
              </a:rPr>
              <a:t>Dữ liệu:</a:t>
            </a:r>
          </a:p>
          <a:p>
            <a:pPr algn="l" marL="863700" indent="-431850" lvl="1">
              <a:lnSpc>
                <a:spcPts val="4800"/>
              </a:lnSpc>
              <a:buFont typeface="Arial"/>
              <a:buChar char="•"/>
            </a:pPr>
            <a:r>
              <a:rPr lang="en-US" sz="4000">
                <a:solidFill>
                  <a:srgbClr val="141414"/>
                </a:solidFill>
                <a:latin typeface="Public Sans"/>
              </a:rPr>
              <a:t>Truy vấn</a:t>
            </a:r>
          </a:p>
          <a:p>
            <a:pPr algn="l" marL="863700" indent="-431850" lvl="1">
              <a:lnSpc>
                <a:spcPts val="4800"/>
              </a:lnSpc>
              <a:buFont typeface="Arial"/>
              <a:buChar char="•"/>
            </a:pPr>
            <a:r>
              <a:rPr lang="en-US" sz="4000">
                <a:solidFill>
                  <a:srgbClr val="141414"/>
                </a:solidFill>
                <a:latin typeface="Public Sans"/>
              </a:rPr>
              <a:t>Ngữ cảnh</a:t>
            </a:r>
          </a:p>
          <a:p>
            <a:pPr algn="l" marL="863700" indent="-431850" lvl="1">
              <a:lnSpc>
                <a:spcPts val="4800"/>
              </a:lnSpc>
              <a:buFont typeface="Arial"/>
              <a:buChar char="•"/>
            </a:pPr>
            <a:r>
              <a:rPr lang="en-US" sz="4000">
                <a:solidFill>
                  <a:srgbClr val="141414"/>
                </a:solidFill>
                <a:latin typeface="Public Sans"/>
              </a:rPr>
              <a:t>Kết quả sinh</a:t>
            </a:r>
          </a:p>
          <a:p>
            <a:pPr algn="l">
              <a:lnSpc>
                <a:spcPts val="4800"/>
              </a:lnSpc>
            </a:pPr>
          </a:p>
          <a:p>
            <a:pPr algn="l">
              <a:lnSpc>
                <a:spcPts val="4800"/>
              </a:lnSpc>
            </a:pPr>
            <a:r>
              <a:rPr lang="en-US" sz="4000">
                <a:solidFill>
                  <a:srgbClr val="141414"/>
                </a:solidFill>
                <a:latin typeface="Public Sans"/>
              </a:rPr>
              <a:t>Độ đo và kết quả:</a:t>
            </a:r>
          </a:p>
          <a:p>
            <a:pPr algn="l" marL="863700" indent="-431850" lvl="1">
              <a:lnSpc>
                <a:spcPts val="4800"/>
              </a:lnSpc>
              <a:buFont typeface="Arial"/>
              <a:buChar char="•"/>
            </a:pPr>
            <a:r>
              <a:rPr lang="en-US" sz="4000">
                <a:solidFill>
                  <a:srgbClr val="141414"/>
                </a:solidFill>
                <a:latin typeface="Public Sans"/>
              </a:rPr>
              <a:t>Context Relevance: 1/1</a:t>
            </a:r>
          </a:p>
          <a:p>
            <a:pPr algn="l" marL="863700" indent="-431850" lvl="1">
              <a:lnSpc>
                <a:spcPts val="4800"/>
              </a:lnSpc>
              <a:buFont typeface="Arial"/>
              <a:buChar char="•"/>
            </a:pPr>
            <a:r>
              <a:rPr lang="en-US" sz="4000">
                <a:solidFill>
                  <a:srgbClr val="141414"/>
                </a:solidFill>
                <a:latin typeface="Public Sans"/>
              </a:rPr>
              <a:t>Answer Relevance: 0.6~0.9/1</a:t>
            </a:r>
          </a:p>
          <a:p>
            <a:pPr algn="l">
              <a:lnSpc>
                <a:spcPts val="48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418211"/>
            <a:ext cx="7830103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141414"/>
                </a:solidFill>
                <a:latin typeface="Public Sans"/>
              </a:rPr>
              <a:t>Demo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86395"/>
            <a:ext cx="18288000" cy="8971905"/>
          </a:xfrm>
          <a:custGeom>
            <a:avLst/>
            <a:gdLst/>
            <a:ahLst/>
            <a:cxnLst/>
            <a:rect r="r" b="b" t="t" l="l"/>
            <a:pathLst>
              <a:path h="8971905" w="18288000">
                <a:moveTo>
                  <a:pt x="0" y="0"/>
                </a:moveTo>
                <a:lnTo>
                  <a:pt x="18288000" y="0"/>
                </a:lnTo>
                <a:lnTo>
                  <a:pt x="18288000" y="8971905"/>
                </a:lnTo>
                <a:lnTo>
                  <a:pt x="0" y="89719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50710"/>
            <a:ext cx="18288000" cy="8730396"/>
          </a:xfrm>
          <a:custGeom>
            <a:avLst/>
            <a:gdLst/>
            <a:ahLst/>
            <a:cxnLst/>
            <a:rect r="r" b="b" t="t" l="l"/>
            <a:pathLst>
              <a:path h="8730396" w="18288000">
                <a:moveTo>
                  <a:pt x="0" y="0"/>
                </a:moveTo>
                <a:lnTo>
                  <a:pt x="18288000" y="0"/>
                </a:lnTo>
                <a:lnTo>
                  <a:pt x="18288000" y="8730396"/>
                </a:lnTo>
                <a:lnTo>
                  <a:pt x="0" y="87303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762234"/>
            <a:ext cx="18288000" cy="8762533"/>
          </a:xfrm>
          <a:custGeom>
            <a:avLst/>
            <a:gdLst/>
            <a:ahLst/>
            <a:cxnLst/>
            <a:rect r="r" b="b" t="t" l="l"/>
            <a:pathLst>
              <a:path h="8762533" w="18288000">
                <a:moveTo>
                  <a:pt x="0" y="0"/>
                </a:moveTo>
                <a:lnTo>
                  <a:pt x="18288000" y="0"/>
                </a:lnTo>
                <a:lnTo>
                  <a:pt x="18288000" y="8762532"/>
                </a:lnTo>
                <a:lnTo>
                  <a:pt x="0" y="87625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850428"/>
            <a:ext cx="18288000" cy="8586143"/>
          </a:xfrm>
          <a:custGeom>
            <a:avLst/>
            <a:gdLst/>
            <a:ahLst/>
            <a:cxnLst/>
            <a:rect r="r" b="b" t="t" l="l"/>
            <a:pathLst>
              <a:path h="8586143" w="18288000">
                <a:moveTo>
                  <a:pt x="0" y="0"/>
                </a:moveTo>
                <a:lnTo>
                  <a:pt x="18288000" y="0"/>
                </a:lnTo>
                <a:lnTo>
                  <a:pt x="18288000" y="8586144"/>
                </a:lnTo>
                <a:lnTo>
                  <a:pt x="0" y="85861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0838804" cy="3239846"/>
          </a:xfrm>
          <a:prstGeom prst="rect">
            <a:avLst/>
          </a:prstGeom>
          <a:solidFill>
            <a:srgbClr val="EC653C"/>
          </a:solidFill>
        </p:spPr>
      </p:sp>
      <p:sp>
        <p:nvSpPr>
          <p:cNvPr name="AutoShape 3" id="3"/>
          <p:cNvSpPr/>
          <p:nvPr/>
        </p:nvSpPr>
        <p:spPr>
          <a:xfrm rot="0">
            <a:off x="-311386" y="3239846"/>
            <a:ext cx="11150190" cy="0"/>
          </a:xfrm>
          <a:prstGeom prst="line">
            <a:avLst/>
          </a:prstGeom>
          <a:ln cap="flat" w="19050">
            <a:solidFill>
              <a:srgbClr val="14141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-5400000">
            <a:off x="5685779" y="5133975"/>
            <a:ext cx="10287000" cy="0"/>
          </a:xfrm>
          <a:prstGeom prst="line">
            <a:avLst/>
          </a:prstGeom>
          <a:ln cap="flat" w="19050">
            <a:solidFill>
              <a:srgbClr val="14141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0838804" y="0"/>
            <a:ext cx="7449196" cy="10287000"/>
            <a:chOff x="0" y="0"/>
            <a:chExt cx="9932262" cy="13716000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0" t="0" r="3341" b="0"/>
            <a:stretch>
              <a:fillRect/>
            </a:stretch>
          </p:blipFill>
          <p:spPr>
            <a:xfrm flipH="true" flipV="false">
              <a:off x="0" y="0"/>
              <a:ext cx="9932262" cy="13716000"/>
            </a:xfrm>
            <a:prstGeom prst="rect">
              <a:avLst/>
            </a:prstGeom>
          </p:spPr>
        </p:pic>
      </p:grpSp>
      <p:sp>
        <p:nvSpPr>
          <p:cNvPr name="TextBox 7" id="7"/>
          <p:cNvSpPr txBox="true"/>
          <p:nvPr/>
        </p:nvSpPr>
        <p:spPr>
          <a:xfrm rot="0">
            <a:off x="1028700" y="874179"/>
            <a:ext cx="8992881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141414"/>
                </a:solidFill>
                <a:latin typeface="Public Sans Bold"/>
              </a:rPr>
              <a:t>Đặt vấn đề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863381"/>
            <a:ext cx="9239680" cy="3219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47"/>
              </a:lnSpc>
            </a:pPr>
            <a:r>
              <a:rPr lang="en-US" sz="3599">
                <a:solidFill>
                  <a:srgbClr val="141414"/>
                </a:solidFill>
                <a:latin typeface="Public Sans"/>
              </a:rPr>
              <a:t>Sinh viên gặp khó khăn khi thực hiện khóa luận.</a:t>
            </a:r>
          </a:p>
          <a:p>
            <a:pPr algn="l">
              <a:lnSpc>
                <a:spcPts val="5147"/>
              </a:lnSpc>
            </a:pPr>
          </a:p>
          <a:p>
            <a:pPr algn="l">
              <a:lnSpc>
                <a:spcPts val="5147"/>
              </a:lnSpc>
            </a:pPr>
            <a:r>
              <a:rPr lang="en-US" sz="3599">
                <a:solidFill>
                  <a:srgbClr val="141414"/>
                </a:solidFill>
                <a:latin typeface="Public Sans"/>
              </a:rPr>
              <a:t>Các mô hình ngôn ngữ lớn đang phát triển như vũ bão.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743985" y="0"/>
            <a:ext cx="8544015" cy="10287000"/>
          </a:xfrm>
          <a:prstGeom prst="rect">
            <a:avLst/>
          </a:prstGeom>
          <a:solidFill>
            <a:srgbClr val="8268D6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0748353" y="1028700"/>
            <a:ext cx="6510947" cy="8229600"/>
            <a:chOff x="0" y="0"/>
            <a:chExt cx="8681263" cy="10972800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/>
            <a:srcRect l="0" t="7867" r="0" b="7867"/>
            <a:stretch>
              <a:fillRect/>
            </a:stretch>
          </p:blipFill>
          <p:spPr>
            <a:xfrm flipH="false" flipV="false">
              <a:off x="0" y="0"/>
              <a:ext cx="8681263" cy="10972800"/>
            </a:xfrm>
            <a:prstGeom prst="rect">
              <a:avLst/>
            </a:prstGeom>
          </p:spPr>
        </p:pic>
      </p:grpSp>
      <p:sp>
        <p:nvSpPr>
          <p:cNvPr name="TextBox 5" id="5"/>
          <p:cNvSpPr txBox="true"/>
          <p:nvPr/>
        </p:nvSpPr>
        <p:spPr>
          <a:xfrm rot="0">
            <a:off x="1028700" y="1009650"/>
            <a:ext cx="7853579" cy="139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141414"/>
                </a:solidFill>
                <a:latin typeface="Caladea Bold"/>
              </a:rPr>
              <a:t>Đóng góp</a:t>
            </a:r>
          </a:p>
        </p:txBody>
      </p:sp>
      <p:sp>
        <p:nvSpPr>
          <p:cNvPr name="AutoShape 6" id="6"/>
          <p:cNvSpPr/>
          <p:nvPr/>
        </p:nvSpPr>
        <p:spPr>
          <a:xfrm rot="-5400000">
            <a:off x="4610010" y="5133975"/>
            <a:ext cx="10287000" cy="0"/>
          </a:xfrm>
          <a:prstGeom prst="line">
            <a:avLst/>
          </a:prstGeom>
          <a:ln cap="flat" w="19050">
            <a:solidFill>
              <a:srgbClr val="14141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773516" y="3187422"/>
            <a:ext cx="8970469" cy="3136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6" indent="-377823" lvl="1">
              <a:lnSpc>
                <a:spcPts val="5004"/>
              </a:lnSpc>
              <a:buFont typeface="Arial"/>
              <a:buChar char="•"/>
            </a:pPr>
            <a:r>
              <a:rPr lang="en-US" sz="3499">
                <a:solidFill>
                  <a:srgbClr val="141414"/>
                </a:solidFill>
                <a:latin typeface="Public Sans"/>
              </a:rPr>
              <a:t>Hệ thống hỗ trợ sinh viên thực hiện khóa luận tốt nghiệp</a:t>
            </a:r>
          </a:p>
          <a:p>
            <a:pPr algn="l" marL="755646" indent="-377823" lvl="1">
              <a:lnSpc>
                <a:spcPts val="5004"/>
              </a:lnSpc>
              <a:buFont typeface="Arial"/>
              <a:buChar char="•"/>
            </a:pPr>
            <a:r>
              <a:rPr lang="en-US" sz="3499">
                <a:solidFill>
                  <a:srgbClr val="141414"/>
                </a:solidFill>
                <a:latin typeface="Public Sans"/>
              </a:rPr>
              <a:t>Bộ dữ liệu về khóa luận</a:t>
            </a:r>
          </a:p>
          <a:p>
            <a:pPr algn="l" marL="755646" indent="-377823" lvl="1">
              <a:lnSpc>
                <a:spcPts val="5004"/>
              </a:lnSpc>
              <a:buFont typeface="Arial"/>
              <a:buChar char="•"/>
            </a:pPr>
            <a:r>
              <a:rPr lang="en-US" sz="3499">
                <a:solidFill>
                  <a:srgbClr val="141414"/>
                </a:solidFill>
                <a:latin typeface="Public Sans"/>
              </a:rPr>
              <a:t>Bộ dữ liệu đánh giá tương đồng giữa từ khóa và công trình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2" id="12"/>
          <p:cNvSpPr txBox="true"/>
          <p:nvPr/>
        </p:nvSpPr>
        <p:spPr>
          <a:xfrm rot="0">
            <a:off x="1263312" y="3968732"/>
            <a:ext cx="15041186" cy="2549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01"/>
              </a:lnSpc>
            </a:pPr>
            <a:r>
              <a:rPr lang="en-US" sz="10001">
                <a:solidFill>
                  <a:srgbClr val="000000"/>
                </a:solidFill>
                <a:latin typeface="Public Sans"/>
              </a:rPr>
              <a:t>CẢM ƠN HỘI ĐỒNG ĐÃ CHÚ Ý LẮNG NGHE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2646898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118095" y="92583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2240804" cy="1507151"/>
            <a:chOff x="0" y="0"/>
            <a:chExt cx="590171" cy="3969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90171" cy="396945"/>
            </a:xfrm>
            <a:custGeom>
              <a:avLst/>
              <a:gdLst/>
              <a:ahLst/>
              <a:cxnLst/>
              <a:rect r="r" b="b" t="t" l="l"/>
              <a:pathLst>
                <a:path h="396945" w="590171">
                  <a:moveTo>
                    <a:pt x="176204" y="0"/>
                  </a:moveTo>
                  <a:lnTo>
                    <a:pt x="413967" y="0"/>
                  </a:lnTo>
                  <a:cubicBezTo>
                    <a:pt x="511281" y="0"/>
                    <a:pt x="590171" y="78889"/>
                    <a:pt x="590171" y="176204"/>
                  </a:cubicBezTo>
                  <a:lnTo>
                    <a:pt x="590171" y="220741"/>
                  </a:lnTo>
                  <a:cubicBezTo>
                    <a:pt x="590171" y="318056"/>
                    <a:pt x="511281" y="396945"/>
                    <a:pt x="413967" y="396945"/>
                  </a:cubicBezTo>
                  <a:lnTo>
                    <a:pt x="176204" y="396945"/>
                  </a:lnTo>
                  <a:cubicBezTo>
                    <a:pt x="78889" y="396945"/>
                    <a:pt x="0" y="318056"/>
                    <a:pt x="0" y="220741"/>
                  </a:cubicBezTo>
                  <a:lnTo>
                    <a:pt x="0" y="176204"/>
                  </a:lnTo>
                  <a:cubicBezTo>
                    <a:pt x="0" y="78889"/>
                    <a:pt x="78889" y="0"/>
                    <a:pt x="176204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590171" cy="4540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Canva Sans"/>
                </a:rPr>
                <a:t>Dữ liệu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370312" y="0"/>
            <a:ext cx="2240804" cy="1507151"/>
            <a:chOff x="0" y="0"/>
            <a:chExt cx="590171" cy="39694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90171" cy="396945"/>
            </a:xfrm>
            <a:custGeom>
              <a:avLst/>
              <a:gdLst/>
              <a:ahLst/>
              <a:cxnLst/>
              <a:rect r="r" b="b" t="t" l="l"/>
              <a:pathLst>
                <a:path h="396945" w="590171">
                  <a:moveTo>
                    <a:pt x="176204" y="0"/>
                  </a:moveTo>
                  <a:lnTo>
                    <a:pt x="413967" y="0"/>
                  </a:lnTo>
                  <a:cubicBezTo>
                    <a:pt x="511281" y="0"/>
                    <a:pt x="590171" y="78889"/>
                    <a:pt x="590171" y="176204"/>
                  </a:cubicBezTo>
                  <a:lnTo>
                    <a:pt x="590171" y="220741"/>
                  </a:lnTo>
                  <a:cubicBezTo>
                    <a:pt x="590171" y="318056"/>
                    <a:pt x="511281" y="396945"/>
                    <a:pt x="413967" y="396945"/>
                  </a:cubicBezTo>
                  <a:lnTo>
                    <a:pt x="176204" y="396945"/>
                  </a:lnTo>
                  <a:cubicBezTo>
                    <a:pt x="78889" y="396945"/>
                    <a:pt x="0" y="318056"/>
                    <a:pt x="0" y="220741"/>
                  </a:cubicBezTo>
                  <a:lnTo>
                    <a:pt x="0" y="176204"/>
                  </a:lnTo>
                  <a:cubicBezTo>
                    <a:pt x="0" y="78889"/>
                    <a:pt x="78889" y="0"/>
                    <a:pt x="176204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590171" cy="4540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Canva Sans"/>
                </a:rPr>
                <a:t>Đoạn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962582" y="0"/>
            <a:ext cx="2240804" cy="1507151"/>
            <a:chOff x="0" y="0"/>
            <a:chExt cx="590171" cy="39694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90171" cy="396945"/>
            </a:xfrm>
            <a:custGeom>
              <a:avLst/>
              <a:gdLst/>
              <a:ahLst/>
              <a:cxnLst/>
              <a:rect r="r" b="b" t="t" l="l"/>
              <a:pathLst>
                <a:path h="396945" w="590171">
                  <a:moveTo>
                    <a:pt x="176204" y="0"/>
                  </a:moveTo>
                  <a:lnTo>
                    <a:pt x="413967" y="0"/>
                  </a:lnTo>
                  <a:cubicBezTo>
                    <a:pt x="511281" y="0"/>
                    <a:pt x="590171" y="78889"/>
                    <a:pt x="590171" y="176204"/>
                  </a:cubicBezTo>
                  <a:lnTo>
                    <a:pt x="590171" y="220741"/>
                  </a:lnTo>
                  <a:cubicBezTo>
                    <a:pt x="590171" y="318056"/>
                    <a:pt x="511281" y="396945"/>
                    <a:pt x="413967" y="396945"/>
                  </a:cubicBezTo>
                  <a:lnTo>
                    <a:pt x="176204" y="396945"/>
                  </a:lnTo>
                  <a:cubicBezTo>
                    <a:pt x="78889" y="396945"/>
                    <a:pt x="0" y="318056"/>
                    <a:pt x="0" y="220741"/>
                  </a:cubicBezTo>
                  <a:lnTo>
                    <a:pt x="0" y="176204"/>
                  </a:lnTo>
                  <a:cubicBezTo>
                    <a:pt x="0" y="78889"/>
                    <a:pt x="78889" y="0"/>
                    <a:pt x="176204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590171" cy="4540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Canva Sans"/>
                </a:rPr>
                <a:t>Vector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336986" y="0"/>
            <a:ext cx="2277543" cy="2005502"/>
            <a:chOff x="0" y="0"/>
            <a:chExt cx="599847" cy="52819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99847" cy="528198"/>
            </a:xfrm>
            <a:custGeom>
              <a:avLst/>
              <a:gdLst/>
              <a:ahLst/>
              <a:cxnLst/>
              <a:rect r="r" b="b" t="t" l="l"/>
              <a:pathLst>
                <a:path h="528198" w="599847">
                  <a:moveTo>
                    <a:pt x="173361" y="0"/>
                  </a:moveTo>
                  <a:lnTo>
                    <a:pt x="426485" y="0"/>
                  </a:lnTo>
                  <a:cubicBezTo>
                    <a:pt x="472464" y="0"/>
                    <a:pt x="516559" y="18265"/>
                    <a:pt x="549070" y="50776"/>
                  </a:cubicBezTo>
                  <a:cubicBezTo>
                    <a:pt x="581582" y="83288"/>
                    <a:pt x="599847" y="127383"/>
                    <a:pt x="599847" y="173361"/>
                  </a:cubicBezTo>
                  <a:lnTo>
                    <a:pt x="599847" y="354837"/>
                  </a:lnTo>
                  <a:cubicBezTo>
                    <a:pt x="599847" y="400815"/>
                    <a:pt x="581582" y="444910"/>
                    <a:pt x="549070" y="477422"/>
                  </a:cubicBezTo>
                  <a:cubicBezTo>
                    <a:pt x="516559" y="509933"/>
                    <a:pt x="472464" y="528198"/>
                    <a:pt x="426485" y="528198"/>
                  </a:cubicBezTo>
                  <a:lnTo>
                    <a:pt x="173361" y="528198"/>
                  </a:lnTo>
                  <a:cubicBezTo>
                    <a:pt x="127383" y="528198"/>
                    <a:pt x="83288" y="509933"/>
                    <a:pt x="50776" y="477422"/>
                  </a:cubicBezTo>
                  <a:cubicBezTo>
                    <a:pt x="18265" y="444910"/>
                    <a:pt x="0" y="400815"/>
                    <a:pt x="0" y="354837"/>
                  </a:cubicBezTo>
                  <a:lnTo>
                    <a:pt x="0" y="173361"/>
                  </a:lnTo>
                  <a:cubicBezTo>
                    <a:pt x="0" y="127383"/>
                    <a:pt x="18265" y="83288"/>
                    <a:pt x="50776" y="50776"/>
                  </a:cubicBezTo>
                  <a:cubicBezTo>
                    <a:pt x="83288" y="18265"/>
                    <a:pt x="127383" y="0"/>
                    <a:pt x="173361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599847" cy="585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Canva Sans"/>
                </a:rPr>
                <a:t>Tập cơ sở dữ liệu vector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4394" y="3282241"/>
            <a:ext cx="2240804" cy="1507151"/>
            <a:chOff x="0" y="0"/>
            <a:chExt cx="590171" cy="39694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90171" cy="396945"/>
            </a:xfrm>
            <a:custGeom>
              <a:avLst/>
              <a:gdLst/>
              <a:ahLst/>
              <a:cxnLst/>
              <a:rect r="r" b="b" t="t" l="l"/>
              <a:pathLst>
                <a:path h="396945" w="590171">
                  <a:moveTo>
                    <a:pt x="176204" y="0"/>
                  </a:moveTo>
                  <a:lnTo>
                    <a:pt x="413967" y="0"/>
                  </a:lnTo>
                  <a:cubicBezTo>
                    <a:pt x="511281" y="0"/>
                    <a:pt x="590171" y="78889"/>
                    <a:pt x="590171" y="176204"/>
                  </a:cubicBezTo>
                  <a:lnTo>
                    <a:pt x="590171" y="220741"/>
                  </a:lnTo>
                  <a:cubicBezTo>
                    <a:pt x="590171" y="318056"/>
                    <a:pt x="511281" y="396945"/>
                    <a:pt x="413967" y="396945"/>
                  </a:cubicBezTo>
                  <a:lnTo>
                    <a:pt x="176204" y="396945"/>
                  </a:lnTo>
                  <a:cubicBezTo>
                    <a:pt x="78889" y="396945"/>
                    <a:pt x="0" y="318056"/>
                    <a:pt x="0" y="220741"/>
                  </a:cubicBezTo>
                  <a:lnTo>
                    <a:pt x="0" y="176204"/>
                  </a:lnTo>
                  <a:cubicBezTo>
                    <a:pt x="0" y="78889"/>
                    <a:pt x="78889" y="0"/>
                    <a:pt x="176204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590171" cy="4540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Canva Sans"/>
                </a:rPr>
                <a:t>Truy vấn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0" y="6296542"/>
            <a:ext cx="2240804" cy="2005502"/>
            <a:chOff x="0" y="0"/>
            <a:chExt cx="590171" cy="52819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90171" cy="528198"/>
            </a:xfrm>
            <a:custGeom>
              <a:avLst/>
              <a:gdLst/>
              <a:ahLst/>
              <a:cxnLst/>
              <a:rect r="r" b="b" t="t" l="l"/>
              <a:pathLst>
                <a:path h="528198" w="590171">
                  <a:moveTo>
                    <a:pt x="176204" y="0"/>
                  </a:moveTo>
                  <a:lnTo>
                    <a:pt x="413967" y="0"/>
                  </a:lnTo>
                  <a:cubicBezTo>
                    <a:pt x="511281" y="0"/>
                    <a:pt x="590171" y="78889"/>
                    <a:pt x="590171" y="176204"/>
                  </a:cubicBezTo>
                  <a:lnTo>
                    <a:pt x="590171" y="351994"/>
                  </a:lnTo>
                  <a:cubicBezTo>
                    <a:pt x="590171" y="449309"/>
                    <a:pt x="511281" y="528198"/>
                    <a:pt x="413967" y="528198"/>
                  </a:cubicBezTo>
                  <a:lnTo>
                    <a:pt x="176204" y="528198"/>
                  </a:lnTo>
                  <a:cubicBezTo>
                    <a:pt x="78889" y="528198"/>
                    <a:pt x="0" y="449309"/>
                    <a:pt x="0" y="351994"/>
                  </a:cubicBezTo>
                  <a:lnTo>
                    <a:pt x="0" y="176204"/>
                  </a:lnTo>
                  <a:cubicBezTo>
                    <a:pt x="0" y="78889"/>
                    <a:pt x="78889" y="0"/>
                    <a:pt x="176204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590171" cy="585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Canva Sans"/>
                </a:rPr>
                <a:t>Lịch sử trò chuyện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2735115" y="4991458"/>
            <a:ext cx="2240804" cy="1507151"/>
            <a:chOff x="0" y="0"/>
            <a:chExt cx="590171" cy="39694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590171" cy="396945"/>
            </a:xfrm>
            <a:custGeom>
              <a:avLst/>
              <a:gdLst/>
              <a:ahLst/>
              <a:cxnLst/>
              <a:rect r="r" b="b" t="t" l="l"/>
              <a:pathLst>
                <a:path h="396945" w="590171">
                  <a:moveTo>
                    <a:pt x="176204" y="0"/>
                  </a:moveTo>
                  <a:lnTo>
                    <a:pt x="413967" y="0"/>
                  </a:lnTo>
                  <a:cubicBezTo>
                    <a:pt x="511281" y="0"/>
                    <a:pt x="590171" y="78889"/>
                    <a:pt x="590171" y="176204"/>
                  </a:cubicBezTo>
                  <a:lnTo>
                    <a:pt x="590171" y="220741"/>
                  </a:lnTo>
                  <a:cubicBezTo>
                    <a:pt x="590171" y="318056"/>
                    <a:pt x="511281" y="396945"/>
                    <a:pt x="413967" y="396945"/>
                  </a:cubicBezTo>
                  <a:lnTo>
                    <a:pt x="176204" y="396945"/>
                  </a:lnTo>
                  <a:cubicBezTo>
                    <a:pt x="78889" y="396945"/>
                    <a:pt x="0" y="318056"/>
                    <a:pt x="0" y="220741"/>
                  </a:cubicBezTo>
                  <a:lnTo>
                    <a:pt x="0" y="176204"/>
                  </a:lnTo>
                  <a:cubicBezTo>
                    <a:pt x="0" y="78889"/>
                    <a:pt x="78889" y="0"/>
                    <a:pt x="176204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57150"/>
              <a:ext cx="590171" cy="4540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Canva Sans"/>
                </a:rPr>
                <a:t>Prompt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6869201" y="4991458"/>
            <a:ext cx="2240804" cy="1507151"/>
            <a:chOff x="0" y="0"/>
            <a:chExt cx="590171" cy="396945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590171" cy="396945"/>
            </a:xfrm>
            <a:custGeom>
              <a:avLst/>
              <a:gdLst/>
              <a:ahLst/>
              <a:cxnLst/>
              <a:rect r="r" b="b" t="t" l="l"/>
              <a:pathLst>
                <a:path h="396945" w="590171">
                  <a:moveTo>
                    <a:pt x="176204" y="0"/>
                  </a:moveTo>
                  <a:lnTo>
                    <a:pt x="413967" y="0"/>
                  </a:lnTo>
                  <a:cubicBezTo>
                    <a:pt x="511281" y="0"/>
                    <a:pt x="590171" y="78889"/>
                    <a:pt x="590171" y="176204"/>
                  </a:cubicBezTo>
                  <a:lnTo>
                    <a:pt x="590171" y="220741"/>
                  </a:lnTo>
                  <a:cubicBezTo>
                    <a:pt x="590171" y="318056"/>
                    <a:pt x="511281" y="396945"/>
                    <a:pt x="413967" y="396945"/>
                  </a:cubicBezTo>
                  <a:lnTo>
                    <a:pt x="176204" y="396945"/>
                  </a:lnTo>
                  <a:cubicBezTo>
                    <a:pt x="78889" y="396945"/>
                    <a:pt x="0" y="318056"/>
                    <a:pt x="0" y="220741"/>
                  </a:cubicBezTo>
                  <a:lnTo>
                    <a:pt x="0" y="176204"/>
                  </a:lnTo>
                  <a:cubicBezTo>
                    <a:pt x="0" y="78889"/>
                    <a:pt x="78889" y="0"/>
                    <a:pt x="176204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57150"/>
              <a:ext cx="590171" cy="4540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Canva Sans"/>
                </a:rPr>
                <a:t>Mô hình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6903196" y="7955164"/>
            <a:ext cx="2240804" cy="1507151"/>
            <a:chOff x="0" y="0"/>
            <a:chExt cx="590171" cy="39694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90171" cy="396945"/>
            </a:xfrm>
            <a:custGeom>
              <a:avLst/>
              <a:gdLst/>
              <a:ahLst/>
              <a:cxnLst/>
              <a:rect r="r" b="b" t="t" l="l"/>
              <a:pathLst>
                <a:path h="396945" w="590171">
                  <a:moveTo>
                    <a:pt x="176204" y="0"/>
                  </a:moveTo>
                  <a:lnTo>
                    <a:pt x="413967" y="0"/>
                  </a:lnTo>
                  <a:cubicBezTo>
                    <a:pt x="511281" y="0"/>
                    <a:pt x="590171" y="78889"/>
                    <a:pt x="590171" y="176204"/>
                  </a:cubicBezTo>
                  <a:lnTo>
                    <a:pt x="590171" y="220741"/>
                  </a:lnTo>
                  <a:cubicBezTo>
                    <a:pt x="590171" y="318056"/>
                    <a:pt x="511281" y="396945"/>
                    <a:pt x="413967" y="396945"/>
                  </a:cubicBezTo>
                  <a:lnTo>
                    <a:pt x="176204" y="396945"/>
                  </a:lnTo>
                  <a:cubicBezTo>
                    <a:pt x="78889" y="396945"/>
                    <a:pt x="0" y="318056"/>
                    <a:pt x="0" y="220741"/>
                  </a:cubicBezTo>
                  <a:lnTo>
                    <a:pt x="0" y="176204"/>
                  </a:lnTo>
                  <a:cubicBezTo>
                    <a:pt x="0" y="78889"/>
                    <a:pt x="78889" y="0"/>
                    <a:pt x="176204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57150"/>
              <a:ext cx="590171" cy="4540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Canva Sans"/>
                </a:rPr>
                <a:t>Câu trả lời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6869201" y="2585396"/>
            <a:ext cx="2240804" cy="1507151"/>
            <a:chOff x="0" y="0"/>
            <a:chExt cx="590171" cy="396945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590171" cy="396945"/>
            </a:xfrm>
            <a:custGeom>
              <a:avLst/>
              <a:gdLst/>
              <a:ahLst/>
              <a:cxnLst/>
              <a:rect r="r" b="b" t="t" l="l"/>
              <a:pathLst>
                <a:path h="396945" w="590171">
                  <a:moveTo>
                    <a:pt x="176204" y="0"/>
                  </a:moveTo>
                  <a:lnTo>
                    <a:pt x="413967" y="0"/>
                  </a:lnTo>
                  <a:cubicBezTo>
                    <a:pt x="511281" y="0"/>
                    <a:pt x="590171" y="78889"/>
                    <a:pt x="590171" y="176204"/>
                  </a:cubicBezTo>
                  <a:lnTo>
                    <a:pt x="590171" y="220741"/>
                  </a:lnTo>
                  <a:cubicBezTo>
                    <a:pt x="590171" y="318056"/>
                    <a:pt x="511281" y="396945"/>
                    <a:pt x="413967" y="396945"/>
                  </a:cubicBezTo>
                  <a:lnTo>
                    <a:pt x="176204" y="396945"/>
                  </a:lnTo>
                  <a:cubicBezTo>
                    <a:pt x="78889" y="396945"/>
                    <a:pt x="0" y="318056"/>
                    <a:pt x="0" y="220741"/>
                  </a:cubicBezTo>
                  <a:lnTo>
                    <a:pt x="0" y="176204"/>
                  </a:lnTo>
                  <a:cubicBezTo>
                    <a:pt x="0" y="78889"/>
                    <a:pt x="78889" y="0"/>
                    <a:pt x="176204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57150"/>
              <a:ext cx="590171" cy="4540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Canva Sans"/>
                </a:rPr>
                <a:t>Công cụ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4329705" y="3636349"/>
            <a:ext cx="2240804" cy="1507151"/>
            <a:chOff x="0" y="0"/>
            <a:chExt cx="590171" cy="39694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90171" cy="396945"/>
            </a:xfrm>
            <a:custGeom>
              <a:avLst/>
              <a:gdLst/>
              <a:ahLst/>
              <a:cxnLst/>
              <a:rect r="r" b="b" t="t" l="l"/>
              <a:pathLst>
                <a:path h="396945" w="590171">
                  <a:moveTo>
                    <a:pt x="176204" y="0"/>
                  </a:moveTo>
                  <a:lnTo>
                    <a:pt x="413967" y="0"/>
                  </a:lnTo>
                  <a:cubicBezTo>
                    <a:pt x="511281" y="0"/>
                    <a:pt x="590171" y="78889"/>
                    <a:pt x="590171" y="176204"/>
                  </a:cubicBezTo>
                  <a:lnTo>
                    <a:pt x="590171" y="220741"/>
                  </a:lnTo>
                  <a:cubicBezTo>
                    <a:pt x="590171" y="318056"/>
                    <a:pt x="511281" y="396945"/>
                    <a:pt x="413967" y="396945"/>
                  </a:cubicBezTo>
                  <a:lnTo>
                    <a:pt x="176204" y="396945"/>
                  </a:lnTo>
                  <a:cubicBezTo>
                    <a:pt x="78889" y="396945"/>
                    <a:pt x="0" y="318056"/>
                    <a:pt x="0" y="220741"/>
                  </a:cubicBezTo>
                  <a:lnTo>
                    <a:pt x="0" y="176204"/>
                  </a:lnTo>
                  <a:cubicBezTo>
                    <a:pt x="0" y="78889"/>
                    <a:pt x="78889" y="0"/>
                    <a:pt x="176204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57150"/>
              <a:ext cx="590171" cy="4540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Canva Sans"/>
                </a:rPr>
                <a:t>Tài liệu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4858803" y="7751149"/>
            <a:ext cx="2240804" cy="1507151"/>
            <a:chOff x="0" y="0"/>
            <a:chExt cx="590171" cy="396945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590171" cy="396945"/>
            </a:xfrm>
            <a:custGeom>
              <a:avLst/>
              <a:gdLst/>
              <a:ahLst/>
              <a:cxnLst/>
              <a:rect r="r" b="b" t="t" l="l"/>
              <a:pathLst>
                <a:path h="396945" w="590171">
                  <a:moveTo>
                    <a:pt x="176204" y="0"/>
                  </a:moveTo>
                  <a:lnTo>
                    <a:pt x="413967" y="0"/>
                  </a:lnTo>
                  <a:cubicBezTo>
                    <a:pt x="511281" y="0"/>
                    <a:pt x="590171" y="78889"/>
                    <a:pt x="590171" y="176204"/>
                  </a:cubicBezTo>
                  <a:lnTo>
                    <a:pt x="590171" y="220741"/>
                  </a:lnTo>
                  <a:cubicBezTo>
                    <a:pt x="590171" y="318056"/>
                    <a:pt x="511281" y="396945"/>
                    <a:pt x="413967" y="396945"/>
                  </a:cubicBezTo>
                  <a:lnTo>
                    <a:pt x="176204" y="396945"/>
                  </a:lnTo>
                  <a:cubicBezTo>
                    <a:pt x="78889" y="396945"/>
                    <a:pt x="0" y="318056"/>
                    <a:pt x="0" y="220741"/>
                  </a:cubicBezTo>
                  <a:lnTo>
                    <a:pt x="0" y="176204"/>
                  </a:lnTo>
                  <a:cubicBezTo>
                    <a:pt x="0" y="78889"/>
                    <a:pt x="78889" y="0"/>
                    <a:pt x="176204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57150"/>
              <a:ext cx="590171" cy="4540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Canva Sans"/>
                </a:rPr>
                <a:t>Ngữ cảnh</a:t>
              </a:r>
            </a:p>
          </p:txBody>
        </p:sp>
      </p:grpSp>
      <p:sp>
        <p:nvSpPr>
          <p:cNvPr name="AutoShape 38" id="38"/>
          <p:cNvSpPr/>
          <p:nvPr/>
        </p:nvSpPr>
        <p:spPr>
          <a:xfrm>
            <a:off x="2240804" y="753575"/>
            <a:ext cx="212950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9" id="39"/>
          <p:cNvSpPr/>
          <p:nvPr/>
        </p:nvSpPr>
        <p:spPr>
          <a:xfrm>
            <a:off x="6611116" y="753575"/>
            <a:ext cx="235146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0" id="40"/>
          <p:cNvSpPr/>
          <p:nvPr/>
        </p:nvSpPr>
        <p:spPr>
          <a:xfrm>
            <a:off x="11203386" y="753575"/>
            <a:ext cx="2133600" cy="24917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1" id="41"/>
          <p:cNvSpPr/>
          <p:nvPr/>
        </p:nvSpPr>
        <p:spPr>
          <a:xfrm>
            <a:off x="2275198" y="4035816"/>
            <a:ext cx="459917" cy="170921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2" id="42"/>
          <p:cNvSpPr/>
          <p:nvPr/>
        </p:nvSpPr>
        <p:spPr>
          <a:xfrm flipV="true">
            <a:off x="2240804" y="5745033"/>
            <a:ext cx="494311" cy="155426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3" id="43"/>
          <p:cNvSpPr/>
          <p:nvPr/>
        </p:nvSpPr>
        <p:spPr>
          <a:xfrm>
            <a:off x="4975919" y="5745033"/>
            <a:ext cx="189328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4" id="44"/>
          <p:cNvSpPr/>
          <p:nvPr/>
        </p:nvSpPr>
        <p:spPr>
          <a:xfrm>
            <a:off x="7989603" y="6498609"/>
            <a:ext cx="33995" cy="145655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5" id="45"/>
          <p:cNvSpPr/>
          <p:nvPr/>
        </p:nvSpPr>
        <p:spPr>
          <a:xfrm flipH="true" flipV="true">
            <a:off x="1154796" y="8302044"/>
            <a:ext cx="5748400" cy="40669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6" id="46"/>
          <p:cNvSpPr/>
          <p:nvPr/>
        </p:nvSpPr>
        <p:spPr>
          <a:xfrm flipV="true">
            <a:off x="7989603" y="4092547"/>
            <a:ext cx="451038" cy="89891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7" id="47"/>
          <p:cNvSpPr/>
          <p:nvPr/>
        </p:nvSpPr>
        <p:spPr>
          <a:xfrm>
            <a:off x="9110005" y="3338971"/>
            <a:ext cx="4841538" cy="105095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851027" y="1276339"/>
            <a:ext cx="11025168" cy="7445688"/>
          </a:xfrm>
          <a:custGeom>
            <a:avLst/>
            <a:gdLst/>
            <a:ahLst/>
            <a:cxnLst/>
            <a:rect r="r" b="b" t="t" l="l"/>
            <a:pathLst>
              <a:path h="7445688" w="11025168">
                <a:moveTo>
                  <a:pt x="0" y="0"/>
                </a:moveTo>
                <a:lnTo>
                  <a:pt x="11025168" y="0"/>
                </a:lnTo>
                <a:lnTo>
                  <a:pt x="11025168" y="7445689"/>
                </a:lnTo>
                <a:lnTo>
                  <a:pt x="0" y="74456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06418" y="2874527"/>
            <a:ext cx="5636447" cy="3691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22"/>
              </a:lnSpc>
            </a:pPr>
            <a:r>
              <a:rPr lang="en-US" sz="4141">
                <a:solidFill>
                  <a:srgbClr val="141414"/>
                </a:solidFill>
                <a:latin typeface="Public Sans"/>
              </a:rPr>
              <a:t>Xây dựng một hệ thống chatbot. Người dùng tiến hành trò chuyện để thu được thông tin mong muốn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84136" y="581014"/>
            <a:ext cx="5340211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141414"/>
                </a:solidFill>
                <a:latin typeface="Public Sans Bold"/>
              </a:rPr>
              <a:t>Giải pháp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526390" y="872481"/>
            <a:ext cx="9480550" cy="7379775"/>
            <a:chOff x="0" y="0"/>
            <a:chExt cx="12640734" cy="983970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12640734" cy="1838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0800"/>
                </a:lnSpc>
                <a:spcBef>
                  <a:spcPct val="0"/>
                </a:spcBef>
              </a:pPr>
              <a:r>
                <a:rPr lang="en-US" sz="9000">
                  <a:solidFill>
                    <a:srgbClr val="141414"/>
                  </a:solidFill>
                  <a:latin typeface="Public Sans Bold"/>
                </a:rPr>
                <a:t>Thiết kế hệ thống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5400393"/>
              <a:ext cx="12640734" cy="26904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820414" indent="-410207" lvl="1">
                <a:lnSpc>
                  <a:spcPts val="5433"/>
                </a:lnSpc>
                <a:buFont typeface="Arial"/>
                <a:buChar char="•"/>
              </a:pPr>
              <a:r>
                <a:rPr lang="en-US" sz="3799">
                  <a:solidFill>
                    <a:srgbClr val="141414"/>
                  </a:solidFill>
                  <a:latin typeface="Public Sans"/>
                </a:rPr>
                <a:t>Dữ liệu</a:t>
              </a:r>
            </a:p>
            <a:p>
              <a:pPr algn="l" marL="820414" indent="-410207" lvl="1">
                <a:lnSpc>
                  <a:spcPts val="5433"/>
                </a:lnSpc>
                <a:buFont typeface="Arial"/>
                <a:buChar char="•"/>
              </a:pPr>
              <a:r>
                <a:rPr lang="en-US" sz="3799">
                  <a:solidFill>
                    <a:srgbClr val="141414"/>
                  </a:solidFill>
                  <a:latin typeface="Public Sans"/>
                </a:rPr>
                <a:t>Công cụ</a:t>
              </a:r>
            </a:p>
            <a:p>
              <a:pPr algn="l" marL="820414" indent="-410207" lvl="1">
                <a:lnSpc>
                  <a:spcPts val="5433"/>
                </a:lnSpc>
                <a:buFont typeface="Arial"/>
                <a:buChar char="•"/>
              </a:pPr>
              <a:r>
                <a:rPr lang="en-US" sz="3799">
                  <a:solidFill>
                    <a:srgbClr val="141414"/>
                  </a:solidFill>
                  <a:latin typeface="Public Sans"/>
                </a:rPr>
                <a:t>Mô hình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4286911"/>
              <a:ext cx="12640734" cy="8087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939"/>
                </a:lnSpc>
                <a:spcBef>
                  <a:spcPct val="0"/>
                </a:spcBef>
              </a:pPr>
              <a:r>
                <a:rPr lang="en-US" sz="3799">
                  <a:solidFill>
                    <a:srgbClr val="141414"/>
                  </a:solidFill>
                  <a:latin typeface="Public Sans Bold"/>
                </a:rPr>
                <a:t>Gồm 3 thành phần chính:</a:t>
              </a:r>
            </a:p>
          </p:txBody>
        </p:sp>
        <p:sp>
          <p:nvSpPr>
            <p:cNvPr name="AutoShape 6" id="6"/>
            <p:cNvSpPr/>
            <p:nvPr/>
          </p:nvSpPr>
          <p:spPr>
            <a:xfrm>
              <a:off x="0" y="9827000"/>
              <a:ext cx="12501360" cy="0"/>
            </a:xfrm>
            <a:prstGeom prst="line">
              <a:avLst/>
            </a:prstGeom>
            <a:ln cap="flat" w="25400">
              <a:solidFill>
                <a:srgbClr val="14141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>
              <a:off x="138391" y="4277061"/>
              <a:ext cx="12502342" cy="0"/>
            </a:xfrm>
            <a:prstGeom prst="line">
              <a:avLst/>
            </a:prstGeom>
            <a:ln cap="flat" w="25400">
              <a:solidFill>
                <a:srgbClr val="141414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AutoShape 8" id="8"/>
          <p:cNvSpPr/>
          <p:nvPr/>
        </p:nvSpPr>
        <p:spPr>
          <a:xfrm flipV="true">
            <a:off x="8364465" y="-227119"/>
            <a:ext cx="0" cy="10287000"/>
          </a:xfrm>
          <a:prstGeom prst="line">
            <a:avLst/>
          </a:prstGeom>
          <a:ln cap="flat" w="19050">
            <a:solidFill>
              <a:srgbClr val="14141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275298" y="1590888"/>
            <a:ext cx="1826130" cy="1507151"/>
            <a:chOff x="0" y="0"/>
            <a:chExt cx="480956" cy="39694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80956" cy="396945"/>
            </a:xfrm>
            <a:custGeom>
              <a:avLst/>
              <a:gdLst/>
              <a:ahLst/>
              <a:cxnLst/>
              <a:rect r="r" b="b" t="t" l="l"/>
              <a:pathLst>
                <a:path h="396945" w="480956">
                  <a:moveTo>
                    <a:pt x="198473" y="0"/>
                  </a:moveTo>
                  <a:lnTo>
                    <a:pt x="282484" y="0"/>
                  </a:lnTo>
                  <a:cubicBezTo>
                    <a:pt x="392097" y="0"/>
                    <a:pt x="480956" y="88859"/>
                    <a:pt x="480956" y="198473"/>
                  </a:cubicBezTo>
                  <a:lnTo>
                    <a:pt x="480956" y="198473"/>
                  </a:lnTo>
                  <a:cubicBezTo>
                    <a:pt x="480956" y="308086"/>
                    <a:pt x="392097" y="396945"/>
                    <a:pt x="282484" y="396945"/>
                  </a:cubicBezTo>
                  <a:lnTo>
                    <a:pt x="198473" y="396945"/>
                  </a:lnTo>
                  <a:cubicBezTo>
                    <a:pt x="88859" y="396945"/>
                    <a:pt x="0" y="308086"/>
                    <a:pt x="0" y="198473"/>
                  </a:cubicBezTo>
                  <a:lnTo>
                    <a:pt x="0" y="198473"/>
                  </a:lnTo>
                  <a:cubicBezTo>
                    <a:pt x="0" y="88859"/>
                    <a:pt x="88859" y="0"/>
                    <a:pt x="198473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480956" cy="4540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Canva Sans"/>
                </a:rPr>
                <a:t>Dữ liệu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533382" y="1590888"/>
            <a:ext cx="3165845" cy="1507151"/>
            <a:chOff x="0" y="0"/>
            <a:chExt cx="833803" cy="39694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33803" cy="396945"/>
            </a:xfrm>
            <a:custGeom>
              <a:avLst/>
              <a:gdLst/>
              <a:ahLst/>
              <a:cxnLst/>
              <a:rect r="r" b="b" t="t" l="l"/>
              <a:pathLst>
                <a:path h="396945" w="833803">
                  <a:moveTo>
                    <a:pt x="124718" y="0"/>
                  </a:moveTo>
                  <a:lnTo>
                    <a:pt x="709085" y="0"/>
                  </a:lnTo>
                  <a:cubicBezTo>
                    <a:pt x="742162" y="0"/>
                    <a:pt x="773885" y="13140"/>
                    <a:pt x="797274" y="36529"/>
                  </a:cubicBezTo>
                  <a:cubicBezTo>
                    <a:pt x="820663" y="59918"/>
                    <a:pt x="833803" y="91641"/>
                    <a:pt x="833803" y="124718"/>
                  </a:cubicBezTo>
                  <a:lnTo>
                    <a:pt x="833803" y="272227"/>
                  </a:lnTo>
                  <a:cubicBezTo>
                    <a:pt x="833803" y="305304"/>
                    <a:pt x="820663" y="337027"/>
                    <a:pt x="797274" y="360416"/>
                  </a:cubicBezTo>
                  <a:cubicBezTo>
                    <a:pt x="773885" y="383805"/>
                    <a:pt x="742162" y="396945"/>
                    <a:pt x="709085" y="396945"/>
                  </a:cubicBezTo>
                  <a:lnTo>
                    <a:pt x="124718" y="396945"/>
                  </a:lnTo>
                  <a:cubicBezTo>
                    <a:pt x="91641" y="396945"/>
                    <a:pt x="59918" y="383805"/>
                    <a:pt x="36529" y="360416"/>
                  </a:cubicBezTo>
                  <a:cubicBezTo>
                    <a:pt x="13140" y="337027"/>
                    <a:pt x="0" y="305304"/>
                    <a:pt x="0" y="272227"/>
                  </a:cubicBezTo>
                  <a:lnTo>
                    <a:pt x="0" y="124718"/>
                  </a:lnTo>
                  <a:cubicBezTo>
                    <a:pt x="0" y="91641"/>
                    <a:pt x="13140" y="59918"/>
                    <a:pt x="36529" y="36529"/>
                  </a:cubicBezTo>
                  <a:cubicBezTo>
                    <a:pt x="59918" y="13140"/>
                    <a:pt x="91641" y="0"/>
                    <a:pt x="124718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833803" cy="4540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Canva Sans"/>
                </a:rPr>
                <a:t>Cơ sở dữ liệu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127852" y="1590888"/>
            <a:ext cx="2074688" cy="1507151"/>
            <a:chOff x="0" y="0"/>
            <a:chExt cx="546420" cy="39694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46420" cy="396945"/>
            </a:xfrm>
            <a:custGeom>
              <a:avLst/>
              <a:gdLst/>
              <a:ahLst/>
              <a:cxnLst/>
              <a:rect r="r" b="b" t="t" l="l"/>
              <a:pathLst>
                <a:path h="396945" w="546420">
                  <a:moveTo>
                    <a:pt x="190312" y="0"/>
                  </a:moveTo>
                  <a:lnTo>
                    <a:pt x="356108" y="0"/>
                  </a:lnTo>
                  <a:cubicBezTo>
                    <a:pt x="406582" y="0"/>
                    <a:pt x="454988" y="20051"/>
                    <a:pt x="490679" y="55741"/>
                  </a:cubicBezTo>
                  <a:cubicBezTo>
                    <a:pt x="526369" y="91431"/>
                    <a:pt x="546420" y="139838"/>
                    <a:pt x="546420" y="190312"/>
                  </a:cubicBezTo>
                  <a:lnTo>
                    <a:pt x="546420" y="206633"/>
                  </a:lnTo>
                  <a:cubicBezTo>
                    <a:pt x="546420" y="311739"/>
                    <a:pt x="461214" y="396945"/>
                    <a:pt x="356108" y="396945"/>
                  </a:cubicBezTo>
                  <a:lnTo>
                    <a:pt x="190312" y="396945"/>
                  </a:lnTo>
                  <a:cubicBezTo>
                    <a:pt x="139838" y="396945"/>
                    <a:pt x="91431" y="376894"/>
                    <a:pt x="55741" y="341204"/>
                  </a:cubicBezTo>
                  <a:cubicBezTo>
                    <a:pt x="20051" y="305514"/>
                    <a:pt x="0" y="257107"/>
                    <a:pt x="0" y="206633"/>
                  </a:cubicBezTo>
                  <a:lnTo>
                    <a:pt x="0" y="190312"/>
                  </a:lnTo>
                  <a:cubicBezTo>
                    <a:pt x="0" y="139838"/>
                    <a:pt x="20051" y="91431"/>
                    <a:pt x="55741" y="55741"/>
                  </a:cubicBezTo>
                  <a:cubicBezTo>
                    <a:pt x="91431" y="20051"/>
                    <a:pt x="139838" y="0"/>
                    <a:pt x="190312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546420" cy="4540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Canva Sans"/>
                </a:rPr>
                <a:t>Dữ liệu</a:t>
              </a:r>
            </a:p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Canva Sans"/>
                </a:rPr>
                <a:t>cần thiết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2748693" y="3636349"/>
            <a:ext cx="2735222" cy="1507151"/>
            <a:chOff x="0" y="0"/>
            <a:chExt cx="720388" cy="39694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20388" cy="396945"/>
            </a:xfrm>
            <a:custGeom>
              <a:avLst/>
              <a:gdLst/>
              <a:ahLst/>
              <a:cxnLst/>
              <a:rect r="r" b="b" t="t" l="l"/>
              <a:pathLst>
                <a:path h="396945" w="720388">
                  <a:moveTo>
                    <a:pt x="144353" y="0"/>
                  </a:moveTo>
                  <a:lnTo>
                    <a:pt x="576035" y="0"/>
                  </a:lnTo>
                  <a:cubicBezTo>
                    <a:pt x="614320" y="0"/>
                    <a:pt x="651036" y="15209"/>
                    <a:pt x="678108" y="42280"/>
                  </a:cubicBezTo>
                  <a:cubicBezTo>
                    <a:pt x="705179" y="69352"/>
                    <a:pt x="720388" y="106068"/>
                    <a:pt x="720388" y="144353"/>
                  </a:cubicBezTo>
                  <a:lnTo>
                    <a:pt x="720388" y="252592"/>
                  </a:lnTo>
                  <a:cubicBezTo>
                    <a:pt x="720388" y="332316"/>
                    <a:pt x="655759" y="396945"/>
                    <a:pt x="576035" y="396945"/>
                  </a:cubicBezTo>
                  <a:lnTo>
                    <a:pt x="144353" y="396945"/>
                  </a:lnTo>
                  <a:cubicBezTo>
                    <a:pt x="64629" y="396945"/>
                    <a:pt x="0" y="332316"/>
                    <a:pt x="0" y="252592"/>
                  </a:cubicBezTo>
                  <a:lnTo>
                    <a:pt x="0" y="144353"/>
                  </a:lnTo>
                  <a:cubicBezTo>
                    <a:pt x="0" y="64629"/>
                    <a:pt x="64629" y="0"/>
                    <a:pt x="144353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57150"/>
              <a:ext cx="720388" cy="4540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Canva Sans"/>
                </a:rPr>
                <a:t>Công cụ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748693" y="5693749"/>
            <a:ext cx="2735222" cy="1507151"/>
            <a:chOff x="0" y="0"/>
            <a:chExt cx="720388" cy="39694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720388" cy="396945"/>
            </a:xfrm>
            <a:custGeom>
              <a:avLst/>
              <a:gdLst/>
              <a:ahLst/>
              <a:cxnLst/>
              <a:rect r="r" b="b" t="t" l="l"/>
              <a:pathLst>
                <a:path h="396945" w="720388">
                  <a:moveTo>
                    <a:pt x="144353" y="0"/>
                  </a:moveTo>
                  <a:lnTo>
                    <a:pt x="576035" y="0"/>
                  </a:lnTo>
                  <a:cubicBezTo>
                    <a:pt x="614320" y="0"/>
                    <a:pt x="651036" y="15209"/>
                    <a:pt x="678108" y="42280"/>
                  </a:cubicBezTo>
                  <a:cubicBezTo>
                    <a:pt x="705179" y="69352"/>
                    <a:pt x="720388" y="106068"/>
                    <a:pt x="720388" y="144353"/>
                  </a:cubicBezTo>
                  <a:lnTo>
                    <a:pt x="720388" y="252592"/>
                  </a:lnTo>
                  <a:cubicBezTo>
                    <a:pt x="720388" y="332316"/>
                    <a:pt x="655759" y="396945"/>
                    <a:pt x="576035" y="396945"/>
                  </a:cubicBezTo>
                  <a:lnTo>
                    <a:pt x="144353" y="396945"/>
                  </a:lnTo>
                  <a:cubicBezTo>
                    <a:pt x="64629" y="396945"/>
                    <a:pt x="0" y="332316"/>
                    <a:pt x="0" y="252592"/>
                  </a:cubicBezTo>
                  <a:lnTo>
                    <a:pt x="0" y="144353"/>
                  </a:lnTo>
                  <a:cubicBezTo>
                    <a:pt x="0" y="64629"/>
                    <a:pt x="64629" y="0"/>
                    <a:pt x="144353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57150"/>
              <a:ext cx="720388" cy="4540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Canva Sans"/>
                </a:rPr>
                <a:t>Mô hình</a:t>
              </a:r>
            </a:p>
          </p:txBody>
        </p:sp>
      </p:grpSp>
      <p:sp>
        <p:nvSpPr>
          <p:cNvPr name="AutoShape 24" id="24"/>
          <p:cNvSpPr/>
          <p:nvPr/>
        </p:nvSpPr>
        <p:spPr>
          <a:xfrm flipV="true">
            <a:off x="4116305" y="3098038"/>
            <a:ext cx="0" cy="53831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5" id="25"/>
          <p:cNvSpPr/>
          <p:nvPr/>
        </p:nvSpPr>
        <p:spPr>
          <a:xfrm flipH="true">
            <a:off x="5483916" y="3098038"/>
            <a:ext cx="1681280" cy="334928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6" id="26"/>
          <p:cNvSpPr/>
          <p:nvPr/>
        </p:nvSpPr>
        <p:spPr>
          <a:xfrm flipH="true">
            <a:off x="4116305" y="5143500"/>
            <a:ext cx="0" cy="55024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7" id="27"/>
          <p:cNvSpPr/>
          <p:nvPr/>
        </p:nvSpPr>
        <p:spPr>
          <a:xfrm>
            <a:off x="2101428" y="2344463"/>
            <a:ext cx="431954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8" id="28"/>
          <p:cNvSpPr/>
          <p:nvPr/>
        </p:nvSpPr>
        <p:spPr>
          <a:xfrm>
            <a:off x="5699227" y="2344463"/>
            <a:ext cx="42862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9" id="29"/>
          <p:cNvGrpSpPr/>
          <p:nvPr/>
        </p:nvGrpSpPr>
        <p:grpSpPr>
          <a:xfrm rot="0">
            <a:off x="2748693" y="7751149"/>
            <a:ext cx="2735222" cy="1507151"/>
            <a:chOff x="0" y="0"/>
            <a:chExt cx="720388" cy="396945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720388" cy="396945"/>
            </a:xfrm>
            <a:custGeom>
              <a:avLst/>
              <a:gdLst/>
              <a:ahLst/>
              <a:cxnLst/>
              <a:rect r="r" b="b" t="t" l="l"/>
              <a:pathLst>
                <a:path h="396945" w="720388">
                  <a:moveTo>
                    <a:pt x="144353" y="0"/>
                  </a:moveTo>
                  <a:lnTo>
                    <a:pt x="576035" y="0"/>
                  </a:lnTo>
                  <a:cubicBezTo>
                    <a:pt x="614320" y="0"/>
                    <a:pt x="651036" y="15209"/>
                    <a:pt x="678108" y="42280"/>
                  </a:cubicBezTo>
                  <a:cubicBezTo>
                    <a:pt x="705179" y="69352"/>
                    <a:pt x="720388" y="106068"/>
                    <a:pt x="720388" y="144353"/>
                  </a:cubicBezTo>
                  <a:lnTo>
                    <a:pt x="720388" y="252592"/>
                  </a:lnTo>
                  <a:cubicBezTo>
                    <a:pt x="720388" y="332316"/>
                    <a:pt x="655759" y="396945"/>
                    <a:pt x="576035" y="396945"/>
                  </a:cubicBezTo>
                  <a:lnTo>
                    <a:pt x="144353" y="396945"/>
                  </a:lnTo>
                  <a:cubicBezTo>
                    <a:pt x="64629" y="396945"/>
                    <a:pt x="0" y="332316"/>
                    <a:pt x="0" y="252592"/>
                  </a:cubicBezTo>
                  <a:lnTo>
                    <a:pt x="0" y="144353"/>
                  </a:lnTo>
                  <a:cubicBezTo>
                    <a:pt x="0" y="64629"/>
                    <a:pt x="64629" y="0"/>
                    <a:pt x="144353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57150"/>
              <a:ext cx="720388" cy="4540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Canva Sans"/>
                </a:rPr>
                <a:t>Câu trả lời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275298" y="5693749"/>
            <a:ext cx="1952549" cy="1507151"/>
            <a:chOff x="0" y="0"/>
            <a:chExt cx="514251" cy="39694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14252" cy="396945"/>
            </a:xfrm>
            <a:custGeom>
              <a:avLst/>
              <a:gdLst/>
              <a:ahLst/>
              <a:cxnLst/>
              <a:rect r="r" b="b" t="t" l="l"/>
              <a:pathLst>
                <a:path h="396945" w="514252">
                  <a:moveTo>
                    <a:pt x="198473" y="0"/>
                  </a:moveTo>
                  <a:lnTo>
                    <a:pt x="315779" y="0"/>
                  </a:lnTo>
                  <a:cubicBezTo>
                    <a:pt x="425392" y="0"/>
                    <a:pt x="514252" y="88859"/>
                    <a:pt x="514252" y="198473"/>
                  </a:cubicBezTo>
                  <a:lnTo>
                    <a:pt x="514252" y="198473"/>
                  </a:lnTo>
                  <a:cubicBezTo>
                    <a:pt x="514252" y="308086"/>
                    <a:pt x="425392" y="396945"/>
                    <a:pt x="315779" y="396945"/>
                  </a:cubicBezTo>
                  <a:lnTo>
                    <a:pt x="198473" y="396945"/>
                  </a:lnTo>
                  <a:cubicBezTo>
                    <a:pt x="88859" y="396945"/>
                    <a:pt x="0" y="308086"/>
                    <a:pt x="0" y="198473"/>
                  </a:cubicBezTo>
                  <a:lnTo>
                    <a:pt x="0" y="198473"/>
                  </a:lnTo>
                  <a:cubicBezTo>
                    <a:pt x="0" y="88859"/>
                    <a:pt x="88859" y="0"/>
                    <a:pt x="198473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57150"/>
              <a:ext cx="514251" cy="4540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Canva Sans"/>
                </a:rPr>
                <a:t>Câu hỏi</a:t>
              </a:r>
            </a:p>
          </p:txBody>
        </p:sp>
      </p:grpSp>
      <p:sp>
        <p:nvSpPr>
          <p:cNvPr name="AutoShape 35" id="35"/>
          <p:cNvSpPr/>
          <p:nvPr/>
        </p:nvSpPr>
        <p:spPr>
          <a:xfrm>
            <a:off x="2227847" y="6447325"/>
            <a:ext cx="52084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6" id="36"/>
          <p:cNvSpPr/>
          <p:nvPr/>
        </p:nvSpPr>
        <p:spPr>
          <a:xfrm>
            <a:off x="4116305" y="7200900"/>
            <a:ext cx="0" cy="55024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19175"/>
            <a:ext cx="14596336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141414"/>
                </a:solidFill>
                <a:latin typeface="Public Sans Bold"/>
              </a:rPr>
              <a:t>Dữ liệu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-134053" y="2870220"/>
            <a:ext cx="18556106" cy="0"/>
          </a:xfrm>
          <a:prstGeom prst="line">
            <a:avLst/>
          </a:prstGeom>
          <a:ln cap="flat" w="19050">
            <a:solidFill>
              <a:srgbClr val="14141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9274230" y="3869907"/>
            <a:ext cx="8331590" cy="1401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80"/>
              </a:lnSpc>
            </a:pPr>
            <a:r>
              <a:rPr lang="en-US" sz="4057">
                <a:solidFill>
                  <a:srgbClr val="141414"/>
                </a:solidFill>
                <a:latin typeface="Public Sans"/>
              </a:rPr>
              <a:t>Dạng văn bản:</a:t>
            </a:r>
          </a:p>
          <a:p>
            <a:pPr algn="l" marL="876076" indent="-438038" lvl="1">
              <a:lnSpc>
                <a:spcPts val="5680"/>
              </a:lnSpc>
              <a:buFont typeface="Arial"/>
              <a:buChar char="•"/>
            </a:pPr>
            <a:r>
              <a:rPr lang="en-US" sz="4057">
                <a:solidFill>
                  <a:srgbClr val="141414"/>
                </a:solidFill>
                <a:latin typeface="Public Sans"/>
              </a:rPr>
              <a:t>Thông tin thực hiện khóa luận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74163" y="3869907"/>
            <a:ext cx="8331590" cy="3545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80"/>
              </a:lnSpc>
            </a:pPr>
            <a:r>
              <a:rPr lang="en-US" sz="4057">
                <a:solidFill>
                  <a:srgbClr val="141414"/>
                </a:solidFill>
                <a:latin typeface="Public Sans"/>
              </a:rPr>
              <a:t>Dạng bảng:</a:t>
            </a:r>
          </a:p>
          <a:p>
            <a:pPr algn="l" marL="876076" indent="-438038" lvl="1">
              <a:lnSpc>
                <a:spcPts val="5680"/>
              </a:lnSpc>
              <a:buFont typeface="Arial"/>
              <a:buChar char="•"/>
            </a:pPr>
            <a:r>
              <a:rPr lang="en-US" sz="4057">
                <a:solidFill>
                  <a:srgbClr val="141414"/>
                </a:solidFill>
                <a:latin typeface="Public Sans"/>
              </a:rPr>
              <a:t>Thông tin giáo viên</a:t>
            </a:r>
          </a:p>
          <a:p>
            <a:pPr algn="l" marL="876076" indent="-438038" lvl="1">
              <a:lnSpc>
                <a:spcPts val="5680"/>
              </a:lnSpc>
              <a:buFont typeface="Arial"/>
              <a:buChar char="•"/>
            </a:pPr>
            <a:r>
              <a:rPr lang="en-US" sz="4057">
                <a:solidFill>
                  <a:srgbClr val="141414"/>
                </a:solidFill>
                <a:latin typeface="Public Sans"/>
              </a:rPr>
              <a:t>Thông tin cá nhân</a:t>
            </a:r>
          </a:p>
          <a:p>
            <a:pPr algn="l" marL="876076" indent="-438038" lvl="1">
              <a:lnSpc>
                <a:spcPts val="5680"/>
              </a:lnSpc>
              <a:buFont typeface="Arial"/>
              <a:buChar char="•"/>
            </a:pPr>
            <a:r>
              <a:rPr lang="en-US" sz="4057">
                <a:solidFill>
                  <a:srgbClr val="141414"/>
                </a:solidFill>
                <a:latin typeface="Public Sans"/>
              </a:rPr>
              <a:t>Thông tin khóa luận</a:t>
            </a:r>
          </a:p>
          <a:p>
            <a:pPr algn="l" marL="876076" indent="-438038" lvl="1">
              <a:lnSpc>
                <a:spcPts val="5680"/>
              </a:lnSpc>
              <a:buFont typeface="Arial"/>
              <a:buChar char="•"/>
            </a:pPr>
            <a:r>
              <a:rPr lang="en-US" sz="4057">
                <a:solidFill>
                  <a:srgbClr val="141414"/>
                </a:solidFill>
                <a:latin typeface="Public Sans"/>
              </a:rPr>
              <a:t>Thông tin bài báo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134053" y="2870220"/>
            <a:ext cx="18556106" cy="0"/>
          </a:xfrm>
          <a:prstGeom prst="line">
            <a:avLst/>
          </a:prstGeom>
          <a:ln cap="flat" w="19050">
            <a:solidFill>
              <a:srgbClr val="14141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1019175"/>
            <a:ext cx="14596336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141414"/>
                </a:solidFill>
                <a:latin typeface="Public Sans"/>
              </a:rPr>
              <a:t>Tổ chức dữ liệu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12410" y="3279795"/>
            <a:ext cx="8331590" cy="2116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76076" indent="-438038" lvl="1">
              <a:lnSpc>
                <a:spcPts val="5680"/>
              </a:lnSpc>
              <a:buFont typeface="Arial"/>
              <a:buChar char="•"/>
            </a:pPr>
            <a:r>
              <a:rPr lang="en-US" sz="4057">
                <a:solidFill>
                  <a:srgbClr val="141414"/>
                </a:solidFill>
                <a:latin typeface="Public Sans"/>
              </a:rPr>
              <a:t>Thông tin khóa luận</a:t>
            </a:r>
          </a:p>
          <a:p>
            <a:pPr algn="l" marL="876076" indent="-438038" lvl="1">
              <a:lnSpc>
                <a:spcPts val="5680"/>
              </a:lnSpc>
              <a:buFont typeface="Arial"/>
              <a:buChar char="•"/>
            </a:pPr>
            <a:r>
              <a:rPr lang="en-US" sz="4057">
                <a:solidFill>
                  <a:srgbClr val="141414"/>
                </a:solidFill>
                <a:latin typeface="Public Sans"/>
              </a:rPr>
              <a:t>Thông tin bài báo</a:t>
            </a:r>
          </a:p>
          <a:p>
            <a:pPr algn="l" marL="876076" indent="-438038" lvl="1">
              <a:lnSpc>
                <a:spcPts val="5680"/>
              </a:lnSpc>
              <a:buFont typeface="Arial"/>
              <a:buChar char="•"/>
            </a:pPr>
            <a:r>
              <a:rPr lang="en-US" sz="4057">
                <a:solidFill>
                  <a:srgbClr val="141414"/>
                </a:solidFill>
                <a:latin typeface="Public Sans"/>
              </a:rPr>
              <a:t>Thông tin thực hiện khóa luận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853261" y="6092492"/>
            <a:ext cx="2177008" cy="1507151"/>
            <a:chOff x="0" y="0"/>
            <a:chExt cx="573368" cy="39694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73368" cy="396945"/>
            </a:xfrm>
            <a:custGeom>
              <a:avLst/>
              <a:gdLst/>
              <a:ahLst/>
              <a:cxnLst/>
              <a:rect r="r" b="b" t="t" l="l"/>
              <a:pathLst>
                <a:path h="396945" w="573368">
                  <a:moveTo>
                    <a:pt x="181367" y="0"/>
                  </a:moveTo>
                  <a:lnTo>
                    <a:pt x="392001" y="0"/>
                  </a:lnTo>
                  <a:cubicBezTo>
                    <a:pt x="492167" y="0"/>
                    <a:pt x="573368" y="81201"/>
                    <a:pt x="573368" y="181367"/>
                  </a:cubicBezTo>
                  <a:lnTo>
                    <a:pt x="573368" y="215578"/>
                  </a:lnTo>
                  <a:cubicBezTo>
                    <a:pt x="573368" y="315744"/>
                    <a:pt x="492167" y="396945"/>
                    <a:pt x="392001" y="396945"/>
                  </a:cubicBezTo>
                  <a:lnTo>
                    <a:pt x="181367" y="396945"/>
                  </a:lnTo>
                  <a:cubicBezTo>
                    <a:pt x="81201" y="396945"/>
                    <a:pt x="0" y="315744"/>
                    <a:pt x="0" y="215578"/>
                  </a:cubicBezTo>
                  <a:lnTo>
                    <a:pt x="0" y="181367"/>
                  </a:lnTo>
                  <a:cubicBezTo>
                    <a:pt x="0" y="81201"/>
                    <a:pt x="81201" y="0"/>
                    <a:pt x="181367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573368" cy="4731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Public Sans"/>
                </a:rPr>
                <a:t>Dữ liệu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45074" y="6092492"/>
            <a:ext cx="2719273" cy="1507151"/>
            <a:chOff x="0" y="0"/>
            <a:chExt cx="716187" cy="39694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16187" cy="396945"/>
            </a:xfrm>
            <a:custGeom>
              <a:avLst/>
              <a:gdLst/>
              <a:ahLst/>
              <a:cxnLst/>
              <a:rect r="r" b="b" t="t" l="l"/>
              <a:pathLst>
                <a:path h="396945" w="716187">
                  <a:moveTo>
                    <a:pt x="145200" y="0"/>
                  </a:moveTo>
                  <a:lnTo>
                    <a:pt x="570987" y="0"/>
                  </a:lnTo>
                  <a:cubicBezTo>
                    <a:pt x="651179" y="0"/>
                    <a:pt x="716187" y="65008"/>
                    <a:pt x="716187" y="145200"/>
                  </a:cubicBezTo>
                  <a:lnTo>
                    <a:pt x="716187" y="251745"/>
                  </a:lnTo>
                  <a:cubicBezTo>
                    <a:pt x="716187" y="331937"/>
                    <a:pt x="651179" y="396945"/>
                    <a:pt x="570987" y="396945"/>
                  </a:cubicBezTo>
                  <a:lnTo>
                    <a:pt x="145200" y="396945"/>
                  </a:lnTo>
                  <a:cubicBezTo>
                    <a:pt x="106690" y="396945"/>
                    <a:pt x="69758" y="381647"/>
                    <a:pt x="42528" y="354417"/>
                  </a:cubicBezTo>
                  <a:cubicBezTo>
                    <a:pt x="15298" y="327187"/>
                    <a:pt x="0" y="290255"/>
                    <a:pt x="0" y="251745"/>
                  </a:cubicBezTo>
                  <a:lnTo>
                    <a:pt x="0" y="145200"/>
                  </a:lnTo>
                  <a:cubicBezTo>
                    <a:pt x="0" y="65008"/>
                    <a:pt x="65008" y="0"/>
                    <a:pt x="145200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716187" cy="4731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Public Sans"/>
                </a:rPr>
                <a:t>Đoạn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590571" y="6092492"/>
            <a:ext cx="2631678" cy="1507151"/>
            <a:chOff x="0" y="0"/>
            <a:chExt cx="693117" cy="39694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93117" cy="396945"/>
            </a:xfrm>
            <a:custGeom>
              <a:avLst/>
              <a:gdLst/>
              <a:ahLst/>
              <a:cxnLst/>
              <a:rect r="r" b="b" t="t" l="l"/>
              <a:pathLst>
                <a:path h="396945" w="693117">
                  <a:moveTo>
                    <a:pt x="150033" y="0"/>
                  </a:moveTo>
                  <a:lnTo>
                    <a:pt x="543084" y="0"/>
                  </a:lnTo>
                  <a:cubicBezTo>
                    <a:pt x="582875" y="0"/>
                    <a:pt x="621037" y="15807"/>
                    <a:pt x="649173" y="43944"/>
                  </a:cubicBezTo>
                  <a:cubicBezTo>
                    <a:pt x="677310" y="72080"/>
                    <a:pt x="693117" y="110242"/>
                    <a:pt x="693117" y="150033"/>
                  </a:cubicBezTo>
                  <a:lnTo>
                    <a:pt x="693117" y="246912"/>
                  </a:lnTo>
                  <a:cubicBezTo>
                    <a:pt x="693117" y="286703"/>
                    <a:pt x="677310" y="324865"/>
                    <a:pt x="649173" y="353001"/>
                  </a:cubicBezTo>
                  <a:cubicBezTo>
                    <a:pt x="621037" y="381138"/>
                    <a:pt x="582875" y="396945"/>
                    <a:pt x="543084" y="396945"/>
                  </a:cubicBezTo>
                  <a:lnTo>
                    <a:pt x="150033" y="396945"/>
                  </a:lnTo>
                  <a:cubicBezTo>
                    <a:pt x="110242" y="396945"/>
                    <a:pt x="72080" y="381138"/>
                    <a:pt x="43944" y="353001"/>
                  </a:cubicBezTo>
                  <a:cubicBezTo>
                    <a:pt x="15807" y="324865"/>
                    <a:pt x="0" y="286703"/>
                    <a:pt x="0" y="246912"/>
                  </a:cubicBezTo>
                  <a:lnTo>
                    <a:pt x="0" y="150033"/>
                  </a:lnTo>
                  <a:cubicBezTo>
                    <a:pt x="0" y="110242"/>
                    <a:pt x="15807" y="72080"/>
                    <a:pt x="43944" y="43944"/>
                  </a:cubicBezTo>
                  <a:cubicBezTo>
                    <a:pt x="72080" y="15807"/>
                    <a:pt x="110242" y="0"/>
                    <a:pt x="150033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693117" cy="4731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Public Sans"/>
                </a:rPr>
                <a:t>Vector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4197955" y="6092492"/>
            <a:ext cx="2964382" cy="1507151"/>
            <a:chOff x="0" y="0"/>
            <a:chExt cx="780743" cy="39694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80743" cy="396945"/>
            </a:xfrm>
            <a:custGeom>
              <a:avLst/>
              <a:gdLst/>
              <a:ahLst/>
              <a:cxnLst/>
              <a:rect r="r" b="b" t="t" l="l"/>
              <a:pathLst>
                <a:path h="396945" w="780743">
                  <a:moveTo>
                    <a:pt x="133194" y="0"/>
                  </a:moveTo>
                  <a:lnTo>
                    <a:pt x="647549" y="0"/>
                  </a:lnTo>
                  <a:cubicBezTo>
                    <a:pt x="682874" y="0"/>
                    <a:pt x="716752" y="14033"/>
                    <a:pt x="741731" y="39012"/>
                  </a:cubicBezTo>
                  <a:cubicBezTo>
                    <a:pt x="766710" y="63990"/>
                    <a:pt x="780743" y="97869"/>
                    <a:pt x="780743" y="133194"/>
                  </a:cubicBezTo>
                  <a:lnTo>
                    <a:pt x="780743" y="263751"/>
                  </a:lnTo>
                  <a:cubicBezTo>
                    <a:pt x="780743" y="337312"/>
                    <a:pt x="721110" y="396945"/>
                    <a:pt x="647549" y="396945"/>
                  </a:cubicBezTo>
                  <a:lnTo>
                    <a:pt x="133194" y="396945"/>
                  </a:lnTo>
                  <a:cubicBezTo>
                    <a:pt x="97869" y="396945"/>
                    <a:pt x="63990" y="382912"/>
                    <a:pt x="39012" y="357933"/>
                  </a:cubicBezTo>
                  <a:cubicBezTo>
                    <a:pt x="14033" y="332955"/>
                    <a:pt x="0" y="299076"/>
                    <a:pt x="0" y="263751"/>
                  </a:cubicBezTo>
                  <a:lnTo>
                    <a:pt x="0" y="133194"/>
                  </a:lnTo>
                  <a:cubicBezTo>
                    <a:pt x="0" y="59633"/>
                    <a:pt x="59633" y="0"/>
                    <a:pt x="133194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780743" cy="4731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Public Sans"/>
                </a:rPr>
                <a:t>Vector BD Collection</a:t>
              </a:r>
            </a:p>
          </p:txBody>
        </p:sp>
      </p:grpSp>
      <p:sp>
        <p:nvSpPr>
          <p:cNvPr name="AutoShape 17" id="17"/>
          <p:cNvSpPr/>
          <p:nvPr/>
        </p:nvSpPr>
        <p:spPr>
          <a:xfrm>
            <a:off x="3030269" y="6846068"/>
            <a:ext cx="2114805" cy="0"/>
          </a:xfrm>
          <a:prstGeom prst="line">
            <a:avLst/>
          </a:prstGeom>
          <a:ln cap="flat" w="38100">
            <a:solidFill>
              <a:srgbClr val="141414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8" id="18"/>
          <p:cNvSpPr/>
          <p:nvPr/>
        </p:nvSpPr>
        <p:spPr>
          <a:xfrm>
            <a:off x="7864347" y="6846068"/>
            <a:ext cx="1726224" cy="0"/>
          </a:xfrm>
          <a:prstGeom prst="line">
            <a:avLst/>
          </a:prstGeom>
          <a:ln cap="flat" w="38100">
            <a:solidFill>
              <a:srgbClr val="141414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9" id="19"/>
          <p:cNvSpPr/>
          <p:nvPr/>
        </p:nvSpPr>
        <p:spPr>
          <a:xfrm>
            <a:off x="12222249" y="6846068"/>
            <a:ext cx="1975706" cy="0"/>
          </a:xfrm>
          <a:prstGeom prst="line">
            <a:avLst/>
          </a:prstGeom>
          <a:ln cap="flat" w="38100">
            <a:solidFill>
              <a:srgbClr val="141414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134053" y="2870220"/>
            <a:ext cx="18556106" cy="0"/>
          </a:xfrm>
          <a:prstGeom prst="line">
            <a:avLst/>
          </a:prstGeom>
          <a:ln cap="flat" w="19050">
            <a:solidFill>
              <a:srgbClr val="14141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1019175"/>
            <a:ext cx="14596336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141414"/>
                </a:solidFill>
                <a:latin typeface="Public Sans"/>
              </a:rPr>
              <a:t>Phân đoạn dữ liệu bảng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10617" y="3407952"/>
            <a:ext cx="8331590" cy="1401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76076" indent="-438038" lvl="1">
              <a:lnSpc>
                <a:spcPts val="5680"/>
              </a:lnSpc>
              <a:buFont typeface="Arial"/>
              <a:buChar char="•"/>
            </a:pPr>
            <a:r>
              <a:rPr lang="en-US" sz="4057">
                <a:solidFill>
                  <a:srgbClr val="141414"/>
                </a:solidFill>
                <a:latin typeface="Public Sans"/>
              </a:rPr>
              <a:t>Thông tin khóa luận</a:t>
            </a:r>
          </a:p>
          <a:p>
            <a:pPr algn="l" marL="876076" indent="-438038" lvl="1">
              <a:lnSpc>
                <a:spcPts val="5680"/>
              </a:lnSpc>
              <a:buFont typeface="Arial"/>
              <a:buChar char="•"/>
            </a:pPr>
            <a:r>
              <a:rPr lang="en-US" sz="4057">
                <a:solidFill>
                  <a:srgbClr val="141414"/>
                </a:solidFill>
                <a:latin typeface="Public Sans"/>
              </a:rPr>
              <a:t>Thông tin bài báo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7310162" y="3222900"/>
            <a:ext cx="2464090" cy="1386377"/>
            <a:chOff x="0" y="0"/>
            <a:chExt cx="648978" cy="36513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48978" cy="365136"/>
            </a:xfrm>
            <a:custGeom>
              <a:avLst/>
              <a:gdLst/>
              <a:ahLst/>
              <a:cxnLst/>
              <a:rect r="r" b="b" t="t" l="l"/>
              <a:pathLst>
                <a:path h="365136" w="648978">
                  <a:moveTo>
                    <a:pt x="0" y="0"/>
                  </a:moveTo>
                  <a:lnTo>
                    <a:pt x="648978" y="0"/>
                  </a:lnTo>
                  <a:lnTo>
                    <a:pt x="648978" y="365136"/>
                  </a:lnTo>
                  <a:lnTo>
                    <a:pt x="0" y="365136"/>
                  </a:ln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648978" cy="4222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Canva Sans"/>
                </a:rPr>
                <a:t>Tiêu đề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774252" y="3222900"/>
            <a:ext cx="2183418" cy="1386377"/>
            <a:chOff x="0" y="0"/>
            <a:chExt cx="575057" cy="36513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75057" cy="365136"/>
            </a:xfrm>
            <a:custGeom>
              <a:avLst/>
              <a:gdLst/>
              <a:ahLst/>
              <a:cxnLst/>
              <a:rect r="r" b="b" t="t" l="l"/>
              <a:pathLst>
                <a:path h="365136" w="575057">
                  <a:moveTo>
                    <a:pt x="0" y="0"/>
                  </a:moveTo>
                  <a:lnTo>
                    <a:pt x="575057" y="0"/>
                  </a:lnTo>
                  <a:lnTo>
                    <a:pt x="575057" y="365136"/>
                  </a:lnTo>
                  <a:lnTo>
                    <a:pt x="0" y="365136"/>
                  </a:ln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575057" cy="4222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Canva Sans"/>
                </a:rPr>
                <a:t>Mô tả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957670" y="3213375"/>
            <a:ext cx="3787855" cy="1386377"/>
            <a:chOff x="0" y="0"/>
            <a:chExt cx="997624" cy="36513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97624" cy="365136"/>
            </a:xfrm>
            <a:custGeom>
              <a:avLst/>
              <a:gdLst/>
              <a:ahLst/>
              <a:cxnLst/>
              <a:rect r="r" b="b" t="t" l="l"/>
              <a:pathLst>
                <a:path h="365136" w="997624">
                  <a:moveTo>
                    <a:pt x="0" y="0"/>
                  </a:moveTo>
                  <a:lnTo>
                    <a:pt x="997624" y="0"/>
                  </a:lnTo>
                  <a:lnTo>
                    <a:pt x="997624" y="365136"/>
                  </a:lnTo>
                  <a:lnTo>
                    <a:pt x="0" y="365136"/>
                  </a:ln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997624" cy="4222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Canva Sans"/>
                </a:rPr>
                <a:t>Tác giả</a:t>
              </a:r>
            </a:p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Canva Sans"/>
                </a:rPr>
                <a:t>Người hướng dẫn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745525" y="3222900"/>
            <a:ext cx="1778283" cy="1376852"/>
            <a:chOff x="0" y="0"/>
            <a:chExt cx="468354" cy="36262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68355" cy="362628"/>
            </a:xfrm>
            <a:custGeom>
              <a:avLst/>
              <a:gdLst/>
              <a:ahLst/>
              <a:cxnLst/>
              <a:rect r="r" b="b" t="t" l="l"/>
              <a:pathLst>
                <a:path h="362628" w="468355">
                  <a:moveTo>
                    <a:pt x="0" y="0"/>
                  </a:moveTo>
                  <a:lnTo>
                    <a:pt x="468355" y="0"/>
                  </a:lnTo>
                  <a:lnTo>
                    <a:pt x="468355" y="362628"/>
                  </a:lnTo>
                  <a:lnTo>
                    <a:pt x="0" y="362628"/>
                  </a:ln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104775"/>
              <a:ext cx="468354" cy="4674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699"/>
                </a:lnSpc>
              </a:pPr>
              <a:r>
                <a:rPr lang="en-US" sz="5499">
                  <a:solidFill>
                    <a:srgbClr val="000000"/>
                  </a:solidFill>
                  <a:latin typeface="Abhaya Libre"/>
                </a:rPr>
                <a:t>...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425605" y="5893685"/>
            <a:ext cx="5494396" cy="1443355"/>
            <a:chOff x="0" y="0"/>
            <a:chExt cx="1447084" cy="38014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47084" cy="380143"/>
            </a:xfrm>
            <a:custGeom>
              <a:avLst/>
              <a:gdLst/>
              <a:ahLst/>
              <a:cxnLst/>
              <a:rect r="r" b="b" t="t" l="l"/>
              <a:pathLst>
                <a:path h="380143" w="1447084">
                  <a:moveTo>
                    <a:pt x="71862" y="0"/>
                  </a:moveTo>
                  <a:lnTo>
                    <a:pt x="1375222" y="0"/>
                  </a:lnTo>
                  <a:cubicBezTo>
                    <a:pt x="1394281" y="0"/>
                    <a:pt x="1412559" y="7571"/>
                    <a:pt x="1426036" y="21048"/>
                  </a:cubicBezTo>
                  <a:cubicBezTo>
                    <a:pt x="1439513" y="34525"/>
                    <a:pt x="1447084" y="52803"/>
                    <a:pt x="1447084" y="71862"/>
                  </a:cubicBezTo>
                  <a:lnTo>
                    <a:pt x="1447084" y="308281"/>
                  </a:lnTo>
                  <a:cubicBezTo>
                    <a:pt x="1447084" y="347969"/>
                    <a:pt x="1414910" y="380143"/>
                    <a:pt x="1375222" y="380143"/>
                  </a:cubicBezTo>
                  <a:lnTo>
                    <a:pt x="71862" y="380143"/>
                  </a:lnTo>
                  <a:cubicBezTo>
                    <a:pt x="32174" y="380143"/>
                    <a:pt x="0" y="347969"/>
                    <a:pt x="0" y="308281"/>
                  </a:cubicBezTo>
                  <a:lnTo>
                    <a:pt x="0" y="71862"/>
                  </a:lnTo>
                  <a:cubicBezTo>
                    <a:pt x="0" y="32174"/>
                    <a:pt x="32174" y="0"/>
                    <a:pt x="71862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1447084" cy="4372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Canva Sans"/>
                </a:rPr>
                <a:t>Nội dung=Tiêu đề+Mô tả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2425605" y="7999515"/>
            <a:ext cx="5494396" cy="1386377"/>
            <a:chOff x="0" y="0"/>
            <a:chExt cx="1447084" cy="36513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447084" cy="365136"/>
            </a:xfrm>
            <a:custGeom>
              <a:avLst/>
              <a:gdLst/>
              <a:ahLst/>
              <a:cxnLst/>
              <a:rect r="r" b="b" t="t" l="l"/>
              <a:pathLst>
                <a:path h="365136" w="1447084">
                  <a:moveTo>
                    <a:pt x="71862" y="0"/>
                  </a:moveTo>
                  <a:lnTo>
                    <a:pt x="1375222" y="0"/>
                  </a:lnTo>
                  <a:cubicBezTo>
                    <a:pt x="1394281" y="0"/>
                    <a:pt x="1412559" y="7571"/>
                    <a:pt x="1426036" y="21048"/>
                  </a:cubicBezTo>
                  <a:cubicBezTo>
                    <a:pt x="1439513" y="34525"/>
                    <a:pt x="1447084" y="52803"/>
                    <a:pt x="1447084" y="71862"/>
                  </a:cubicBezTo>
                  <a:lnTo>
                    <a:pt x="1447084" y="293274"/>
                  </a:lnTo>
                  <a:cubicBezTo>
                    <a:pt x="1447084" y="332963"/>
                    <a:pt x="1414910" y="365136"/>
                    <a:pt x="1375222" y="365136"/>
                  </a:cubicBezTo>
                  <a:lnTo>
                    <a:pt x="71862" y="365136"/>
                  </a:lnTo>
                  <a:cubicBezTo>
                    <a:pt x="32174" y="365136"/>
                    <a:pt x="0" y="332963"/>
                    <a:pt x="0" y="293274"/>
                  </a:cubicBezTo>
                  <a:lnTo>
                    <a:pt x="0" y="71862"/>
                  </a:lnTo>
                  <a:cubicBezTo>
                    <a:pt x="0" y="32174"/>
                    <a:pt x="32174" y="0"/>
                    <a:pt x="71862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57150"/>
              <a:ext cx="1447084" cy="4222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Canva Sans"/>
                </a:rPr>
                <a:t>Siêu dữ liệu: Tác giả, người hướng dẫn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1946948" y="6787539"/>
            <a:ext cx="3086100" cy="1737690"/>
            <a:chOff x="0" y="0"/>
            <a:chExt cx="812800" cy="457663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457663"/>
            </a:xfrm>
            <a:custGeom>
              <a:avLst/>
              <a:gdLst/>
              <a:ahLst/>
              <a:cxnLst/>
              <a:rect r="r" b="b" t="t" l="l"/>
              <a:pathLst>
                <a:path h="457663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329723"/>
                  </a:lnTo>
                  <a:cubicBezTo>
                    <a:pt x="812800" y="400382"/>
                    <a:pt x="755519" y="457663"/>
                    <a:pt x="684859" y="457663"/>
                  </a:cubicBezTo>
                  <a:lnTo>
                    <a:pt x="127941" y="457663"/>
                  </a:lnTo>
                  <a:cubicBezTo>
                    <a:pt x="94009" y="457663"/>
                    <a:pt x="61467" y="444184"/>
                    <a:pt x="37473" y="420190"/>
                  </a:cubicBezTo>
                  <a:cubicBezTo>
                    <a:pt x="13479" y="396197"/>
                    <a:pt x="0" y="363655"/>
                    <a:pt x="0" y="329723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57150"/>
              <a:ext cx="812800" cy="5148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Canva Sans"/>
                </a:rPr>
                <a:t>Đoạn</a:t>
              </a:r>
            </a:p>
          </p:txBody>
        </p:sp>
      </p:grpSp>
      <p:sp>
        <p:nvSpPr>
          <p:cNvPr name="AutoShape 26" id="26"/>
          <p:cNvSpPr/>
          <p:nvPr/>
        </p:nvSpPr>
        <p:spPr>
          <a:xfrm>
            <a:off x="7920001" y="6615363"/>
            <a:ext cx="4026946" cy="1041022"/>
          </a:xfrm>
          <a:prstGeom prst="line">
            <a:avLst/>
          </a:prstGeom>
          <a:ln cap="flat" w="38100">
            <a:solidFill>
              <a:srgbClr val="141414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7" id="27"/>
          <p:cNvSpPr/>
          <p:nvPr/>
        </p:nvSpPr>
        <p:spPr>
          <a:xfrm flipV="true">
            <a:off x="7920001" y="7656385"/>
            <a:ext cx="4026946" cy="1036319"/>
          </a:xfrm>
          <a:prstGeom prst="line">
            <a:avLst/>
          </a:prstGeom>
          <a:ln cap="flat" w="38100">
            <a:solidFill>
              <a:srgbClr val="141414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134053" y="2870220"/>
            <a:ext cx="18556106" cy="0"/>
          </a:xfrm>
          <a:prstGeom prst="line">
            <a:avLst/>
          </a:prstGeom>
          <a:ln cap="flat" w="19050">
            <a:solidFill>
              <a:srgbClr val="14141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1019175"/>
            <a:ext cx="14596336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141414"/>
                </a:solidFill>
                <a:latin typeface="Public Sans"/>
              </a:rPr>
              <a:t>Phân đoạn dữ liệu văn bản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45583" y="3427136"/>
            <a:ext cx="8331590" cy="676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32897" indent="-416448" lvl="1">
              <a:lnSpc>
                <a:spcPts val="5400"/>
              </a:lnSpc>
              <a:buFont typeface="Arial"/>
              <a:buChar char="•"/>
            </a:pPr>
            <a:r>
              <a:rPr lang="en-US" sz="3857">
                <a:solidFill>
                  <a:srgbClr val="141414"/>
                </a:solidFill>
                <a:latin typeface="Public Sans"/>
              </a:rPr>
              <a:t>Thông tin thực hiện khóa luận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2456106" y="4980708"/>
            <a:ext cx="3086100" cy="1347661"/>
            <a:chOff x="0" y="0"/>
            <a:chExt cx="812800" cy="3549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354940"/>
            </a:xfrm>
            <a:custGeom>
              <a:avLst/>
              <a:gdLst/>
              <a:ahLst/>
              <a:cxnLst/>
              <a:rect r="r" b="b" t="t" l="l"/>
              <a:pathLst>
                <a:path h="35494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226999"/>
                  </a:lnTo>
                  <a:cubicBezTo>
                    <a:pt x="812800" y="297658"/>
                    <a:pt x="755519" y="354940"/>
                    <a:pt x="684859" y="354940"/>
                  </a:cubicBezTo>
                  <a:lnTo>
                    <a:pt x="127941" y="354940"/>
                  </a:lnTo>
                  <a:cubicBezTo>
                    <a:pt x="94009" y="354940"/>
                    <a:pt x="61467" y="341460"/>
                    <a:pt x="37473" y="317467"/>
                  </a:cubicBezTo>
                  <a:cubicBezTo>
                    <a:pt x="13479" y="293473"/>
                    <a:pt x="0" y="260931"/>
                    <a:pt x="0" y="22699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4120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Canva Sans"/>
                </a:rPr>
                <a:t>Văn bản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386709" y="4900963"/>
            <a:ext cx="2719273" cy="1507151"/>
            <a:chOff x="0" y="0"/>
            <a:chExt cx="716187" cy="39694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16187" cy="396945"/>
            </a:xfrm>
            <a:custGeom>
              <a:avLst/>
              <a:gdLst/>
              <a:ahLst/>
              <a:cxnLst/>
              <a:rect r="r" b="b" t="t" l="l"/>
              <a:pathLst>
                <a:path h="396945" w="716187">
                  <a:moveTo>
                    <a:pt x="145200" y="0"/>
                  </a:moveTo>
                  <a:lnTo>
                    <a:pt x="570987" y="0"/>
                  </a:lnTo>
                  <a:cubicBezTo>
                    <a:pt x="651179" y="0"/>
                    <a:pt x="716187" y="65008"/>
                    <a:pt x="716187" y="145200"/>
                  </a:cubicBezTo>
                  <a:lnTo>
                    <a:pt x="716187" y="251745"/>
                  </a:lnTo>
                  <a:cubicBezTo>
                    <a:pt x="716187" y="331937"/>
                    <a:pt x="651179" y="396945"/>
                    <a:pt x="570987" y="396945"/>
                  </a:cubicBezTo>
                  <a:lnTo>
                    <a:pt x="145200" y="396945"/>
                  </a:lnTo>
                  <a:cubicBezTo>
                    <a:pt x="106690" y="396945"/>
                    <a:pt x="69758" y="381647"/>
                    <a:pt x="42528" y="354417"/>
                  </a:cubicBezTo>
                  <a:cubicBezTo>
                    <a:pt x="15298" y="327187"/>
                    <a:pt x="0" y="290255"/>
                    <a:pt x="0" y="251745"/>
                  </a:cubicBezTo>
                  <a:lnTo>
                    <a:pt x="0" y="145200"/>
                  </a:lnTo>
                  <a:cubicBezTo>
                    <a:pt x="0" y="65008"/>
                    <a:pt x="65008" y="0"/>
                    <a:pt x="145200" y="0"/>
                  </a:cubicBezTo>
                  <a:close/>
                </a:path>
              </a:pathLst>
            </a:custGeom>
            <a:solidFill>
              <a:srgbClr val="9BDFB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716187" cy="4731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Public Sans"/>
                </a:rPr>
                <a:t>Đoạn</a:t>
              </a:r>
            </a:p>
          </p:txBody>
        </p:sp>
      </p:grpSp>
      <p:sp>
        <p:nvSpPr>
          <p:cNvPr name="AutoShape 11" id="11"/>
          <p:cNvSpPr/>
          <p:nvPr/>
        </p:nvSpPr>
        <p:spPr>
          <a:xfrm>
            <a:off x="5542206" y="5654539"/>
            <a:ext cx="6844503" cy="0"/>
          </a:xfrm>
          <a:prstGeom prst="line">
            <a:avLst/>
          </a:prstGeom>
          <a:ln cap="flat" w="38100">
            <a:solidFill>
              <a:srgbClr val="141414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DAGGP8fGDr8</dc:identifier>
  <dcterms:modified xsi:type="dcterms:W3CDTF">2011-08-01T06:04:30Z</dcterms:modified>
  <cp:revision>1</cp:revision>
  <dc:title>Colorful Grids and Tables Thesis Education Presentation</dc:title>
</cp:coreProperties>
</file>