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322" r:id="rId5"/>
    <p:sldId id="323" r:id="rId6"/>
    <p:sldId id="330" r:id="rId7"/>
    <p:sldId id="332" r:id="rId8"/>
    <p:sldId id="331" r:id="rId9"/>
    <p:sldId id="333" r:id="rId10"/>
    <p:sldId id="334" r:id="rId11"/>
    <p:sldId id="335" r:id="rId12"/>
    <p:sldId id="336" r:id="rId13"/>
    <p:sldId id="337" r:id="rId14"/>
    <p:sldId id="266" r:id="rId15"/>
  </p:sldIdLst>
  <p:sldSz cx="10693400" cy="7556500"/>
  <p:notesSz cx="10693400" cy="75565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300"/>
    <a:srgbClr val="FF8C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30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EB4FF660-25AE-4BF2-A52F-585E69CBE146}" type="datetimeFigureOut">
              <a:rPr lang="vi-VN" smtClean="0"/>
              <a:t>03/01/2022</a:t>
            </a:fld>
            <a:endParaRPr lang="vi-VN"/>
          </a:p>
        </p:txBody>
      </p:sp>
      <p:sp>
        <p:nvSpPr>
          <p:cNvPr id="4" name="Slide Image Placeholder 3"/>
          <p:cNvSpPr>
            <a:spLocks noGrp="1" noRot="1" noChangeAspect="1"/>
          </p:cNvSpPr>
          <p:nvPr>
            <p:ph type="sldImg" idx="2"/>
          </p:nvPr>
        </p:nvSpPr>
        <p:spPr>
          <a:xfrm>
            <a:off x="3341688" y="566738"/>
            <a:ext cx="4010025" cy="2833687"/>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1069975" y="3589338"/>
            <a:ext cx="8553450" cy="3400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7177088"/>
            <a:ext cx="4633913" cy="377825"/>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6057900" y="7177088"/>
            <a:ext cx="4632325" cy="377825"/>
          </a:xfrm>
          <a:prstGeom prst="rect">
            <a:avLst/>
          </a:prstGeom>
        </p:spPr>
        <p:txBody>
          <a:bodyPr vert="horz" lIns="91440" tIns="45720" rIns="91440" bIns="45720" rtlCol="0" anchor="b"/>
          <a:lstStyle>
            <a:lvl1pPr algn="r">
              <a:defRPr sz="1200"/>
            </a:lvl1pPr>
          </a:lstStyle>
          <a:p>
            <a:fld id="{D4A685C5-2CC3-4A3F-9255-046141617DEE}" type="slidenum">
              <a:rPr lang="vi-VN" smtClean="0"/>
              <a:t>‹#›</a:t>
            </a:fld>
            <a:endParaRPr lang="vi-VN"/>
          </a:p>
        </p:txBody>
      </p:sp>
    </p:spTree>
    <p:extLst>
      <p:ext uri="{BB962C8B-B14F-4D97-AF65-F5344CB8AC3E}">
        <p14:creationId xmlns:p14="http://schemas.microsoft.com/office/powerpoint/2010/main" val="3526252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BitGeeks</a:t>
            </a:r>
            <a:r>
              <a:rPr lang="en-US" sz="1200" b="0" i="0" kern="1200">
                <a:solidFill>
                  <a:schemeClr val="tx1"/>
                </a:solidFill>
                <a:effectLst/>
                <a:latin typeface="+mn-lt"/>
                <a:ea typeface="+mn-ea"/>
                <a:cs typeface="+mn-cs"/>
              </a:rPr>
              <a:t> PPTX</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A685C5-2CC3-4A3F-9255-046141617DEE}" type="slidenum">
              <a:rPr lang="vi-VN" smtClean="0"/>
              <a:t>1</a:t>
            </a:fld>
            <a:endParaRPr lang="vi-VN"/>
          </a:p>
        </p:txBody>
      </p:sp>
    </p:spTree>
    <p:extLst>
      <p:ext uri="{BB962C8B-B14F-4D97-AF65-F5344CB8AC3E}">
        <p14:creationId xmlns:p14="http://schemas.microsoft.com/office/powerpoint/2010/main" val="336853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64FF"/>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64FF"/>
                </a:solidFill>
                <a:latin typeface="Arial"/>
                <a:cs typeface="Arial"/>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64F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03/01/2022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E:\vi_dev\viconsoleV1\Index of _phongban_qttb_congld_tracuu_files\surfing\founder_img\KY_NANG_THUYET_TRINH_VA_TIM_VIEC\huongdan\s\PLAYSAMP_MEMORIES\CONGNGHEPHANMEM\VIBLOG_SPECTRUM\memefacecollection\one8.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077324" y="5304471"/>
            <a:ext cx="2043113" cy="20431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246772" y="6166604"/>
            <a:ext cx="1186543" cy="369332"/>
          </a:xfrm>
          <a:prstGeom prst="rect">
            <a:avLst/>
          </a:prstGeom>
          <a:noFill/>
        </p:spPr>
        <p:txBody>
          <a:bodyPr wrap="none" rtlCol="0">
            <a:spAutoFit/>
          </a:bodyPr>
          <a:lstStyle/>
          <a:p>
            <a:r>
              <a:rPr lang="en-US" b="1" dirty="0">
                <a:solidFill>
                  <a:srgbClr val="FF8C00"/>
                </a:solidFill>
                <a:latin typeface="Montserrat" pitchFamily="50" charset="0"/>
              </a:rPr>
              <a:t>NHÓM 9</a:t>
            </a:r>
            <a:endParaRPr lang="vi-VN" dirty="0">
              <a:solidFill>
                <a:srgbClr val="FF8C00"/>
              </a:solidFill>
              <a:latin typeface="Montserrat" pitchFamily="50" charset="0"/>
            </a:endParaRPr>
          </a:p>
        </p:txBody>
      </p:sp>
      <p:sp>
        <p:nvSpPr>
          <p:cNvPr id="2" name="Holder 2"/>
          <p:cNvSpPr>
            <a:spLocks noGrp="1"/>
          </p:cNvSpPr>
          <p:nvPr>
            <p:ph type="title"/>
          </p:nvPr>
        </p:nvSpPr>
        <p:spPr>
          <a:xfrm>
            <a:off x="4486287" y="881999"/>
            <a:ext cx="1720214" cy="543560"/>
          </a:xfrm>
          <a:prstGeom prst="rect">
            <a:avLst/>
          </a:prstGeom>
        </p:spPr>
        <p:txBody>
          <a:bodyPr wrap="square" lIns="0" tIns="0" rIns="0" bIns="0">
            <a:spAutoFit/>
          </a:bodyPr>
          <a:lstStyle>
            <a:lvl1pPr>
              <a:defRPr sz="3400" b="1" i="0">
                <a:solidFill>
                  <a:srgbClr val="0064FF"/>
                </a:solidFill>
                <a:latin typeface="Arial"/>
                <a:cs typeface="Arial"/>
              </a:defRPr>
            </a:lvl1pPr>
          </a:lstStyle>
          <a:p>
            <a:endParaRPr dirty="0"/>
          </a:p>
        </p:txBody>
      </p:sp>
      <p:sp>
        <p:nvSpPr>
          <p:cNvPr id="3" name="Holder 3"/>
          <p:cNvSpPr>
            <a:spLocks noGrp="1"/>
          </p:cNvSpPr>
          <p:nvPr>
            <p:ph type="body" idx="1"/>
          </p:nvPr>
        </p:nvSpPr>
        <p:spPr>
          <a:xfrm>
            <a:off x="681135" y="2415016"/>
            <a:ext cx="9331129" cy="2363470"/>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03/01/2022</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solidFill>
            <a:srgbClr val="FF8C0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E:\vi_dev\viconsoleV1\Index of _phongban_qttb_congld_tracuu_files\surfing\founder_img\KY_NANG_THUYET_TRINH_VA_TIM_VIEC\huongdan\s\PLAYSAMP_MEMORIES\CONGNGHEPHANMEM\VIBLOG_SPECTRUM\memefacecollection\first_slide_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50900"/>
            <a:ext cx="10380492" cy="584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E:\vi_dev\viconsoleV1\Index of _phongban_qttb_congld_tracuu_files\surfing\founder_img\KY_NANG_THUYET_TRINH_VA_TIM_VIEC\huongdan\s\PLAYSAMP_MEMORIES\CONGNGHEPHANMEM\VIBLOG_SPECTRUM\memefacecollection\one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7324" y="5304471"/>
            <a:ext cx="2043113" cy="2043113"/>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15"/>
          <p:cNvSpPr txBox="1">
            <a:spLocks noGrp="1"/>
          </p:cNvSpPr>
          <p:nvPr>
            <p:ph type="title"/>
          </p:nvPr>
        </p:nvSpPr>
        <p:spPr>
          <a:xfrm>
            <a:off x="386429" y="1034884"/>
            <a:ext cx="3588671" cy="436880"/>
          </a:xfrm>
          <a:prstGeom prst="rect">
            <a:avLst/>
          </a:prstGeom>
        </p:spPr>
        <p:txBody>
          <a:bodyPr vert="horz" wrap="square" lIns="0" tIns="12700" rIns="0" bIns="0" rtlCol="0">
            <a:spAutoFit/>
          </a:bodyPr>
          <a:lstStyle/>
          <a:p>
            <a:pPr marL="12700">
              <a:lnSpc>
                <a:spcPct val="100000"/>
              </a:lnSpc>
              <a:spcBef>
                <a:spcPts val="100"/>
              </a:spcBef>
            </a:pPr>
            <a:r>
              <a:rPr lang="en-US" sz="2700" spc="60" dirty="0">
                <a:solidFill>
                  <a:srgbClr val="FFFFFF"/>
                </a:solidFill>
              </a:rPr>
              <a:t>NHÓM 9</a:t>
            </a:r>
            <a:endParaRPr sz="2700" dirty="0"/>
          </a:p>
        </p:txBody>
      </p:sp>
      <p:sp>
        <p:nvSpPr>
          <p:cNvPr id="16" name="object 16"/>
          <p:cNvSpPr txBox="1"/>
          <p:nvPr/>
        </p:nvSpPr>
        <p:spPr>
          <a:xfrm>
            <a:off x="386429" y="1728273"/>
            <a:ext cx="4034154" cy="1120820"/>
          </a:xfrm>
          <a:prstGeom prst="rect">
            <a:avLst/>
          </a:prstGeom>
        </p:spPr>
        <p:txBody>
          <a:bodyPr vert="horz" wrap="square" lIns="0" tIns="12700" rIns="0" bIns="0" rtlCol="0">
            <a:spAutoFit/>
          </a:bodyPr>
          <a:lstStyle/>
          <a:p>
            <a:pPr>
              <a:defRPr/>
            </a:pPr>
            <a:r>
              <a:rPr lang="en-US" dirty="0" err="1">
                <a:solidFill>
                  <a:schemeClr val="bg1"/>
                </a:solidFill>
              </a:rPr>
              <a:t>Xây</a:t>
            </a:r>
            <a:r>
              <a:rPr lang="en-US" dirty="0">
                <a:solidFill>
                  <a:schemeClr val="bg1"/>
                </a:solidFill>
              </a:rPr>
              <a:t> </a:t>
            </a:r>
            <a:r>
              <a:rPr lang="en-US" dirty="0" err="1">
                <a:solidFill>
                  <a:schemeClr val="bg1"/>
                </a:solidFill>
              </a:rPr>
              <a:t>chương</a:t>
            </a:r>
            <a:r>
              <a:rPr lang="en-US" dirty="0">
                <a:solidFill>
                  <a:schemeClr val="bg1"/>
                </a:solidFill>
              </a:rPr>
              <a:t> </a:t>
            </a:r>
            <a:r>
              <a:rPr lang="en-US" dirty="0" err="1">
                <a:solidFill>
                  <a:schemeClr val="bg1"/>
                </a:solidFill>
              </a:rPr>
              <a:t>trình</a:t>
            </a:r>
            <a:r>
              <a:rPr lang="en-US" dirty="0">
                <a:solidFill>
                  <a:schemeClr val="bg1"/>
                </a:solidFill>
              </a:rPr>
              <a:t> </a:t>
            </a:r>
            <a:r>
              <a:rPr lang="en-US" dirty="0" err="1">
                <a:solidFill>
                  <a:schemeClr val="bg1"/>
                </a:solidFill>
              </a:rPr>
              <a:t>giao</a:t>
            </a:r>
            <a:r>
              <a:rPr lang="en-US" dirty="0">
                <a:solidFill>
                  <a:schemeClr val="bg1"/>
                </a:solidFill>
              </a:rPr>
              <a:t> </a:t>
            </a:r>
            <a:r>
              <a:rPr lang="en-US" dirty="0" err="1">
                <a:solidFill>
                  <a:schemeClr val="bg1"/>
                </a:solidFill>
              </a:rPr>
              <a:t>diện</a:t>
            </a:r>
            <a:r>
              <a:rPr lang="en-US" dirty="0">
                <a:solidFill>
                  <a:schemeClr val="bg1"/>
                </a:solidFill>
              </a:rPr>
              <a:t> socket client – server </a:t>
            </a:r>
            <a:r>
              <a:rPr lang="en-US" dirty="0" err="1">
                <a:solidFill>
                  <a:schemeClr val="bg1"/>
                </a:solidFill>
              </a:rPr>
              <a:t>bằng</a:t>
            </a:r>
            <a:r>
              <a:rPr lang="en-US" dirty="0">
                <a:solidFill>
                  <a:schemeClr val="bg1"/>
                </a:solidFill>
              </a:rPr>
              <a:t> Java </a:t>
            </a:r>
            <a:r>
              <a:rPr lang="en-US" dirty="0" err="1">
                <a:solidFill>
                  <a:schemeClr val="bg1"/>
                </a:solidFill>
              </a:rPr>
              <a:t>với</a:t>
            </a:r>
            <a:r>
              <a:rPr lang="en-US" dirty="0">
                <a:solidFill>
                  <a:schemeClr val="bg1"/>
                </a:solidFill>
              </a:rPr>
              <a:t> </a:t>
            </a:r>
            <a:r>
              <a:rPr lang="en-US" dirty="0" err="1">
                <a:solidFill>
                  <a:schemeClr val="bg1"/>
                </a:solidFill>
              </a:rPr>
              <a:t>giao</a:t>
            </a:r>
            <a:r>
              <a:rPr lang="en-US" dirty="0">
                <a:solidFill>
                  <a:schemeClr val="bg1"/>
                </a:solidFill>
              </a:rPr>
              <a:t> </a:t>
            </a:r>
            <a:r>
              <a:rPr lang="en-US" dirty="0" err="1">
                <a:solidFill>
                  <a:schemeClr val="bg1"/>
                </a:solidFill>
              </a:rPr>
              <a:t>thức</a:t>
            </a:r>
            <a:r>
              <a:rPr lang="en-US" dirty="0">
                <a:solidFill>
                  <a:schemeClr val="bg1"/>
                </a:solidFill>
              </a:rPr>
              <a:t> UDP </a:t>
            </a:r>
            <a:r>
              <a:rPr lang="en-US" dirty="0" err="1">
                <a:solidFill>
                  <a:schemeClr val="bg1"/>
                </a:solidFill>
              </a:rPr>
              <a:t>mã</a:t>
            </a:r>
            <a:r>
              <a:rPr lang="en-US" dirty="0">
                <a:solidFill>
                  <a:schemeClr val="bg1"/>
                </a:solidFill>
              </a:rPr>
              <a:t> </a:t>
            </a:r>
            <a:r>
              <a:rPr lang="en-US" dirty="0" err="1">
                <a:solidFill>
                  <a:schemeClr val="bg1"/>
                </a:solidFill>
              </a:rPr>
              <a:t>hóa</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giải</a:t>
            </a:r>
            <a:r>
              <a:rPr lang="en-US" dirty="0">
                <a:solidFill>
                  <a:schemeClr val="bg1"/>
                </a:solidFill>
              </a:rPr>
              <a:t> </a:t>
            </a:r>
            <a:r>
              <a:rPr lang="en-US" dirty="0" err="1">
                <a:solidFill>
                  <a:schemeClr val="bg1"/>
                </a:solidFill>
              </a:rPr>
              <a:t>mã</a:t>
            </a:r>
            <a:r>
              <a:rPr lang="en-US" dirty="0">
                <a:solidFill>
                  <a:schemeClr val="bg1"/>
                </a:solidFill>
              </a:rPr>
              <a:t> </a:t>
            </a:r>
            <a:r>
              <a:rPr lang="en-US" dirty="0" err="1">
                <a:solidFill>
                  <a:schemeClr val="bg1"/>
                </a:solidFill>
              </a:rPr>
              <a:t>văn</a:t>
            </a:r>
            <a:r>
              <a:rPr lang="en-US" dirty="0">
                <a:solidFill>
                  <a:schemeClr val="bg1"/>
                </a:solidFill>
              </a:rPr>
              <a:t> </a:t>
            </a:r>
            <a:r>
              <a:rPr lang="en-US" dirty="0" err="1">
                <a:solidFill>
                  <a:schemeClr val="bg1"/>
                </a:solidFill>
              </a:rPr>
              <a:t>bản</a:t>
            </a:r>
            <a:r>
              <a:rPr lang="en-US" dirty="0">
                <a:solidFill>
                  <a:schemeClr val="bg1"/>
                </a:solidFill>
              </a:rPr>
              <a:t> </a:t>
            </a:r>
            <a:r>
              <a:rPr lang="en-US" dirty="0" err="1">
                <a:solidFill>
                  <a:schemeClr val="bg1"/>
                </a:solidFill>
              </a:rPr>
              <a:t>với</a:t>
            </a:r>
            <a:r>
              <a:rPr lang="en-US" dirty="0">
                <a:solidFill>
                  <a:schemeClr val="bg1"/>
                </a:solidFill>
              </a:rPr>
              <a:t> </a:t>
            </a:r>
            <a:r>
              <a:rPr lang="en-US" dirty="0" err="1">
                <a:solidFill>
                  <a:schemeClr val="bg1"/>
                </a:solidFill>
              </a:rPr>
              <a:t>thuật</a:t>
            </a:r>
            <a:r>
              <a:rPr lang="en-US" dirty="0">
                <a:solidFill>
                  <a:schemeClr val="bg1"/>
                </a:solidFill>
              </a:rPr>
              <a:t> </a:t>
            </a:r>
            <a:r>
              <a:rPr lang="en-US" dirty="0" err="1">
                <a:solidFill>
                  <a:schemeClr val="bg1"/>
                </a:solidFill>
              </a:rPr>
              <a:t>toán</a:t>
            </a:r>
            <a:r>
              <a:rPr lang="en-US" dirty="0">
                <a:solidFill>
                  <a:schemeClr val="bg1"/>
                </a:solidFill>
              </a:rPr>
              <a:t> </a:t>
            </a:r>
            <a:r>
              <a:rPr lang="en-US" dirty="0" err="1">
                <a:solidFill>
                  <a:schemeClr val="bg1"/>
                </a:solidFill>
              </a:rPr>
              <a:t>mã</a:t>
            </a:r>
            <a:r>
              <a:rPr lang="en-US" dirty="0">
                <a:solidFill>
                  <a:schemeClr val="bg1"/>
                </a:solidFill>
              </a:rPr>
              <a:t> </a:t>
            </a:r>
            <a:r>
              <a:rPr lang="en-US" dirty="0" err="1">
                <a:solidFill>
                  <a:schemeClr val="bg1"/>
                </a:solidFill>
              </a:rPr>
              <a:t>hóa</a:t>
            </a:r>
            <a:r>
              <a:rPr lang="en-US" dirty="0">
                <a:solidFill>
                  <a:schemeClr val="bg1"/>
                </a:solidFill>
              </a:rPr>
              <a:t> AES</a:t>
            </a:r>
            <a:endParaRPr lang="vi-VN" dirty="0">
              <a:solidFill>
                <a:schemeClr val="bg1"/>
              </a:solidFill>
            </a:endParaRPr>
          </a:p>
        </p:txBody>
      </p:sp>
      <p:sp>
        <p:nvSpPr>
          <p:cNvPr id="18" name="TextBox 17"/>
          <p:cNvSpPr txBox="1"/>
          <p:nvPr/>
        </p:nvSpPr>
        <p:spPr>
          <a:xfrm>
            <a:off x="241300" y="6152118"/>
            <a:ext cx="1186543" cy="369332"/>
          </a:xfrm>
          <a:prstGeom prst="rect">
            <a:avLst/>
          </a:prstGeom>
          <a:noFill/>
        </p:spPr>
        <p:txBody>
          <a:bodyPr wrap="none" rtlCol="0">
            <a:spAutoFit/>
          </a:bodyPr>
          <a:lstStyle/>
          <a:p>
            <a:r>
              <a:rPr lang="en-US" b="1" dirty="0">
                <a:latin typeface="Montserrat" pitchFamily="50" charset="0"/>
              </a:rPr>
              <a:t>NHÓM 9</a:t>
            </a:r>
            <a:endParaRPr lang="vi-VN" dirty="0">
              <a:latin typeface="Montserrat" pitchFamily="50" charset="0"/>
            </a:endParaRPr>
          </a:p>
        </p:txBody>
      </p:sp>
      <p:sp>
        <p:nvSpPr>
          <p:cNvPr id="7" name="object 16">
            <a:extLst>
              <a:ext uri="{FF2B5EF4-FFF2-40B4-BE49-F238E27FC236}">
                <a16:creationId xmlns:a16="http://schemas.microsoft.com/office/drawing/2014/main" id="{4764BB4D-1FE7-4518-9B2C-D777DE9332AB}"/>
              </a:ext>
            </a:extLst>
          </p:cNvPr>
          <p:cNvSpPr txBox="1"/>
          <p:nvPr/>
        </p:nvSpPr>
        <p:spPr>
          <a:xfrm>
            <a:off x="386429" y="3321050"/>
            <a:ext cx="4034154" cy="566822"/>
          </a:xfrm>
          <a:prstGeom prst="rect">
            <a:avLst/>
          </a:prstGeom>
        </p:spPr>
        <p:txBody>
          <a:bodyPr vert="horz" wrap="square" lIns="0" tIns="12700" rIns="0" bIns="0" rtlCol="0">
            <a:spAutoFit/>
          </a:bodyPr>
          <a:lstStyle/>
          <a:p>
            <a:pPr>
              <a:defRPr/>
            </a:pPr>
            <a:r>
              <a:rPr lang="en-US" dirty="0">
                <a:solidFill>
                  <a:schemeClr val="bg1"/>
                </a:solidFill>
              </a:rPr>
              <a:t>LÊ SONG VĨ – 1811061712</a:t>
            </a:r>
          </a:p>
          <a:p>
            <a:pPr>
              <a:defRPr/>
            </a:pPr>
            <a:r>
              <a:rPr lang="en-US" dirty="0">
                <a:solidFill>
                  <a:schemeClr val="bg1"/>
                </a:solidFill>
              </a:rPr>
              <a:t>NGUYỄN HỮU MINH - 1811062193</a:t>
            </a:r>
            <a:endParaRPr lang="vi-V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object 5">
            <a:extLst>
              <a:ext uri="{FF2B5EF4-FFF2-40B4-BE49-F238E27FC236}">
                <a16:creationId xmlns:a16="http://schemas.microsoft.com/office/drawing/2014/main" id="{12B3B3D4-8B34-4147-805A-C7579EC6A3D1}"/>
              </a:ext>
            </a:extLst>
          </p:cNvPr>
          <p:cNvSpPr txBox="1"/>
          <p:nvPr/>
        </p:nvSpPr>
        <p:spPr>
          <a:xfrm>
            <a:off x="900832" y="1740345"/>
            <a:ext cx="8789268" cy="738664"/>
          </a:xfrm>
          <a:prstGeom prst="rect">
            <a:avLst/>
          </a:prstGeom>
        </p:spPr>
        <p:txBody>
          <a:bodyPr vert="horz" wrap="square" lIns="0" tIns="0" rIns="0" bIns="0" rtlCol="0" anchor="ctr">
            <a:spAutoFit/>
          </a:bodyPr>
          <a:lstStyle/>
          <a:p>
            <a:pPr marL="12065">
              <a:spcBef>
                <a:spcPts val="190"/>
              </a:spcBef>
              <a:buSzPts val="2400"/>
              <a:tabLst>
                <a:tab pos="279400" algn="l"/>
                <a:tab pos="280035" algn="l"/>
              </a:tabLst>
            </a:pPr>
            <a:r>
              <a:rPr lang="vi-VN" sz="2400" spc="30" dirty="0">
                <a:solidFill>
                  <a:srgbClr val="626262"/>
                </a:solidFill>
                <a:latin typeface="Arial"/>
                <a:cs typeface="Arial"/>
              </a:rPr>
              <a:t>Bước 3: ShiftRows - dịch chuyển, các hàng trong trạng thái được dịch vòng theo số bước khác nhau.</a:t>
            </a:r>
            <a:endParaRPr lang="en-US" altLang="en-GB" sz="2400" spc="30" dirty="0">
              <a:solidFill>
                <a:srgbClr val="626262"/>
              </a:solidFill>
              <a:latin typeface="Arial"/>
              <a:cs typeface="Arial"/>
            </a:endParaRPr>
          </a:p>
        </p:txBody>
      </p:sp>
      <p:sp>
        <p:nvSpPr>
          <p:cNvPr id="7" name="object 2">
            <a:extLst>
              <a:ext uri="{FF2B5EF4-FFF2-40B4-BE49-F238E27FC236}">
                <a16:creationId xmlns:a16="http://schemas.microsoft.com/office/drawing/2014/main" id="{FC04EB64-CC96-409C-904E-9B1D9672F854}"/>
              </a:ext>
            </a:extLst>
          </p:cNvPr>
          <p:cNvSpPr txBox="1">
            <a:spLocks/>
          </p:cNvSpPr>
          <p:nvPr/>
        </p:nvSpPr>
        <p:spPr>
          <a:xfrm>
            <a:off x="0" y="895662"/>
            <a:ext cx="10693400" cy="536043"/>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lvl="0" indent="0" algn="ctr">
              <a:spcBef>
                <a:spcPts val="819"/>
              </a:spcBef>
              <a:spcAft>
                <a:spcPts val="0"/>
              </a:spcAft>
              <a:buSzPts val="2400"/>
              <a:buNone/>
            </a:pPr>
            <a:r>
              <a:rPr lang="en-US" altLang="en-GB" sz="2700" b="0" kern="0" spc="25" dirty="0" err="1">
                <a:solidFill>
                  <a:srgbClr val="FF8C00"/>
                </a:solidFill>
              </a:rPr>
              <a:t>Quá</a:t>
            </a:r>
            <a:r>
              <a:rPr lang="en-US" altLang="en-GB" sz="2700" b="0" kern="0" spc="25" dirty="0">
                <a:solidFill>
                  <a:srgbClr val="FF8C00"/>
                </a:solidFill>
              </a:rPr>
              <a:t> </a:t>
            </a:r>
            <a:r>
              <a:rPr lang="en-US" altLang="en-GB" sz="2700" b="0" kern="0" spc="25" dirty="0" err="1">
                <a:solidFill>
                  <a:srgbClr val="FF8C00"/>
                </a:solidFill>
              </a:rPr>
              <a:t>trình</a:t>
            </a:r>
            <a:r>
              <a:rPr lang="en-US" altLang="en-GB" sz="2700" b="0" kern="0" spc="25" dirty="0">
                <a:solidFill>
                  <a:srgbClr val="FF8C00"/>
                </a:solidFill>
              </a:rPr>
              <a:t> </a:t>
            </a:r>
            <a:r>
              <a:rPr lang="en-US" altLang="en-GB" sz="2700" b="0" kern="0" spc="25" dirty="0" err="1">
                <a:solidFill>
                  <a:srgbClr val="FF8C00"/>
                </a:solidFill>
              </a:rPr>
              <a:t>mã</a:t>
            </a:r>
            <a:r>
              <a:rPr lang="en-US" altLang="en-GB" sz="2700" b="0" kern="0" spc="25" dirty="0">
                <a:solidFill>
                  <a:srgbClr val="FF8C00"/>
                </a:solidFill>
              </a:rPr>
              <a:t> </a:t>
            </a:r>
            <a:r>
              <a:rPr lang="en-US" altLang="en-GB" sz="2700" b="0" kern="0" spc="25" dirty="0" err="1">
                <a:solidFill>
                  <a:srgbClr val="FF8C00"/>
                </a:solidFill>
              </a:rPr>
              <a:t>hóa</a:t>
            </a:r>
            <a:r>
              <a:rPr lang="en-US" altLang="en-GB" sz="2700" b="0" kern="0" spc="25" dirty="0">
                <a:solidFill>
                  <a:srgbClr val="FF8C00"/>
                </a:solidFill>
              </a:rPr>
              <a:t> </a:t>
            </a:r>
          </a:p>
        </p:txBody>
      </p:sp>
      <p:pic>
        <p:nvPicPr>
          <p:cNvPr id="8" name="Picture 2">
            <a:extLst>
              <a:ext uri="{FF2B5EF4-FFF2-40B4-BE49-F238E27FC236}">
                <a16:creationId xmlns:a16="http://schemas.microsoft.com/office/drawing/2014/main" id="{C7C5BAF3-7A5C-4946-A81A-FBEE31060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080" y="2787649"/>
            <a:ext cx="6902772" cy="432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14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strVal val="#ppt_w*0.70"/>
                                          </p:val>
                                        </p:tav>
                                        <p:tav tm="100000">
                                          <p:val>
                                            <p:strVal val="#ppt_w"/>
                                          </p:val>
                                        </p:tav>
                                      </p:tavLst>
                                    </p:anim>
                                    <p:anim calcmode="lin" valueType="num">
                                      <p:cBhvr>
                                        <p:cTn id="12" dur="1000" fill="hold"/>
                                        <p:tgtEl>
                                          <p:spTgt spid="8"/>
                                        </p:tgtEl>
                                        <p:attrNameLst>
                                          <p:attrName>ppt_h</p:attrName>
                                        </p:attrNameLst>
                                      </p:cBhvr>
                                      <p:tavLst>
                                        <p:tav tm="0">
                                          <p:val>
                                            <p:strVal val="#ppt_h"/>
                                          </p:val>
                                        </p:tav>
                                        <p:tav tm="100000">
                                          <p:val>
                                            <p:strVal val="#ppt_h"/>
                                          </p:val>
                                        </p:tav>
                                      </p:tavLst>
                                    </p:anim>
                                    <p:animEffect transition="in" filter="fade">
                                      <p:cBhvr>
                                        <p:cTn id="1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object 5">
            <a:extLst>
              <a:ext uri="{FF2B5EF4-FFF2-40B4-BE49-F238E27FC236}">
                <a16:creationId xmlns:a16="http://schemas.microsoft.com/office/drawing/2014/main" id="{12B3B3D4-8B34-4147-805A-C7579EC6A3D1}"/>
              </a:ext>
            </a:extLst>
          </p:cNvPr>
          <p:cNvSpPr txBox="1"/>
          <p:nvPr/>
        </p:nvSpPr>
        <p:spPr>
          <a:xfrm>
            <a:off x="900832" y="1740345"/>
            <a:ext cx="8789268" cy="738664"/>
          </a:xfrm>
          <a:prstGeom prst="rect">
            <a:avLst/>
          </a:prstGeom>
        </p:spPr>
        <p:txBody>
          <a:bodyPr vert="horz" wrap="square" lIns="0" tIns="0" rIns="0" bIns="0" rtlCol="0" anchor="ctr">
            <a:spAutoFit/>
          </a:bodyPr>
          <a:lstStyle/>
          <a:p>
            <a:pPr marL="12065">
              <a:spcBef>
                <a:spcPts val="190"/>
              </a:spcBef>
              <a:buSzPts val="2400"/>
              <a:tabLst>
                <a:tab pos="279400" algn="l"/>
                <a:tab pos="280035" algn="l"/>
              </a:tabLst>
            </a:pPr>
            <a:r>
              <a:rPr lang="vi-VN" sz="2400" spc="30" dirty="0">
                <a:solidFill>
                  <a:srgbClr val="626262"/>
                </a:solidFill>
                <a:latin typeface="Arial"/>
                <a:cs typeface="Arial"/>
              </a:rPr>
              <a:t>Bước 4: MixColumns - quá trình trộn làm việc theo các cột trong khối theo một phép biến đổi tuyến tính.</a:t>
            </a:r>
            <a:endParaRPr lang="en-US" altLang="en-GB" sz="2400" spc="30" dirty="0">
              <a:solidFill>
                <a:srgbClr val="626262"/>
              </a:solidFill>
              <a:latin typeface="Arial"/>
              <a:cs typeface="Arial"/>
            </a:endParaRPr>
          </a:p>
        </p:txBody>
      </p:sp>
      <p:sp>
        <p:nvSpPr>
          <p:cNvPr id="7" name="object 2">
            <a:extLst>
              <a:ext uri="{FF2B5EF4-FFF2-40B4-BE49-F238E27FC236}">
                <a16:creationId xmlns:a16="http://schemas.microsoft.com/office/drawing/2014/main" id="{FC04EB64-CC96-409C-904E-9B1D9672F854}"/>
              </a:ext>
            </a:extLst>
          </p:cNvPr>
          <p:cNvSpPr txBox="1">
            <a:spLocks/>
          </p:cNvSpPr>
          <p:nvPr/>
        </p:nvSpPr>
        <p:spPr>
          <a:xfrm>
            <a:off x="0" y="895662"/>
            <a:ext cx="10693400" cy="536043"/>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lvl="0" indent="0" algn="ctr">
              <a:spcBef>
                <a:spcPts val="819"/>
              </a:spcBef>
              <a:spcAft>
                <a:spcPts val="0"/>
              </a:spcAft>
              <a:buSzPts val="2400"/>
              <a:buNone/>
            </a:pPr>
            <a:r>
              <a:rPr lang="en-US" altLang="en-GB" sz="2700" b="0" kern="0" spc="25" dirty="0" err="1">
                <a:solidFill>
                  <a:srgbClr val="FF8C00"/>
                </a:solidFill>
              </a:rPr>
              <a:t>Quá</a:t>
            </a:r>
            <a:r>
              <a:rPr lang="en-US" altLang="en-GB" sz="2700" b="0" kern="0" spc="25" dirty="0">
                <a:solidFill>
                  <a:srgbClr val="FF8C00"/>
                </a:solidFill>
              </a:rPr>
              <a:t> </a:t>
            </a:r>
            <a:r>
              <a:rPr lang="en-US" altLang="en-GB" sz="2700" b="0" kern="0" spc="25" dirty="0" err="1">
                <a:solidFill>
                  <a:srgbClr val="FF8C00"/>
                </a:solidFill>
              </a:rPr>
              <a:t>trình</a:t>
            </a:r>
            <a:r>
              <a:rPr lang="en-US" altLang="en-GB" sz="2700" b="0" kern="0" spc="25" dirty="0">
                <a:solidFill>
                  <a:srgbClr val="FF8C00"/>
                </a:solidFill>
              </a:rPr>
              <a:t> </a:t>
            </a:r>
            <a:r>
              <a:rPr lang="en-US" altLang="en-GB" sz="2700" b="0" kern="0" spc="25" dirty="0" err="1">
                <a:solidFill>
                  <a:srgbClr val="FF8C00"/>
                </a:solidFill>
              </a:rPr>
              <a:t>mã</a:t>
            </a:r>
            <a:r>
              <a:rPr lang="en-US" altLang="en-GB" sz="2700" b="0" kern="0" spc="25" dirty="0">
                <a:solidFill>
                  <a:srgbClr val="FF8C00"/>
                </a:solidFill>
              </a:rPr>
              <a:t> </a:t>
            </a:r>
            <a:r>
              <a:rPr lang="en-US" altLang="en-GB" sz="2700" b="0" kern="0" spc="25" dirty="0" err="1">
                <a:solidFill>
                  <a:srgbClr val="FF8C00"/>
                </a:solidFill>
              </a:rPr>
              <a:t>hóa</a:t>
            </a:r>
            <a:r>
              <a:rPr lang="en-US" altLang="en-GB" sz="2700" b="0" kern="0" spc="25" dirty="0">
                <a:solidFill>
                  <a:srgbClr val="FF8C00"/>
                </a:solidFill>
              </a:rPr>
              <a:t> </a:t>
            </a:r>
          </a:p>
        </p:txBody>
      </p:sp>
      <p:pic>
        <p:nvPicPr>
          <p:cNvPr id="9" name="Picture 2">
            <a:extLst>
              <a:ext uri="{FF2B5EF4-FFF2-40B4-BE49-F238E27FC236}">
                <a16:creationId xmlns:a16="http://schemas.microsoft.com/office/drawing/2014/main" id="{64548C64-E8EC-4195-ACD9-32CD98225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914" y="2863850"/>
            <a:ext cx="6445572" cy="423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52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amond(in)">
                                      <p:cBhvr>
                                        <p:cTn id="1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 name="Picture 9" descr="0056111a-65c9-4a50-866d-85ab15fd0cc0">
            <a:extLst>
              <a:ext uri="{FF2B5EF4-FFF2-40B4-BE49-F238E27FC236}">
                <a16:creationId xmlns:a16="http://schemas.microsoft.com/office/drawing/2014/main" id="{B418D1EB-CE0F-4726-A655-E129C94A2E41}"/>
              </a:ext>
            </a:extLst>
          </p:cNvPr>
          <p:cNvPicPr>
            <a:picLocks noChangeAspect="1"/>
          </p:cNvPicPr>
          <p:nvPr/>
        </p:nvPicPr>
        <p:blipFill>
          <a:blip r:embed="rId2"/>
          <a:stretch>
            <a:fillRect/>
          </a:stretch>
        </p:blipFill>
        <p:spPr>
          <a:xfrm>
            <a:off x="3327400" y="1720850"/>
            <a:ext cx="4038600" cy="5313286"/>
          </a:xfrm>
          <a:prstGeom prst="rect">
            <a:avLst/>
          </a:prstGeom>
        </p:spPr>
      </p:pic>
      <p:sp>
        <p:nvSpPr>
          <p:cNvPr id="11" name="object 2">
            <a:extLst>
              <a:ext uri="{FF2B5EF4-FFF2-40B4-BE49-F238E27FC236}">
                <a16:creationId xmlns:a16="http://schemas.microsoft.com/office/drawing/2014/main" id="{1E6337F0-DD35-4C4C-89D4-9A4E4F2B535A}"/>
              </a:ext>
            </a:extLst>
          </p:cNvPr>
          <p:cNvSpPr txBox="1">
            <a:spLocks/>
          </p:cNvSpPr>
          <p:nvPr/>
        </p:nvSpPr>
        <p:spPr>
          <a:xfrm>
            <a:off x="0" y="895662"/>
            <a:ext cx="10693400" cy="536043"/>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lvl="0" indent="0" algn="ctr">
              <a:spcBef>
                <a:spcPts val="819"/>
              </a:spcBef>
              <a:spcAft>
                <a:spcPts val="0"/>
              </a:spcAft>
              <a:buSzPts val="2400"/>
              <a:buNone/>
            </a:pPr>
            <a:r>
              <a:rPr lang="en-US" altLang="en-GB" sz="2700" b="0" kern="0" spc="25" dirty="0" err="1">
                <a:solidFill>
                  <a:srgbClr val="FF8C00"/>
                </a:solidFill>
              </a:rPr>
              <a:t>Quá</a:t>
            </a:r>
            <a:r>
              <a:rPr lang="en-US" altLang="en-GB" sz="2700" b="0" kern="0" spc="25" dirty="0">
                <a:solidFill>
                  <a:srgbClr val="FF8C00"/>
                </a:solidFill>
              </a:rPr>
              <a:t> </a:t>
            </a:r>
            <a:r>
              <a:rPr lang="en-US" altLang="en-GB" sz="2700" b="0" kern="0" spc="25" dirty="0" err="1">
                <a:solidFill>
                  <a:srgbClr val="FF8C00"/>
                </a:solidFill>
              </a:rPr>
              <a:t>trình</a:t>
            </a:r>
            <a:r>
              <a:rPr lang="en-US" altLang="en-GB" sz="2700" b="0" kern="0" spc="25" dirty="0">
                <a:solidFill>
                  <a:srgbClr val="FF8C00"/>
                </a:solidFill>
              </a:rPr>
              <a:t> </a:t>
            </a:r>
            <a:r>
              <a:rPr lang="en-US" altLang="en-GB" sz="2700" b="0" kern="0" spc="25" dirty="0" err="1">
                <a:solidFill>
                  <a:srgbClr val="FF8C00"/>
                </a:solidFill>
              </a:rPr>
              <a:t>mã</a:t>
            </a:r>
            <a:r>
              <a:rPr lang="en-US" altLang="en-GB" sz="2700" b="0" kern="0" spc="25" dirty="0">
                <a:solidFill>
                  <a:srgbClr val="FF8C00"/>
                </a:solidFill>
              </a:rPr>
              <a:t> </a:t>
            </a:r>
            <a:r>
              <a:rPr lang="en-US" altLang="en-GB" sz="2700" b="0" kern="0" spc="25" dirty="0" err="1">
                <a:solidFill>
                  <a:srgbClr val="FF8C00"/>
                </a:solidFill>
              </a:rPr>
              <a:t>hóa</a:t>
            </a:r>
            <a:r>
              <a:rPr lang="en-US" altLang="en-GB" sz="2700" b="0" kern="0" spc="25" dirty="0">
                <a:solidFill>
                  <a:srgbClr val="FF8C00"/>
                </a:solidFill>
              </a:rPr>
              <a:t> </a:t>
            </a:r>
          </a:p>
        </p:txBody>
      </p:sp>
    </p:spTree>
    <p:extLst>
      <p:ext uri="{BB962C8B-B14F-4D97-AF65-F5344CB8AC3E}">
        <p14:creationId xmlns:p14="http://schemas.microsoft.com/office/powerpoint/2010/main" val="154429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1" name="object 2">
            <a:extLst>
              <a:ext uri="{FF2B5EF4-FFF2-40B4-BE49-F238E27FC236}">
                <a16:creationId xmlns:a16="http://schemas.microsoft.com/office/drawing/2014/main" id="{1E6337F0-DD35-4C4C-89D4-9A4E4F2B535A}"/>
              </a:ext>
            </a:extLst>
          </p:cNvPr>
          <p:cNvSpPr txBox="1">
            <a:spLocks/>
          </p:cNvSpPr>
          <p:nvPr/>
        </p:nvSpPr>
        <p:spPr>
          <a:xfrm>
            <a:off x="0" y="895662"/>
            <a:ext cx="10693400" cy="536043"/>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lvl="0" indent="0" algn="ctr">
              <a:spcBef>
                <a:spcPts val="819"/>
              </a:spcBef>
              <a:spcAft>
                <a:spcPts val="0"/>
              </a:spcAft>
              <a:buSzPts val="2400"/>
              <a:buNone/>
            </a:pPr>
            <a:r>
              <a:rPr lang="en-US" altLang="en-GB" sz="2700" b="0" kern="0" spc="25" dirty="0">
                <a:solidFill>
                  <a:srgbClr val="FF8C00"/>
                </a:solidFill>
              </a:rPr>
              <a:t>Demo</a:t>
            </a:r>
          </a:p>
        </p:txBody>
      </p:sp>
      <p:pic>
        <p:nvPicPr>
          <p:cNvPr id="6" name="Picture 5" descr="Diagram&#10;&#10;Description automatically generated">
            <a:extLst>
              <a:ext uri="{FF2B5EF4-FFF2-40B4-BE49-F238E27FC236}">
                <a16:creationId xmlns:a16="http://schemas.microsoft.com/office/drawing/2014/main" id="{7B4DC1E5-CC80-4572-A866-2911EDC70D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175" y="534773"/>
            <a:ext cx="4626421" cy="6124795"/>
          </a:xfrm>
          <a:prstGeom prst="rect">
            <a:avLst/>
          </a:prstGeom>
        </p:spPr>
      </p:pic>
      <p:pic>
        <p:nvPicPr>
          <p:cNvPr id="8" name="Picture 7" descr="Diagram&#10;&#10;Description automatically generated">
            <a:extLst>
              <a:ext uri="{FF2B5EF4-FFF2-40B4-BE49-F238E27FC236}">
                <a16:creationId xmlns:a16="http://schemas.microsoft.com/office/drawing/2014/main" id="{EB1B6959-E3E9-414B-A130-2CD3CBDCC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300" y="534773"/>
            <a:ext cx="5131816" cy="6124795"/>
          </a:xfrm>
          <a:prstGeom prst="rect">
            <a:avLst/>
          </a:prstGeom>
        </p:spPr>
      </p:pic>
    </p:spTree>
    <p:extLst>
      <p:ext uri="{BB962C8B-B14F-4D97-AF65-F5344CB8AC3E}">
        <p14:creationId xmlns:p14="http://schemas.microsoft.com/office/powerpoint/2010/main" val="216292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E:\vi_dev\viconsoleV1\Index of _phongban_qttb_congld_tracuu_files\surfing\founder_img\KY_NANG_THUYET_TRINH_VA_TIM_VIEC\huongdan\s\PLAYSAMP_MEMORIES\CONGNGHEPHANMEM\VIBLOG_SPECTRUM\memefacecollection\first_slide_b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50900"/>
            <a:ext cx="10380492" cy="5842000"/>
          </a:xfrm>
          <a:prstGeom prst="rect">
            <a:avLst/>
          </a:prstGeom>
          <a:noFill/>
          <a:extLst>
            <a:ext uri="{909E8E84-426E-40DD-AFC4-6F175D3DCCD1}">
              <a14:hiddenFill xmlns:a14="http://schemas.microsoft.com/office/drawing/2010/main">
                <a:solidFill>
                  <a:srgbClr val="FFFFFF"/>
                </a:solidFill>
              </a14:hiddenFill>
            </a:ext>
          </a:extLst>
        </p:spPr>
      </p:pic>
      <p:sp>
        <p:nvSpPr>
          <p:cNvPr id="19" name="object 19"/>
          <p:cNvSpPr txBox="1">
            <a:spLocks noGrp="1"/>
          </p:cNvSpPr>
          <p:nvPr>
            <p:ph type="title"/>
          </p:nvPr>
        </p:nvSpPr>
        <p:spPr>
          <a:xfrm>
            <a:off x="402300" y="1034884"/>
            <a:ext cx="3047215" cy="428322"/>
          </a:xfrm>
          <a:prstGeom prst="rect">
            <a:avLst/>
          </a:prstGeom>
        </p:spPr>
        <p:txBody>
          <a:bodyPr vert="horz" wrap="square" lIns="0" tIns="12700" rIns="0" bIns="0" rtlCol="0">
            <a:spAutoFit/>
          </a:bodyPr>
          <a:lstStyle/>
          <a:p>
            <a:pPr marL="12700">
              <a:lnSpc>
                <a:spcPct val="100000"/>
              </a:lnSpc>
              <a:spcBef>
                <a:spcPts val="100"/>
              </a:spcBef>
            </a:pPr>
            <a:r>
              <a:rPr lang="vi-VN" sz="2700" spc="-5" dirty="0">
                <a:solidFill>
                  <a:schemeClr val="tx1"/>
                </a:solidFill>
              </a:rPr>
              <a:t>Cảm ơn các bạn</a:t>
            </a:r>
            <a:endParaRPr sz="2700" dirty="0">
              <a:solidFill>
                <a:schemeClr val="tx1"/>
              </a:solidFill>
            </a:endParaRPr>
          </a:p>
        </p:txBody>
      </p:sp>
      <p:sp>
        <p:nvSpPr>
          <p:cNvPr id="22" name="TextBox 21"/>
          <p:cNvSpPr txBox="1"/>
          <p:nvPr/>
        </p:nvSpPr>
        <p:spPr>
          <a:xfrm>
            <a:off x="241300" y="6152118"/>
            <a:ext cx="1186543" cy="369332"/>
          </a:xfrm>
          <a:prstGeom prst="rect">
            <a:avLst/>
          </a:prstGeom>
          <a:noFill/>
        </p:spPr>
        <p:txBody>
          <a:bodyPr wrap="none" rtlCol="0">
            <a:spAutoFit/>
          </a:bodyPr>
          <a:lstStyle/>
          <a:p>
            <a:r>
              <a:rPr lang="en-US" b="1" dirty="0">
                <a:latin typeface="Montserrat" pitchFamily="50" charset="0"/>
              </a:rPr>
              <a:t>NHÓM 9</a:t>
            </a:r>
            <a:endParaRPr lang="vi-VN" dirty="0">
              <a:latin typeface="Montserrat" pitchFamily="50" charset="0"/>
            </a:endParaRPr>
          </a:p>
        </p:txBody>
      </p:sp>
      <p:pic>
        <p:nvPicPr>
          <p:cNvPr id="9" name="Picture 2" descr="E:\vi_dev\viconsoleV1\Index of _phongban_qttb_congld_tracuu_files\surfing\founder_img\KY_NANG_THUYET_TRINH_VA_TIM_VIEC\huongdan\s\PLAYSAMP_MEMORIES\CONGNGHEPHANMEM\VIBLOG_SPECTRUM\memefacecollection\one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7324" y="5304471"/>
            <a:ext cx="2043113" cy="204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70100" y="577850"/>
            <a:ext cx="6348730" cy="436880"/>
          </a:xfrm>
          <a:prstGeom prst="rect">
            <a:avLst/>
          </a:prstGeom>
        </p:spPr>
        <p:txBody>
          <a:bodyPr vert="horz" wrap="square" lIns="0" tIns="12700" rIns="0" bIns="0" rtlCol="0">
            <a:spAutoFit/>
          </a:bodyPr>
          <a:lstStyle/>
          <a:p>
            <a:pPr marL="12700" algn="ctr">
              <a:lnSpc>
                <a:spcPct val="100000"/>
              </a:lnSpc>
              <a:spcBef>
                <a:spcPts val="100"/>
              </a:spcBef>
            </a:pPr>
            <a:r>
              <a:rPr lang="vi-VN" sz="2700" spc="-70" dirty="0">
                <a:solidFill>
                  <a:srgbClr val="FF8C00"/>
                </a:solidFill>
              </a:rPr>
              <a:t>Nội dung </a:t>
            </a:r>
            <a:r>
              <a:rPr lang="vi-VN" sz="2700" b="0" spc="-70" dirty="0">
                <a:solidFill>
                  <a:srgbClr val="FF8C00"/>
                </a:solidFill>
              </a:rPr>
              <a:t>bài</a:t>
            </a:r>
            <a:endParaRPr sz="2700" b="0" dirty="0">
              <a:solidFill>
                <a:srgbClr val="FF8C00"/>
              </a:solidFill>
            </a:endParaRPr>
          </a:p>
        </p:txBody>
      </p:sp>
      <p:sp>
        <p:nvSpPr>
          <p:cNvPr id="5" name="TextBox 4"/>
          <p:cNvSpPr txBox="1"/>
          <p:nvPr/>
        </p:nvSpPr>
        <p:spPr>
          <a:xfrm>
            <a:off x="2234565" y="2178050"/>
            <a:ext cx="6019800" cy="2031325"/>
          </a:xfrm>
          <a:prstGeom prst="rect">
            <a:avLst/>
          </a:prstGeom>
          <a:noFill/>
        </p:spPr>
        <p:txBody>
          <a:bodyPr wrap="square" tIns="45720" rtlCol="0">
            <a:spAutoFit/>
          </a:bodyPr>
          <a:lstStyle/>
          <a:p>
            <a:pPr marL="342900" indent="-342900">
              <a:spcBef>
                <a:spcPts val="1200"/>
              </a:spcBef>
              <a:buAutoNum type="arabicPeriod"/>
            </a:pPr>
            <a:r>
              <a:rPr lang="en-US" sz="2400" spc="20" dirty="0" err="1">
                <a:solidFill>
                  <a:srgbClr val="626262"/>
                </a:solidFill>
                <a:latin typeface="Arial"/>
                <a:cs typeface="Arial"/>
              </a:rPr>
              <a:t>Giới</a:t>
            </a:r>
            <a:r>
              <a:rPr lang="en-US" sz="2400" spc="20" dirty="0">
                <a:solidFill>
                  <a:srgbClr val="626262"/>
                </a:solidFill>
                <a:latin typeface="Arial"/>
                <a:cs typeface="Arial"/>
              </a:rPr>
              <a:t> </a:t>
            </a:r>
            <a:r>
              <a:rPr lang="en-US" sz="2400" spc="20" dirty="0" err="1">
                <a:solidFill>
                  <a:srgbClr val="626262"/>
                </a:solidFill>
                <a:latin typeface="Arial"/>
                <a:cs typeface="Arial"/>
              </a:rPr>
              <a:t>thiệu</a:t>
            </a:r>
            <a:r>
              <a:rPr lang="en-US" sz="2400" spc="20" dirty="0">
                <a:solidFill>
                  <a:srgbClr val="626262"/>
                </a:solidFill>
                <a:latin typeface="Arial"/>
                <a:cs typeface="Arial"/>
              </a:rPr>
              <a:t> </a:t>
            </a:r>
            <a:r>
              <a:rPr lang="en-US" sz="2400" spc="20" dirty="0" err="1">
                <a:solidFill>
                  <a:srgbClr val="626262"/>
                </a:solidFill>
                <a:latin typeface="Arial"/>
                <a:cs typeface="Arial"/>
              </a:rPr>
              <a:t>về</a:t>
            </a:r>
            <a:r>
              <a:rPr lang="en-US" sz="2400" spc="20" dirty="0">
                <a:solidFill>
                  <a:srgbClr val="626262"/>
                </a:solidFill>
                <a:latin typeface="Arial"/>
                <a:cs typeface="Arial"/>
              </a:rPr>
              <a:t> </a:t>
            </a:r>
            <a:r>
              <a:rPr lang="en-US" sz="2400" spc="20" dirty="0" err="1">
                <a:solidFill>
                  <a:srgbClr val="626262"/>
                </a:solidFill>
                <a:latin typeface="Arial"/>
                <a:cs typeface="Arial"/>
              </a:rPr>
              <a:t>giao</a:t>
            </a:r>
            <a:r>
              <a:rPr lang="en-US" sz="2400" spc="20" dirty="0">
                <a:solidFill>
                  <a:srgbClr val="626262"/>
                </a:solidFill>
                <a:latin typeface="Arial"/>
                <a:cs typeface="Arial"/>
              </a:rPr>
              <a:t> </a:t>
            </a:r>
            <a:r>
              <a:rPr lang="en-US" sz="2400" spc="20" dirty="0" err="1">
                <a:solidFill>
                  <a:srgbClr val="626262"/>
                </a:solidFill>
                <a:latin typeface="Arial"/>
                <a:cs typeface="Arial"/>
              </a:rPr>
              <a:t>thức</a:t>
            </a:r>
            <a:r>
              <a:rPr lang="en-US" sz="2400" spc="20" dirty="0">
                <a:solidFill>
                  <a:srgbClr val="626262"/>
                </a:solidFill>
                <a:latin typeface="Arial"/>
                <a:cs typeface="Arial"/>
              </a:rPr>
              <a:t> UDP</a:t>
            </a:r>
          </a:p>
          <a:p>
            <a:pPr marL="342900" indent="-342900">
              <a:spcBef>
                <a:spcPts val="1200"/>
              </a:spcBef>
              <a:buAutoNum type="arabicPeriod"/>
            </a:pPr>
            <a:r>
              <a:rPr lang="en-US" sz="2400" spc="20" dirty="0" err="1">
                <a:solidFill>
                  <a:srgbClr val="626262"/>
                </a:solidFill>
                <a:latin typeface="Arial"/>
                <a:cs typeface="Arial"/>
              </a:rPr>
              <a:t>Giới</a:t>
            </a:r>
            <a:r>
              <a:rPr lang="en-US" sz="2400" spc="20" dirty="0">
                <a:solidFill>
                  <a:srgbClr val="626262"/>
                </a:solidFill>
                <a:latin typeface="Arial"/>
                <a:cs typeface="Arial"/>
              </a:rPr>
              <a:t> </a:t>
            </a:r>
            <a:r>
              <a:rPr lang="en-US" sz="2400" spc="20" dirty="0" err="1">
                <a:solidFill>
                  <a:srgbClr val="626262"/>
                </a:solidFill>
                <a:latin typeface="Arial"/>
                <a:cs typeface="Arial"/>
              </a:rPr>
              <a:t>thiệu</a:t>
            </a:r>
            <a:r>
              <a:rPr lang="en-US" sz="2400" spc="20" dirty="0">
                <a:solidFill>
                  <a:srgbClr val="626262"/>
                </a:solidFill>
                <a:latin typeface="Arial"/>
                <a:cs typeface="Arial"/>
              </a:rPr>
              <a:t> </a:t>
            </a:r>
            <a:r>
              <a:rPr lang="en-US" sz="2400" spc="20" dirty="0" err="1">
                <a:solidFill>
                  <a:srgbClr val="626262"/>
                </a:solidFill>
                <a:latin typeface="Arial"/>
                <a:cs typeface="Arial"/>
              </a:rPr>
              <a:t>về</a:t>
            </a:r>
            <a:r>
              <a:rPr lang="en-US" sz="2400" spc="20" dirty="0">
                <a:solidFill>
                  <a:srgbClr val="626262"/>
                </a:solidFill>
                <a:latin typeface="Arial"/>
                <a:cs typeface="Arial"/>
              </a:rPr>
              <a:t> </a:t>
            </a:r>
            <a:r>
              <a:rPr lang="en-US" sz="2400" spc="20" dirty="0" err="1">
                <a:solidFill>
                  <a:srgbClr val="626262"/>
                </a:solidFill>
                <a:latin typeface="Arial"/>
                <a:cs typeface="Arial"/>
              </a:rPr>
              <a:t>mã</a:t>
            </a:r>
            <a:r>
              <a:rPr lang="en-US" sz="2400" spc="20" dirty="0">
                <a:solidFill>
                  <a:srgbClr val="626262"/>
                </a:solidFill>
                <a:latin typeface="Arial"/>
                <a:cs typeface="Arial"/>
              </a:rPr>
              <a:t> </a:t>
            </a:r>
            <a:r>
              <a:rPr lang="en-US" sz="2400" spc="20" dirty="0" err="1">
                <a:solidFill>
                  <a:srgbClr val="626262"/>
                </a:solidFill>
                <a:latin typeface="Arial"/>
                <a:cs typeface="Arial"/>
              </a:rPr>
              <a:t>hóa</a:t>
            </a:r>
            <a:r>
              <a:rPr lang="en-US" sz="2400" spc="20" dirty="0">
                <a:solidFill>
                  <a:srgbClr val="626262"/>
                </a:solidFill>
                <a:latin typeface="Arial"/>
                <a:cs typeface="Arial"/>
              </a:rPr>
              <a:t> AES</a:t>
            </a:r>
          </a:p>
          <a:p>
            <a:pPr marL="342900" indent="-342900">
              <a:spcBef>
                <a:spcPts val="1200"/>
              </a:spcBef>
              <a:buAutoNum type="arabicPeriod"/>
            </a:pPr>
            <a:r>
              <a:rPr lang="en-US" sz="2400" spc="20" dirty="0">
                <a:solidFill>
                  <a:srgbClr val="626262"/>
                </a:solidFill>
                <a:latin typeface="Arial"/>
                <a:cs typeface="Arial"/>
              </a:rPr>
              <a:t>Demo</a:t>
            </a:r>
          </a:p>
          <a:p>
            <a:pPr marL="342900" indent="-342900">
              <a:spcBef>
                <a:spcPts val="1200"/>
              </a:spcBef>
              <a:buAutoNum type="arabicPeriod"/>
            </a:pPr>
            <a:endParaRPr lang="vi-VN" sz="2400" spc="20" dirty="0">
              <a:solidFill>
                <a:srgbClr val="626262"/>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464" y="949130"/>
            <a:ext cx="7874836" cy="520654"/>
          </a:xfrm>
          <a:prstGeom prst="rect">
            <a:avLst/>
          </a:prstGeom>
        </p:spPr>
        <p:txBody>
          <a:bodyPr vert="horz" wrap="square" lIns="0" tIns="104139" rIns="0" bIns="0" rtlCol="0">
            <a:spAutoFit/>
          </a:bodyPr>
          <a:lstStyle/>
          <a:p>
            <a:pPr marL="31115">
              <a:spcBef>
                <a:spcPts val="819"/>
              </a:spcBef>
            </a:pPr>
            <a:r>
              <a:rPr lang="en-US" sz="2700" b="0" spc="25" dirty="0" err="1">
                <a:solidFill>
                  <a:srgbClr val="FF8C00"/>
                </a:solidFill>
              </a:rPr>
              <a:t>Giới</a:t>
            </a:r>
            <a:r>
              <a:rPr lang="en-US" sz="2700" b="0" spc="25" dirty="0">
                <a:solidFill>
                  <a:srgbClr val="FF8C00"/>
                </a:solidFill>
              </a:rPr>
              <a:t> </a:t>
            </a:r>
            <a:r>
              <a:rPr lang="en-US" sz="2700" b="0" spc="25" dirty="0" err="1">
                <a:solidFill>
                  <a:srgbClr val="FF8C00"/>
                </a:solidFill>
              </a:rPr>
              <a:t>thiệu</a:t>
            </a:r>
            <a:r>
              <a:rPr lang="en-US" sz="2700" b="0" spc="25" dirty="0">
                <a:solidFill>
                  <a:srgbClr val="FF8C00"/>
                </a:solidFill>
              </a:rPr>
              <a:t> </a:t>
            </a:r>
            <a:r>
              <a:rPr lang="en-US" sz="2700" b="0" spc="25" dirty="0" err="1">
                <a:solidFill>
                  <a:srgbClr val="FF8C00"/>
                </a:solidFill>
              </a:rPr>
              <a:t>về</a:t>
            </a:r>
            <a:r>
              <a:rPr lang="en-US" sz="2700" b="0" spc="25" dirty="0">
                <a:solidFill>
                  <a:srgbClr val="FF8C00"/>
                </a:solidFill>
              </a:rPr>
              <a:t> </a:t>
            </a:r>
            <a:r>
              <a:rPr lang="en-US" sz="2700" spc="25" dirty="0" err="1">
                <a:solidFill>
                  <a:srgbClr val="FF8C00"/>
                </a:solidFill>
              </a:rPr>
              <a:t>giao</a:t>
            </a:r>
            <a:r>
              <a:rPr lang="en-US" sz="2700" spc="25" dirty="0">
                <a:solidFill>
                  <a:srgbClr val="FF8C00"/>
                </a:solidFill>
              </a:rPr>
              <a:t> </a:t>
            </a:r>
            <a:r>
              <a:rPr lang="en-US" sz="2700" spc="25" dirty="0" err="1">
                <a:solidFill>
                  <a:srgbClr val="FF8C00"/>
                </a:solidFill>
              </a:rPr>
              <a:t>thức</a:t>
            </a:r>
            <a:r>
              <a:rPr lang="en-US" sz="2700" spc="25" dirty="0">
                <a:solidFill>
                  <a:srgbClr val="FF8C00"/>
                </a:solidFill>
              </a:rPr>
              <a:t> UDP</a:t>
            </a:r>
            <a:endParaRPr sz="2700" dirty="0">
              <a:solidFill>
                <a:srgbClr val="FF8C00"/>
              </a:solidFill>
            </a:endParaRPr>
          </a:p>
        </p:txBody>
      </p:sp>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6" name="Picture 5" descr="sth">
            <a:extLst>
              <a:ext uri="{FF2B5EF4-FFF2-40B4-BE49-F238E27FC236}">
                <a16:creationId xmlns:a16="http://schemas.microsoft.com/office/drawing/2014/main" id="{58CBD582-0926-4616-9F54-52CE71C9CEBF}"/>
              </a:ext>
            </a:extLst>
          </p:cNvPr>
          <p:cNvPicPr>
            <a:picLocks noChangeAspect="1"/>
          </p:cNvPicPr>
          <p:nvPr/>
        </p:nvPicPr>
        <p:blipFill>
          <a:blip r:embed="rId2"/>
          <a:stretch>
            <a:fillRect/>
          </a:stretch>
        </p:blipFill>
        <p:spPr>
          <a:xfrm>
            <a:off x="2336800" y="3721307"/>
            <a:ext cx="6019800" cy="2905113"/>
          </a:xfrm>
          <a:prstGeom prst="rect">
            <a:avLst/>
          </a:prstGeom>
        </p:spPr>
      </p:pic>
      <p:sp>
        <p:nvSpPr>
          <p:cNvPr id="5" name="object 5">
            <a:extLst>
              <a:ext uri="{FF2B5EF4-FFF2-40B4-BE49-F238E27FC236}">
                <a16:creationId xmlns:a16="http://schemas.microsoft.com/office/drawing/2014/main" id="{631C1316-2D4E-4583-BB1C-F2F063F8B8DE}"/>
              </a:ext>
            </a:extLst>
          </p:cNvPr>
          <p:cNvSpPr txBox="1"/>
          <p:nvPr/>
        </p:nvSpPr>
        <p:spPr>
          <a:xfrm>
            <a:off x="900832" y="1720850"/>
            <a:ext cx="8865468" cy="2585323"/>
          </a:xfrm>
          <a:prstGeom prst="rect">
            <a:avLst/>
          </a:prstGeom>
        </p:spPr>
        <p:txBody>
          <a:bodyPr vert="horz" wrap="square" lIns="0" tIns="0" rIns="0" bIns="0" rtlCol="0" anchor="ctr">
            <a:spAutoFit/>
          </a:bodyPr>
          <a:lstStyle/>
          <a:p>
            <a:pPr marL="12065">
              <a:spcBef>
                <a:spcPts val="190"/>
              </a:spcBef>
              <a:tabLst>
                <a:tab pos="279400" algn="l"/>
                <a:tab pos="280035" algn="l"/>
              </a:tabLst>
            </a:pPr>
            <a:r>
              <a:rPr lang="vi-VN" sz="2400" spc="30" dirty="0">
                <a:solidFill>
                  <a:srgbClr val="626262"/>
                </a:solidFill>
                <a:latin typeface="Arial"/>
                <a:cs typeface="Arial"/>
              </a:rPr>
              <a:t>UDP là viết tắt của cụm từ User Datagram Protocol. UDP là một phần của bộ giao thức Internet được sử dụng bởi các chương trình chạy trên các máy tính khác nhau trên mạng. Không giống như TCP/IP, UDP được sử dụng để gửi các gói tin ngắn gọi là datagram, cho phép truyền nhanh hơn. Tuy nhiên, UDP không cung cấp kiểm tra lỗi nên không đảm bảo toàn vẹn dữ liệu.</a:t>
            </a:r>
            <a:endParaRPr lang="en-US" sz="2400" spc="30" dirty="0">
              <a:solidFill>
                <a:srgbClr val="626262"/>
              </a:solidFill>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514208"/>
            <a:ext cx="10693400" cy="520654"/>
          </a:xfrm>
          <a:prstGeom prst="rect">
            <a:avLst/>
          </a:prstGeom>
        </p:spPr>
        <p:txBody>
          <a:bodyPr vert="horz" wrap="square" lIns="0" tIns="104139" rIns="0" bIns="0" rtlCol="0">
            <a:spAutoFit/>
          </a:bodyPr>
          <a:lstStyle/>
          <a:p>
            <a:pPr marL="31115" algn="ctr">
              <a:spcBef>
                <a:spcPts val="819"/>
              </a:spcBef>
            </a:pPr>
            <a:r>
              <a:rPr lang="en-US" sz="2700" b="0" spc="25" dirty="0" err="1">
                <a:solidFill>
                  <a:srgbClr val="FF8C00"/>
                </a:solidFill>
              </a:rPr>
              <a:t>Cách</a:t>
            </a:r>
            <a:r>
              <a:rPr lang="en-US" sz="2700" b="0" spc="25" dirty="0">
                <a:solidFill>
                  <a:srgbClr val="FF8C00"/>
                </a:solidFill>
              </a:rPr>
              <a:t> </a:t>
            </a:r>
            <a:r>
              <a:rPr lang="en-US" sz="2700" b="0" spc="25" dirty="0" err="1">
                <a:solidFill>
                  <a:srgbClr val="FF8C00"/>
                </a:solidFill>
              </a:rPr>
              <a:t>hoạt</a:t>
            </a:r>
            <a:r>
              <a:rPr lang="en-US" sz="2700" b="0" spc="25" dirty="0">
                <a:solidFill>
                  <a:srgbClr val="FF8C00"/>
                </a:solidFill>
              </a:rPr>
              <a:t> </a:t>
            </a:r>
            <a:r>
              <a:rPr lang="en-US" sz="2700" b="0" spc="25" dirty="0" err="1">
                <a:solidFill>
                  <a:srgbClr val="FF8C00"/>
                </a:solidFill>
              </a:rPr>
              <a:t>động</a:t>
            </a:r>
            <a:r>
              <a:rPr lang="en-US" sz="2700" b="0" spc="25" dirty="0">
                <a:solidFill>
                  <a:srgbClr val="FF8C00"/>
                </a:solidFill>
              </a:rPr>
              <a:t> </a:t>
            </a:r>
            <a:r>
              <a:rPr lang="en-US" sz="2700" b="0" spc="25" dirty="0" err="1">
                <a:solidFill>
                  <a:srgbClr val="FF8C00"/>
                </a:solidFill>
              </a:rPr>
              <a:t>của</a:t>
            </a:r>
            <a:r>
              <a:rPr lang="en-US" sz="2700" b="0" spc="25" dirty="0">
                <a:solidFill>
                  <a:srgbClr val="FF8C00"/>
                </a:solidFill>
              </a:rPr>
              <a:t> UDP</a:t>
            </a:r>
            <a:endParaRPr sz="2700" b="0" dirty="0">
              <a:solidFill>
                <a:srgbClr val="FF8C00"/>
              </a:solidFill>
            </a:endParaRPr>
          </a:p>
        </p:txBody>
      </p:sp>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object 5">
            <a:extLst>
              <a:ext uri="{FF2B5EF4-FFF2-40B4-BE49-F238E27FC236}">
                <a16:creationId xmlns:a16="http://schemas.microsoft.com/office/drawing/2014/main" id="{12B3B3D4-8B34-4147-805A-C7579EC6A3D1}"/>
              </a:ext>
            </a:extLst>
          </p:cNvPr>
          <p:cNvSpPr txBox="1"/>
          <p:nvPr/>
        </p:nvSpPr>
        <p:spPr>
          <a:xfrm>
            <a:off x="900832" y="2330450"/>
            <a:ext cx="8865468" cy="3375283"/>
          </a:xfrm>
          <a:prstGeom prst="rect">
            <a:avLst/>
          </a:prstGeom>
        </p:spPr>
        <p:txBody>
          <a:bodyPr vert="horz" wrap="square" lIns="0" tIns="0" rIns="0" bIns="0" rtlCol="0" anchor="ctr">
            <a:spAutoFit/>
          </a:bodyPr>
          <a:lstStyle/>
          <a:p>
            <a:pPr marL="12065" lvl="0">
              <a:spcBef>
                <a:spcPts val="190"/>
              </a:spcBef>
              <a:buSzPts val="2400"/>
              <a:tabLst>
                <a:tab pos="279400" algn="l"/>
                <a:tab pos="280035" algn="l"/>
              </a:tabLst>
            </a:pPr>
            <a:r>
              <a:rPr lang="en-US" altLang="en-GB" sz="2400" spc="30" dirty="0">
                <a:solidFill>
                  <a:srgbClr val="626262"/>
                </a:solidFill>
                <a:latin typeface="Arial"/>
                <a:cs typeface="Arial"/>
              </a:rPr>
              <a:t>Giao </a:t>
            </a:r>
            <a:r>
              <a:rPr lang="en-US" altLang="en-GB" sz="2400" spc="30" dirty="0" err="1">
                <a:solidFill>
                  <a:srgbClr val="626262"/>
                </a:solidFill>
                <a:latin typeface="Arial"/>
                <a:cs typeface="Arial"/>
              </a:rPr>
              <a:t>thức</a:t>
            </a:r>
            <a:r>
              <a:rPr lang="en-US" altLang="en-GB" sz="2400" spc="30" dirty="0">
                <a:solidFill>
                  <a:srgbClr val="626262"/>
                </a:solidFill>
                <a:latin typeface="Arial"/>
                <a:cs typeface="Arial"/>
              </a:rPr>
              <a:t> UDP </a:t>
            </a:r>
            <a:r>
              <a:rPr lang="en-US" altLang="en-GB" sz="2400" spc="30" dirty="0" err="1">
                <a:solidFill>
                  <a:srgbClr val="626262"/>
                </a:solidFill>
                <a:latin typeface="Arial"/>
                <a:cs typeface="Arial"/>
              </a:rPr>
              <a:t>hoạt</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động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tương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tự</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như</a:t>
            </a:r>
            <a:r>
              <a:rPr lang="en-US" altLang="en-GB" sz="2400" spc="30" dirty="0">
                <a:solidFill>
                  <a:srgbClr val="626262"/>
                </a:solidFill>
                <a:latin typeface="Arial"/>
                <a:cs typeface="Arial"/>
              </a:rPr>
              <a:t> TCP </a:t>
            </a:r>
            <a:r>
              <a:rPr lang="en-US" altLang="en-GB" sz="2400" spc="30" dirty="0" err="1">
                <a:solidFill>
                  <a:srgbClr val="626262"/>
                </a:solidFill>
                <a:latin typeface="Arial"/>
                <a:cs typeface="Arial"/>
              </a:rPr>
              <a:t>nhưng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nó</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không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cung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cấp</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kiểm</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tra</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lỗi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khi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truyền</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gói</a:t>
            </a:r>
            <a:r>
              <a:rPr lang="en-US" altLang="en-GB" sz="2400" spc="30" dirty="0">
                <a:solidFill>
                  <a:srgbClr val="626262"/>
                </a:solidFill>
                <a:latin typeface="Arial"/>
                <a:cs typeface="Arial"/>
              </a:rPr>
              <a:t> tin.</a:t>
            </a:r>
          </a:p>
          <a:p>
            <a:pPr marL="12065" lvl="0">
              <a:spcBef>
                <a:spcPts val="190"/>
              </a:spcBef>
              <a:buSzPts val="2400"/>
              <a:tabLst>
                <a:tab pos="279400" algn="l"/>
                <a:tab pos="280035" algn="l"/>
              </a:tabLst>
            </a:pPr>
            <a:endParaRPr lang="en-US" altLang="en-GB" sz="2400" spc="30" dirty="0">
              <a:solidFill>
                <a:srgbClr val="626262"/>
              </a:solidFill>
              <a:latin typeface="Arial"/>
              <a:cs typeface="Arial"/>
            </a:endParaRPr>
          </a:p>
          <a:p>
            <a:pPr marL="12065">
              <a:spcBef>
                <a:spcPts val="190"/>
              </a:spcBef>
              <a:buSzPts val="2400"/>
              <a:tabLst>
                <a:tab pos="279400" algn="l"/>
                <a:tab pos="280035" algn="l"/>
              </a:tabLst>
            </a:pPr>
            <a:r>
              <a:rPr lang="en-US" altLang="en-GB" sz="2400" spc="30" dirty="0">
                <a:solidFill>
                  <a:srgbClr val="626262"/>
                </a:solidFill>
                <a:latin typeface="Arial"/>
                <a:cs typeface="Arial"/>
              </a:rPr>
              <a:t>Khi </a:t>
            </a:r>
            <a:r>
              <a:rPr lang="en-US" altLang="en-GB" sz="2400" spc="30" dirty="0" err="1">
                <a:solidFill>
                  <a:srgbClr val="626262"/>
                </a:solidFill>
                <a:latin typeface="Arial"/>
                <a:cs typeface="Arial"/>
              </a:rPr>
              <a:t>một</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ứng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dụng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sử</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dụng</a:t>
            </a:r>
            <a:r>
              <a:rPr lang="en-US" altLang="en-GB" sz="2400" spc="30" dirty="0">
                <a:solidFill>
                  <a:srgbClr val="626262"/>
                </a:solidFill>
                <a:latin typeface="Arial"/>
                <a:cs typeface="Arial"/>
              </a:rPr>
              <a:t> UDP, </a:t>
            </a:r>
            <a:r>
              <a:rPr lang="en-US" altLang="en-GB" sz="2400" spc="30" dirty="0" err="1">
                <a:solidFill>
                  <a:srgbClr val="626262"/>
                </a:solidFill>
                <a:latin typeface="Arial"/>
                <a:cs typeface="Arial"/>
              </a:rPr>
              <a:t>các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gói</a:t>
            </a:r>
            <a:r>
              <a:rPr lang="en-US" altLang="en-GB" sz="2400" spc="30" dirty="0">
                <a:solidFill>
                  <a:srgbClr val="626262"/>
                </a:solidFill>
                <a:latin typeface="Arial"/>
                <a:cs typeface="Arial"/>
              </a:rPr>
              <a:t> tin </a:t>
            </a:r>
            <a:r>
              <a:rPr lang="en-US" altLang="en-GB" sz="2400" spc="30" dirty="0" err="1">
                <a:solidFill>
                  <a:srgbClr val="626262"/>
                </a:solidFill>
                <a:latin typeface="Arial"/>
                <a:cs typeface="Arial"/>
              </a:rPr>
              <a:t>chỉ</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được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gửi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đến</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người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nhận</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Người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gửi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không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đợi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để</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đảm</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bảo</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người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nhận</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nhận</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được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gói</a:t>
            </a:r>
            <a:r>
              <a:rPr lang="en-US" altLang="en-GB" sz="2400" spc="30" dirty="0">
                <a:solidFill>
                  <a:srgbClr val="626262"/>
                </a:solidFill>
                <a:latin typeface="Arial"/>
                <a:cs typeface="Arial"/>
              </a:rPr>
              <a:t> tin hay </a:t>
            </a:r>
            <a:r>
              <a:rPr lang="en-US" altLang="en-GB" sz="2400" spc="30" dirty="0" err="1">
                <a:solidFill>
                  <a:srgbClr val="626262"/>
                </a:solidFill>
                <a:latin typeface="Arial"/>
                <a:cs typeface="Arial"/>
              </a:rPr>
              <a:t>không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mà</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nó</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tiếp</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tục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gửi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các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gói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tiếp</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theo.</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Nếu</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người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nhận</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bỏ</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lỡ</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một</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vài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gói</a:t>
            </a:r>
            <a:r>
              <a:rPr lang="en-US" altLang="en-GB" sz="2400" spc="30" dirty="0">
                <a:solidFill>
                  <a:srgbClr val="626262"/>
                </a:solidFill>
                <a:latin typeface="Arial"/>
                <a:cs typeface="Arial"/>
              </a:rPr>
              <a:t> tin UDP, </a:t>
            </a:r>
            <a:r>
              <a:rPr lang="en-US" altLang="en-GB" sz="2400" spc="30" dirty="0" err="1">
                <a:solidFill>
                  <a:srgbClr val="626262"/>
                </a:solidFill>
                <a:latin typeface="Arial"/>
                <a:cs typeface="Arial"/>
              </a:rPr>
              <a:t>gói</a:t>
            </a:r>
            <a:r>
              <a:rPr lang="en-US" altLang="en-GB" sz="2400" spc="30" dirty="0">
                <a:solidFill>
                  <a:srgbClr val="626262"/>
                </a:solidFill>
                <a:latin typeface="Arial"/>
                <a:cs typeface="Arial"/>
              </a:rPr>
              <a:t> tin </a:t>
            </a:r>
            <a:r>
              <a:rPr lang="en-US" altLang="en-GB" sz="2400" spc="30" dirty="0" err="1">
                <a:solidFill>
                  <a:srgbClr val="626262"/>
                </a:solidFill>
                <a:latin typeface="Arial"/>
                <a:cs typeface="Arial"/>
              </a:rPr>
              <a:t>đó</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bị</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mất</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vì</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người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gửi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sẽ</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không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gửi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lại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chúng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Điều</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này</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có</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nghĩa</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là</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các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thiết</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bị</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có</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thể</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giao</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tiếp</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nhanh</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hơn</a:t>
            </a:r>
            <a:r>
              <a:rPr lang="en-US" altLang="en-GB" sz="2400" spc="30" dirty="0">
                <a:solidFill>
                  <a:srgbClr val="626262"/>
                </a:solidFill>
                <a:latin typeface="Arial"/>
                <a:cs typeface="Arial"/>
              </a:rPr>
              <a:t>.</a:t>
            </a:r>
          </a:p>
        </p:txBody>
      </p:sp>
      <p:sp>
        <p:nvSpPr>
          <p:cNvPr id="7" name="object 2">
            <a:extLst>
              <a:ext uri="{FF2B5EF4-FFF2-40B4-BE49-F238E27FC236}">
                <a16:creationId xmlns:a16="http://schemas.microsoft.com/office/drawing/2014/main" id="{E62E9C57-F59B-4E82-8190-F45298613F4D}"/>
              </a:ext>
            </a:extLst>
          </p:cNvPr>
          <p:cNvSpPr txBox="1">
            <a:spLocks/>
          </p:cNvSpPr>
          <p:nvPr/>
        </p:nvSpPr>
        <p:spPr>
          <a:xfrm>
            <a:off x="0" y="882650"/>
            <a:ext cx="10693400" cy="520654"/>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algn="ctr">
              <a:spcBef>
                <a:spcPts val="819"/>
              </a:spcBef>
            </a:pPr>
            <a:r>
              <a:rPr lang="en-US" sz="2700" b="0" kern="0" spc="25" dirty="0" err="1">
                <a:solidFill>
                  <a:srgbClr val="FF8C00"/>
                </a:solidFill>
              </a:rPr>
              <a:t>Giới</a:t>
            </a:r>
            <a:r>
              <a:rPr lang="en-US" sz="2700" b="0" kern="0" spc="25" dirty="0">
                <a:solidFill>
                  <a:srgbClr val="FF8C00"/>
                </a:solidFill>
              </a:rPr>
              <a:t> </a:t>
            </a:r>
            <a:r>
              <a:rPr lang="en-US" sz="2700" b="0" kern="0" spc="25" dirty="0" err="1">
                <a:solidFill>
                  <a:srgbClr val="FF8C00"/>
                </a:solidFill>
              </a:rPr>
              <a:t>thiệu</a:t>
            </a:r>
            <a:r>
              <a:rPr lang="en-US" sz="2700" b="0" kern="0" spc="25" dirty="0">
                <a:solidFill>
                  <a:srgbClr val="FF8C00"/>
                </a:solidFill>
              </a:rPr>
              <a:t> </a:t>
            </a:r>
            <a:r>
              <a:rPr lang="en-US" sz="2700" b="0" kern="0" spc="25" dirty="0" err="1">
                <a:solidFill>
                  <a:srgbClr val="FF8C00"/>
                </a:solidFill>
              </a:rPr>
              <a:t>về</a:t>
            </a:r>
            <a:r>
              <a:rPr lang="en-US" sz="2700" b="0" kern="0" spc="25" dirty="0">
                <a:solidFill>
                  <a:srgbClr val="FF8C00"/>
                </a:solidFill>
              </a:rPr>
              <a:t> </a:t>
            </a:r>
            <a:r>
              <a:rPr lang="en-US" sz="2700" kern="0" spc="25" dirty="0" err="1">
                <a:solidFill>
                  <a:srgbClr val="FF8C00"/>
                </a:solidFill>
              </a:rPr>
              <a:t>giao</a:t>
            </a:r>
            <a:r>
              <a:rPr lang="en-US" sz="2700" kern="0" spc="25" dirty="0">
                <a:solidFill>
                  <a:srgbClr val="FF8C00"/>
                </a:solidFill>
              </a:rPr>
              <a:t> </a:t>
            </a:r>
            <a:r>
              <a:rPr lang="en-US" sz="2700" kern="0" spc="25" dirty="0" err="1">
                <a:solidFill>
                  <a:srgbClr val="FF8C00"/>
                </a:solidFill>
              </a:rPr>
              <a:t>thức</a:t>
            </a:r>
            <a:r>
              <a:rPr lang="en-US" sz="2700" kern="0" spc="25" dirty="0">
                <a:solidFill>
                  <a:srgbClr val="FF8C00"/>
                </a:solidFill>
              </a:rPr>
              <a:t> UDP</a:t>
            </a:r>
            <a:endParaRPr lang="en-US" sz="2700" kern="0" dirty="0">
              <a:solidFill>
                <a:srgbClr val="FF8C00"/>
              </a:solidFill>
            </a:endParaRPr>
          </a:p>
        </p:txBody>
      </p:sp>
    </p:spTree>
    <p:extLst>
      <p:ext uri="{BB962C8B-B14F-4D97-AF65-F5344CB8AC3E}">
        <p14:creationId xmlns:p14="http://schemas.microsoft.com/office/powerpoint/2010/main" val="21395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object 5">
            <a:extLst>
              <a:ext uri="{FF2B5EF4-FFF2-40B4-BE49-F238E27FC236}">
                <a16:creationId xmlns:a16="http://schemas.microsoft.com/office/drawing/2014/main" id="{12B3B3D4-8B34-4147-805A-C7579EC6A3D1}"/>
              </a:ext>
            </a:extLst>
          </p:cNvPr>
          <p:cNvSpPr txBox="1"/>
          <p:nvPr/>
        </p:nvSpPr>
        <p:spPr>
          <a:xfrm>
            <a:off x="900832" y="2406650"/>
            <a:ext cx="8789268" cy="1897955"/>
          </a:xfrm>
          <a:prstGeom prst="rect">
            <a:avLst/>
          </a:prstGeom>
        </p:spPr>
        <p:txBody>
          <a:bodyPr vert="horz" wrap="square" lIns="0" tIns="0" rIns="0" bIns="0" rtlCol="0" anchor="ctr">
            <a:spAutoFit/>
          </a:bodyPr>
          <a:lstStyle/>
          <a:p>
            <a:pPr marL="12065">
              <a:spcBef>
                <a:spcPts val="190"/>
              </a:spcBef>
              <a:buSzPts val="2400"/>
              <a:tabLst>
                <a:tab pos="279400" algn="l"/>
                <a:tab pos="280035" algn="l"/>
              </a:tabLst>
            </a:pPr>
            <a:r>
              <a:rPr lang="en-US" altLang="en-GB" sz="2400" spc="30" dirty="0">
                <a:solidFill>
                  <a:srgbClr val="626262"/>
                </a:solidFill>
                <a:latin typeface="Arial"/>
                <a:cs typeface="Arial"/>
              </a:rPr>
              <a:t>UDP </a:t>
            </a:r>
            <a:r>
              <a:rPr lang="en-US" altLang="en-GB" sz="2400" spc="30" dirty="0" err="1">
                <a:solidFill>
                  <a:srgbClr val="626262"/>
                </a:solidFill>
                <a:latin typeface="Arial"/>
                <a:cs typeface="Arial"/>
              </a:rPr>
              <a:t>được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sử</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dụng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khi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tốc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độ</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được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ưu</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tiên</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và</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sửa</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lỗi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không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cần</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thiết</a:t>
            </a:r>
            <a:r>
              <a:rPr lang="en-US" altLang="en-GB" sz="2400" spc="30" dirty="0">
                <a:solidFill>
                  <a:srgbClr val="626262"/>
                </a:solidFill>
                <a:latin typeface="Arial"/>
                <a:cs typeface="Arial"/>
              </a:rPr>
              <a:t>. </a:t>
            </a:r>
          </a:p>
          <a:p>
            <a:pPr marL="12065">
              <a:spcBef>
                <a:spcPts val="190"/>
              </a:spcBef>
              <a:buSzPts val="2400"/>
              <a:tabLst>
                <a:tab pos="279400" algn="l"/>
                <a:tab pos="280035" algn="l"/>
              </a:tabLst>
            </a:pPr>
            <a:r>
              <a:rPr lang="en-US" altLang="en-GB" sz="2400" spc="30" dirty="0">
                <a:solidFill>
                  <a:srgbClr val="626262"/>
                </a:solidFill>
                <a:latin typeface="Arial"/>
                <a:cs typeface="Arial"/>
              </a:rPr>
              <a:t>  </a:t>
            </a:r>
          </a:p>
          <a:p>
            <a:pPr marL="12065">
              <a:spcBef>
                <a:spcPts val="190"/>
              </a:spcBef>
              <a:buSzPts val="2400"/>
              <a:tabLst>
                <a:tab pos="279400" algn="l"/>
                <a:tab pos="280035" algn="l"/>
              </a:tabLst>
            </a:pPr>
            <a:r>
              <a:rPr lang="en-US" altLang="en-GB" sz="2400" spc="30" dirty="0" err="1">
                <a:solidFill>
                  <a:srgbClr val="626262"/>
                </a:solidFill>
                <a:latin typeface="Arial"/>
                <a:cs typeface="Arial"/>
              </a:rPr>
              <a:t>Ví</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dụ</a:t>
            </a:r>
            <a:r>
              <a:rPr lang="en-US" altLang="en-GB" sz="2400" spc="30" dirty="0">
                <a:solidFill>
                  <a:srgbClr val="626262"/>
                </a:solidFill>
                <a:latin typeface="Arial"/>
                <a:cs typeface="Arial"/>
              </a:rPr>
              <a:t>: UDP </a:t>
            </a:r>
            <a:r>
              <a:rPr lang="en-US" altLang="en-GB" sz="2400" spc="30" dirty="0" err="1">
                <a:solidFill>
                  <a:srgbClr val="626262"/>
                </a:solidFill>
                <a:latin typeface="Arial"/>
                <a:cs typeface="Arial"/>
              </a:rPr>
              <a:t>thường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được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sử</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dụng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cho</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phát</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sóng</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trực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tuyến</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và</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trò</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chơi</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trực</a:t>
            </a:r>
            <a:r>
              <a:rPr lang="en-US" altLang="en-GB" sz="2400" spc="30" dirty="0">
                <a:solidFill>
                  <a:srgbClr val="626262"/>
                </a:solidFill>
                <a:latin typeface="Arial"/>
                <a:cs typeface="Arial"/>
              </a:rPr>
              <a:t> </a:t>
            </a:r>
            <a:r>
              <a:rPr lang="en-US" altLang="en-GB" sz="2400" spc="30" dirty="0" err="1">
                <a:solidFill>
                  <a:srgbClr val="626262"/>
                </a:solidFill>
                <a:latin typeface="Arial"/>
                <a:cs typeface="Arial"/>
              </a:rPr>
              <a:t>tuyến</a:t>
            </a:r>
            <a:r>
              <a:rPr lang="en-US" altLang="en-GB" sz="2400" spc="30" dirty="0">
                <a:solidFill>
                  <a:srgbClr val="626262"/>
                </a:solidFill>
                <a:latin typeface="Arial"/>
                <a:cs typeface="Arial"/>
              </a:rPr>
              <a:t>.</a:t>
            </a:r>
          </a:p>
        </p:txBody>
      </p:sp>
      <p:sp>
        <p:nvSpPr>
          <p:cNvPr id="7" name="object 2">
            <a:extLst>
              <a:ext uri="{FF2B5EF4-FFF2-40B4-BE49-F238E27FC236}">
                <a16:creationId xmlns:a16="http://schemas.microsoft.com/office/drawing/2014/main" id="{FC04EB64-CC96-409C-904E-9B1D9672F854}"/>
              </a:ext>
            </a:extLst>
          </p:cNvPr>
          <p:cNvSpPr txBox="1">
            <a:spLocks/>
          </p:cNvSpPr>
          <p:nvPr/>
        </p:nvSpPr>
        <p:spPr>
          <a:xfrm>
            <a:off x="0" y="1514208"/>
            <a:ext cx="10693400" cy="520654"/>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algn="ctr">
              <a:spcBef>
                <a:spcPts val="819"/>
              </a:spcBef>
            </a:pPr>
            <a:r>
              <a:rPr lang="en-US" sz="2700" b="0" kern="0" spc="25" dirty="0" err="1">
                <a:solidFill>
                  <a:srgbClr val="FF8C00"/>
                </a:solidFill>
              </a:rPr>
              <a:t>Ứng</a:t>
            </a:r>
            <a:r>
              <a:rPr lang="en-US" sz="2700" b="0" kern="0" spc="25" dirty="0">
                <a:solidFill>
                  <a:srgbClr val="FF8C00"/>
                </a:solidFill>
              </a:rPr>
              <a:t> </a:t>
            </a:r>
            <a:r>
              <a:rPr lang="en-US" sz="2700" b="0" kern="0" spc="25" dirty="0" err="1">
                <a:solidFill>
                  <a:srgbClr val="FF8C00"/>
                </a:solidFill>
              </a:rPr>
              <a:t>dụng</a:t>
            </a:r>
            <a:r>
              <a:rPr lang="en-US" sz="2700" b="0" kern="0" spc="25" dirty="0">
                <a:solidFill>
                  <a:srgbClr val="FF8C00"/>
                </a:solidFill>
              </a:rPr>
              <a:t> </a:t>
            </a:r>
            <a:r>
              <a:rPr lang="en-US" sz="2700" b="0" kern="0" spc="25" dirty="0" err="1">
                <a:solidFill>
                  <a:srgbClr val="FF8C00"/>
                </a:solidFill>
              </a:rPr>
              <a:t>của</a:t>
            </a:r>
            <a:r>
              <a:rPr lang="en-US" sz="2700" b="0" kern="0" spc="25" dirty="0">
                <a:solidFill>
                  <a:srgbClr val="FF8C00"/>
                </a:solidFill>
              </a:rPr>
              <a:t> UDP</a:t>
            </a:r>
            <a:endParaRPr lang="en-US" sz="2700" b="0" kern="0" dirty="0">
              <a:solidFill>
                <a:srgbClr val="FF8C00"/>
              </a:solidFill>
            </a:endParaRPr>
          </a:p>
        </p:txBody>
      </p:sp>
      <p:sp>
        <p:nvSpPr>
          <p:cNvPr id="9" name="object 2">
            <a:extLst>
              <a:ext uri="{FF2B5EF4-FFF2-40B4-BE49-F238E27FC236}">
                <a16:creationId xmlns:a16="http://schemas.microsoft.com/office/drawing/2014/main" id="{A842FC4C-330B-4B53-82DF-D9579F0ABD31}"/>
              </a:ext>
            </a:extLst>
          </p:cNvPr>
          <p:cNvSpPr txBox="1">
            <a:spLocks/>
          </p:cNvSpPr>
          <p:nvPr/>
        </p:nvSpPr>
        <p:spPr>
          <a:xfrm>
            <a:off x="0" y="882650"/>
            <a:ext cx="10693400" cy="520654"/>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algn="ctr">
              <a:spcBef>
                <a:spcPts val="819"/>
              </a:spcBef>
            </a:pPr>
            <a:r>
              <a:rPr lang="en-US" sz="2700" b="0" kern="0" spc="25" dirty="0" err="1">
                <a:solidFill>
                  <a:srgbClr val="FF8C00"/>
                </a:solidFill>
              </a:rPr>
              <a:t>Giới</a:t>
            </a:r>
            <a:r>
              <a:rPr lang="en-US" sz="2700" b="0" kern="0" spc="25" dirty="0">
                <a:solidFill>
                  <a:srgbClr val="FF8C00"/>
                </a:solidFill>
              </a:rPr>
              <a:t> </a:t>
            </a:r>
            <a:r>
              <a:rPr lang="en-US" sz="2700" b="0" kern="0" spc="25" dirty="0" err="1">
                <a:solidFill>
                  <a:srgbClr val="FF8C00"/>
                </a:solidFill>
              </a:rPr>
              <a:t>thiệu</a:t>
            </a:r>
            <a:r>
              <a:rPr lang="en-US" sz="2700" b="0" kern="0" spc="25" dirty="0">
                <a:solidFill>
                  <a:srgbClr val="FF8C00"/>
                </a:solidFill>
              </a:rPr>
              <a:t> </a:t>
            </a:r>
            <a:r>
              <a:rPr lang="en-US" sz="2700" b="0" kern="0" spc="25" dirty="0" err="1">
                <a:solidFill>
                  <a:srgbClr val="FF8C00"/>
                </a:solidFill>
              </a:rPr>
              <a:t>về</a:t>
            </a:r>
            <a:r>
              <a:rPr lang="en-US" sz="2700" b="0" kern="0" spc="25" dirty="0">
                <a:solidFill>
                  <a:srgbClr val="FF8C00"/>
                </a:solidFill>
              </a:rPr>
              <a:t> </a:t>
            </a:r>
            <a:r>
              <a:rPr lang="en-US" sz="2700" kern="0" spc="25" dirty="0" err="1">
                <a:solidFill>
                  <a:srgbClr val="FF8C00"/>
                </a:solidFill>
              </a:rPr>
              <a:t>giao</a:t>
            </a:r>
            <a:r>
              <a:rPr lang="en-US" sz="2700" kern="0" spc="25" dirty="0">
                <a:solidFill>
                  <a:srgbClr val="FF8C00"/>
                </a:solidFill>
              </a:rPr>
              <a:t> </a:t>
            </a:r>
            <a:r>
              <a:rPr lang="en-US" sz="2700" kern="0" spc="25" dirty="0" err="1">
                <a:solidFill>
                  <a:srgbClr val="FF8C00"/>
                </a:solidFill>
              </a:rPr>
              <a:t>thức</a:t>
            </a:r>
            <a:r>
              <a:rPr lang="en-US" sz="2700" kern="0" spc="25" dirty="0">
                <a:solidFill>
                  <a:srgbClr val="FF8C00"/>
                </a:solidFill>
              </a:rPr>
              <a:t> UDP</a:t>
            </a:r>
            <a:endParaRPr lang="en-US" sz="2700" kern="0" dirty="0">
              <a:solidFill>
                <a:srgbClr val="FF8C00"/>
              </a:solidFill>
            </a:endParaRPr>
          </a:p>
        </p:txBody>
      </p:sp>
    </p:spTree>
    <p:extLst>
      <p:ext uri="{BB962C8B-B14F-4D97-AF65-F5344CB8AC3E}">
        <p14:creationId xmlns:p14="http://schemas.microsoft.com/office/powerpoint/2010/main" val="332574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464" y="949130"/>
            <a:ext cx="7874836" cy="520654"/>
          </a:xfrm>
          <a:prstGeom prst="rect">
            <a:avLst/>
          </a:prstGeom>
        </p:spPr>
        <p:txBody>
          <a:bodyPr vert="horz" wrap="square" lIns="0" tIns="104139" rIns="0" bIns="0" rtlCol="0">
            <a:spAutoFit/>
          </a:bodyPr>
          <a:lstStyle/>
          <a:p>
            <a:pPr marL="31115">
              <a:spcBef>
                <a:spcPts val="819"/>
              </a:spcBef>
            </a:pPr>
            <a:r>
              <a:rPr lang="en-US" sz="2700" b="0" spc="25" dirty="0" err="1">
                <a:solidFill>
                  <a:srgbClr val="FF8C00"/>
                </a:solidFill>
              </a:rPr>
              <a:t>Giới</a:t>
            </a:r>
            <a:r>
              <a:rPr lang="en-US" sz="2700" b="0" spc="25" dirty="0">
                <a:solidFill>
                  <a:srgbClr val="FF8C00"/>
                </a:solidFill>
              </a:rPr>
              <a:t> </a:t>
            </a:r>
            <a:r>
              <a:rPr lang="en-US" sz="2700" b="0" spc="25" dirty="0" err="1">
                <a:solidFill>
                  <a:srgbClr val="FF8C00"/>
                </a:solidFill>
              </a:rPr>
              <a:t>thiệu</a:t>
            </a:r>
            <a:r>
              <a:rPr lang="en-US" sz="2700" b="0" spc="25" dirty="0">
                <a:solidFill>
                  <a:srgbClr val="FF8C00"/>
                </a:solidFill>
              </a:rPr>
              <a:t> </a:t>
            </a:r>
            <a:r>
              <a:rPr lang="en-US" sz="2700" b="0" spc="25" dirty="0" err="1">
                <a:solidFill>
                  <a:srgbClr val="FF8C00"/>
                </a:solidFill>
              </a:rPr>
              <a:t>về</a:t>
            </a:r>
            <a:r>
              <a:rPr lang="en-US" sz="2700" b="0" spc="25" dirty="0">
                <a:solidFill>
                  <a:srgbClr val="FF8C00"/>
                </a:solidFill>
              </a:rPr>
              <a:t> </a:t>
            </a:r>
            <a:r>
              <a:rPr lang="en-US" sz="2700" spc="25" dirty="0" err="1">
                <a:solidFill>
                  <a:srgbClr val="FF8C00"/>
                </a:solidFill>
              </a:rPr>
              <a:t>mã</a:t>
            </a:r>
            <a:r>
              <a:rPr lang="en-US" sz="2700" spc="25" dirty="0">
                <a:solidFill>
                  <a:srgbClr val="FF8C00"/>
                </a:solidFill>
              </a:rPr>
              <a:t> </a:t>
            </a:r>
            <a:r>
              <a:rPr lang="en-US" sz="2700" spc="25" dirty="0" err="1">
                <a:solidFill>
                  <a:srgbClr val="FF8C00"/>
                </a:solidFill>
              </a:rPr>
              <a:t>hóa</a:t>
            </a:r>
            <a:r>
              <a:rPr lang="en-US" sz="2700" spc="25" dirty="0">
                <a:solidFill>
                  <a:srgbClr val="FF8C00"/>
                </a:solidFill>
              </a:rPr>
              <a:t> AES</a:t>
            </a:r>
            <a:endParaRPr sz="2700" dirty="0">
              <a:solidFill>
                <a:srgbClr val="FF8C00"/>
              </a:solidFill>
            </a:endParaRPr>
          </a:p>
        </p:txBody>
      </p:sp>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object 5">
            <a:extLst>
              <a:ext uri="{FF2B5EF4-FFF2-40B4-BE49-F238E27FC236}">
                <a16:creationId xmlns:a16="http://schemas.microsoft.com/office/drawing/2014/main" id="{631C1316-2D4E-4583-BB1C-F2F063F8B8DE}"/>
              </a:ext>
            </a:extLst>
          </p:cNvPr>
          <p:cNvSpPr txBox="1"/>
          <p:nvPr/>
        </p:nvSpPr>
        <p:spPr>
          <a:xfrm>
            <a:off x="900832" y="2101850"/>
            <a:ext cx="8865468" cy="3005951"/>
          </a:xfrm>
          <a:prstGeom prst="rect">
            <a:avLst/>
          </a:prstGeom>
        </p:spPr>
        <p:txBody>
          <a:bodyPr vert="horz" wrap="square" lIns="0" tIns="0" rIns="0" bIns="0" rtlCol="0" anchor="ctr">
            <a:spAutoFit/>
          </a:bodyPr>
          <a:lstStyle/>
          <a:p>
            <a:pPr marL="12065" lvl="0">
              <a:spcBef>
                <a:spcPts val="190"/>
              </a:spcBef>
              <a:buSzPts val="2400"/>
              <a:tabLst>
                <a:tab pos="279400" algn="l"/>
                <a:tab pos="280035" algn="l"/>
              </a:tabLst>
            </a:pPr>
            <a:r>
              <a:rPr lang="vi-VN" sz="2400" spc="30" dirty="0">
                <a:solidFill>
                  <a:srgbClr val="626262"/>
                </a:solidFill>
                <a:latin typeface="Arial"/>
                <a:cs typeface="Arial"/>
              </a:rPr>
              <a:t>AES là viết tắt của Advanced Encryption Standard, chuẩn mã hóa dữ liệu rất phổ biến, dùng cho nhiều mục đích và được cả chính phủ Mỹ sử dụng để bảo vệ các dữ liệu tuyệt mật.</a:t>
            </a:r>
            <a:endParaRPr lang="en-US" sz="2400" spc="30" dirty="0">
              <a:solidFill>
                <a:srgbClr val="626262"/>
              </a:solidFill>
              <a:latin typeface="Arial"/>
              <a:cs typeface="Arial"/>
            </a:endParaRPr>
          </a:p>
          <a:p>
            <a:pPr marL="12065" lvl="0">
              <a:spcBef>
                <a:spcPts val="190"/>
              </a:spcBef>
              <a:buSzPts val="2400"/>
              <a:tabLst>
                <a:tab pos="279400" algn="l"/>
                <a:tab pos="280035" algn="l"/>
              </a:tabLst>
            </a:pPr>
            <a:endParaRPr lang="en-US" sz="2400" spc="30" dirty="0">
              <a:solidFill>
                <a:srgbClr val="626262"/>
              </a:solidFill>
              <a:latin typeface="Arial"/>
              <a:cs typeface="Arial"/>
            </a:endParaRPr>
          </a:p>
          <a:p>
            <a:pPr marL="12065" lvl="0">
              <a:spcBef>
                <a:spcPts val="190"/>
              </a:spcBef>
              <a:buSzPts val="2400"/>
              <a:tabLst>
                <a:tab pos="279400" algn="l"/>
                <a:tab pos="280035" algn="l"/>
              </a:tabLst>
            </a:pPr>
            <a:r>
              <a:rPr lang="vi-VN" sz="2400" spc="30" dirty="0">
                <a:solidFill>
                  <a:srgbClr val="626262"/>
                </a:solidFill>
                <a:latin typeface="Arial"/>
                <a:cs typeface="Arial"/>
              </a:rPr>
              <a:t>AES là kiểu mã hóa đối xứng dạng khối, nghĩa là mỗi khối văn bản có một kích thước nhất định (128 bit) được mã hóa, khác với mã hóa dạng chuỗi khi từng kí tự được mã hóa. Đối xứng nghĩa là khóa để mã hóa và giải mã đều là một.</a:t>
            </a:r>
            <a:endParaRPr lang="en-US" sz="2400" spc="30" dirty="0">
              <a:solidFill>
                <a:srgbClr val="626262"/>
              </a:solidFill>
              <a:latin typeface="Arial"/>
              <a:cs typeface="Arial"/>
            </a:endParaRPr>
          </a:p>
        </p:txBody>
      </p:sp>
    </p:spTree>
    <p:extLst>
      <p:ext uri="{BB962C8B-B14F-4D97-AF65-F5344CB8AC3E}">
        <p14:creationId xmlns:p14="http://schemas.microsoft.com/office/powerpoint/2010/main" val="127004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Rounded Rectangle 2">
            <a:extLst>
              <a:ext uri="{FF2B5EF4-FFF2-40B4-BE49-F238E27FC236}">
                <a16:creationId xmlns:a16="http://schemas.microsoft.com/office/drawing/2014/main" id="{C3EB1937-9DBA-4912-911D-AAC011675B5A}"/>
              </a:ext>
            </a:extLst>
          </p:cNvPr>
          <p:cNvSpPr/>
          <p:nvPr/>
        </p:nvSpPr>
        <p:spPr>
          <a:xfrm>
            <a:off x="1461125" y="5674881"/>
            <a:ext cx="7776864" cy="1222407"/>
          </a:xfrm>
          <a:prstGeom prst="roundRect">
            <a:avLst/>
          </a:prstGeom>
          <a:solidFill>
            <a:schemeClr val="bg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
              <a:spcBef>
                <a:spcPts val="190"/>
              </a:spcBef>
              <a:buSzPts val="2400"/>
              <a:tabLst>
                <a:tab pos="279400" algn="l"/>
                <a:tab pos="280035" algn="l"/>
              </a:tabLst>
            </a:pPr>
            <a:r>
              <a:rPr lang="vi-VN" sz="1600" spc="30" dirty="0">
                <a:solidFill>
                  <a:srgbClr val="626262"/>
                </a:solidFill>
                <a:latin typeface="Arial"/>
                <a:cs typeface="Arial"/>
              </a:rPr>
              <a:t>Đến giờ, AES vẫn được dùng cho các tài liệu tuyệt mật, được cho là FIPS (Federal Information Processing Standard - tiêu chuẩn xử lý thông tin liên bang).</a:t>
            </a:r>
          </a:p>
        </p:txBody>
      </p:sp>
      <p:sp>
        <p:nvSpPr>
          <p:cNvPr id="8" name="Rounded Rectangle 7">
            <a:extLst>
              <a:ext uri="{FF2B5EF4-FFF2-40B4-BE49-F238E27FC236}">
                <a16:creationId xmlns:a16="http://schemas.microsoft.com/office/drawing/2014/main" id="{14D08400-CF56-440F-AE3A-0BDF81A07956}"/>
              </a:ext>
            </a:extLst>
          </p:cNvPr>
          <p:cNvSpPr/>
          <p:nvPr/>
        </p:nvSpPr>
        <p:spPr>
          <a:xfrm>
            <a:off x="1479560" y="2692678"/>
            <a:ext cx="7776864" cy="1066114"/>
          </a:xfrm>
          <a:prstGeom prst="roundRect">
            <a:avLst/>
          </a:prstGeom>
          <a:solidFill>
            <a:schemeClr val="bg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
              <a:spcBef>
                <a:spcPts val="190"/>
              </a:spcBef>
              <a:buSzPts val="2400"/>
              <a:tabLst>
                <a:tab pos="279400" algn="l"/>
                <a:tab pos="280035" algn="l"/>
              </a:tabLst>
            </a:pPr>
            <a:r>
              <a:rPr lang="vi-VN" sz="1600" spc="30" dirty="0">
                <a:solidFill>
                  <a:srgbClr val="626262"/>
                </a:solidFill>
                <a:latin typeface="Arial"/>
                <a:cs typeface="Arial"/>
              </a:rPr>
              <a:t>Vào năm 1998, DES trở thành 3DES hay còn gọi là Triple DES, dùng thuật toán DES để truyền thông điệp 3 lần liên tiếp với 3 khóa mã hóa khác nhau.</a:t>
            </a:r>
            <a:endParaRPr lang="en-US" sz="1600" spc="30" dirty="0">
              <a:solidFill>
                <a:srgbClr val="626262"/>
              </a:solidFill>
              <a:latin typeface="Arial"/>
              <a:cs typeface="Arial"/>
            </a:endParaRPr>
          </a:p>
        </p:txBody>
      </p:sp>
      <p:sp>
        <p:nvSpPr>
          <p:cNvPr id="9" name="Rounded Rectangle 10">
            <a:extLst>
              <a:ext uri="{FF2B5EF4-FFF2-40B4-BE49-F238E27FC236}">
                <a16:creationId xmlns:a16="http://schemas.microsoft.com/office/drawing/2014/main" id="{B3089235-4317-42CC-94EF-958E4C968F43}"/>
              </a:ext>
            </a:extLst>
          </p:cNvPr>
          <p:cNvSpPr/>
          <p:nvPr/>
        </p:nvSpPr>
        <p:spPr>
          <a:xfrm>
            <a:off x="1458269" y="3758792"/>
            <a:ext cx="7776863" cy="1287270"/>
          </a:xfrm>
          <a:prstGeom prst="roundRect">
            <a:avLst/>
          </a:prstGeom>
          <a:solidFill>
            <a:schemeClr val="bg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
              <a:spcBef>
                <a:spcPts val="190"/>
              </a:spcBef>
              <a:buSzPts val="2400"/>
              <a:tabLst>
                <a:tab pos="279400" algn="l"/>
                <a:tab pos="280035" algn="l"/>
              </a:tabLst>
            </a:pPr>
            <a:r>
              <a:rPr lang="vi-VN" sz="1600" spc="30" dirty="0">
                <a:solidFill>
                  <a:srgbClr val="626262"/>
                </a:solidFill>
                <a:latin typeface="Arial"/>
                <a:cs typeface="Arial"/>
              </a:rPr>
              <a:t>15 thuật toán được đề xuất thay thế DES, bắt đầu quy trình 5 năm của chính phủ Mỹ. AES được hai nhà mật mã học là Vincent Rijmen và Joan Daemen đề xuất, sau được gọi là “đơn Rijindael”.</a:t>
            </a:r>
            <a:endParaRPr lang="en-US" sz="1600" spc="30" dirty="0">
              <a:solidFill>
                <a:srgbClr val="626262"/>
              </a:solidFill>
              <a:latin typeface="Arial"/>
              <a:cs typeface="Arial"/>
            </a:endParaRPr>
          </a:p>
        </p:txBody>
      </p:sp>
      <p:sp>
        <p:nvSpPr>
          <p:cNvPr id="10" name="Rounded Rectangle 11">
            <a:extLst>
              <a:ext uri="{FF2B5EF4-FFF2-40B4-BE49-F238E27FC236}">
                <a16:creationId xmlns:a16="http://schemas.microsoft.com/office/drawing/2014/main" id="{3B953838-10C5-4745-A4AC-638FC3013CD8}"/>
              </a:ext>
            </a:extLst>
          </p:cNvPr>
          <p:cNvSpPr/>
          <p:nvPr/>
        </p:nvSpPr>
        <p:spPr>
          <a:xfrm>
            <a:off x="1473828" y="5046062"/>
            <a:ext cx="7776864" cy="628819"/>
          </a:xfrm>
          <a:prstGeom prst="roundRect">
            <a:avLst/>
          </a:prstGeom>
          <a:solidFill>
            <a:schemeClr val="bg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
              <a:spcBef>
                <a:spcPts val="190"/>
              </a:spcBef>
              <a:buSzPts val="2400"/>
              <a:tabLst>
                <a:tab pos="279400" algn="l"/>
                <a:tab pos="280035" algn="l"/>
              </a:tabLst>
            </a:pPr>
            <a:r>
              <a:rPr lang="vi-VN" sz="1600" spc="30" dirty="0">
                <a:solidFill>
                  <a:srgbClr val="626262"/>
                </a:solidFill>
                <a:latin typeface="Arial"/>
                <a:cs typeface="Arial"/>
              </a:rPr>
              <a:t>Được đưa lên cho chính phủ Mỹ vào năm 2002 và cả NSA cùng các tổ chức khác. </a:t>
            </a:r>
          </a:p>
        </p:txBody>
      </p:sp>
      <p:cxnSp>
        <p:nvCxnSpPr>
          <p:cNvPr id="13" name="Curved Connector 18">
            <a:extLst>
              <a:ext uri="{FF2B5EF4-FFF2-40B4-BE49-F238E27FC236}">
                <a16:creationId xmlns:a16="http://schemas.microsoft.com/office/drawing/2014/main" id="{9B0EA95B-02AB-4DC6-99AC-2BFD0194638C}"/>
              </a:ext>
            </a:extLst>
          </p:cNvPr>
          <p:cNvCxnSpPr>
            <a:stCxn id="8" idx="1"/>
            <a:endCxn id="9" idx="1"/>
          </p:cNvCxnSpPr>
          <p:nvPr/>
        </p:nvCxnSpPr>
        <p:spPr>
          <a:xfrm rot="10800000" flipV="1">
            <a:off x="1458270" y="3225735"/>
            <a:ext cx="21291" cy="1176692"/>
          </a:xfrm>
          <a:prstGeom prst="curvedConnector3">
            <a:avLst>
              <a:gd name="adj1" fmla="val 1173693"/>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4" name="Curved Connector 20">
            <a:extLst>
              <a:ext uri="{FF2B5EF4-FFF2-40B4-BE49-F238E27FC236}">
                <a16:creationId xmlns:a16="http://schemas.microsoft.com/office/drawing/2014/main" id="{82B0397F-FB1E-49E1-AA3B-AB69D72D3238}"/>
              </a:ext>
            </a:extLst>
          </p:cNvPr>
          <p:cNvCxnSpPr>
            <a:stCxn id="9" idx="3"/>
            <a:endCxn id="10" idx="3"/>
          </p:cNvCxnSpPr>
          <p:nvPr/>
        </p:nvCxnSpPr>
        <p:spPr>
          <a:xfrm>
            <a:off x="9235132" y="4402427"/>
            <a:ext cx="15560" cy="958045"/>
          </a:xfrm>
          <a:prstGeom prst="curvedConnector3">
            <a:avLst>
              <a:gd name="adj1" fmla="val 1569152"/>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5" name="Curved Connector 27">
            <a:extLst>
              <a:ext uri="{FF2B5EF4-FFF2-40B4-BE49-F238E27FC236}">
                <a16:creationId xmlns:a16="http://schemas.microsoft.com/office/drawing/2014/main" id="{E9FFD1B6-8698-497C-8D0C-CF1D4D7A1C0B}"/>
              </a:ext>
            </a:extLst>
          </p:cNvPr>
          <p:cNvCxnSpPr>
            <a:stCxn id="10" idx="1"/>
            <a:endCxn id="6" idx="1"/>
          </p:cNvCxnSpPr>
          <p:nvPr/>
        </p:nvCxnSpPr>
        <p:spPr>
          <a:xfrm rot="10800000" flipV="1">
            <a:off x="1461126" y="5360471"/>
            <a:ext cx="12703" cy="925613"/>
          </a:xfrm>
          <a:prstGeom prst="curvedConnector3">
            <a:avLst>
              <a:gd name="adj1" fmla="val 1899575"/>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9" name="object 2">
            <a:extLst>
              <a:ext uri="{FF2B5EF4-FFF2-40B4-BE49-F238E27FC236}">
                <a16:creationId xmlns:a16="http://schemas.microsoft.com/office/drawing/2014/main" id="{62C9FFD8-9909-4242-AF6F-EFB1234C7B05}"/>
              </a:ext>
            </a:extLst>
          </p:cNvPr>
          <p:cNvSpPr txBox="1">
            <a:spLocks/>
          </p:cNvSpPr>
          <p:nvPr/>
        </p:nvSpPr>
        <p:spPr>
          <a:xfrm>
            <a:off x="0" y="1514208"/>
            <a:ext cx="10693400" cy="536043"/>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lvl="0" indent="0" algn="ctr">
              <a:spcBef>
                <a:spcPts val="819"/>
              </a:spcBef>
              <a:spcAft>
                <a:spcPts val="0"/>
              </a:spcAft>
              <a:buSzPts val="2400"/>
              <a:buNone/>
            </a:pPr>
            <a:r>
              <a:rPr lang="en-US" altLang="en-GB" sz="2700" b="0" kern="0" spc="25" dirty="0" err="1">
                <a:solidFill>
                  <a:srgbClr val="FF8C00"/>
                </a:solidFill>
              </a:rPr>
              <a:t>Lịch</a:t>
            </a:r>
            <a:r>
              <a:rPr lang="en-US" altLang="en-GB" sz="2700" b="0" kern="0" spc="25" dirty="0">
                <a:solidFill>
                  <a:srgbClr val="FF8C00"/>
                </a:solidFill>
              </a:rPr>
              <a:t> </a:t>
            </a:r>
            <a:r>
              <a:rPr lang="en-US" altLang="en-GB" sz="2700" b="0" kern="0" spc="25" dirty="0" err="1">
                <a:solidFill>
                  <a:srgbClr val="FF8C00"/>
                </a:solidFill>
              </a:rPr>
              <a:t>sử</a:t>
            </a:r>
            <a:r>
              <a:rPr lang="en-US" altLang="en-GB" sz="2700" b="0" kern="0" spc="25" dirty="0">
                <a:solidFill>
                  <a:srgbClr val="FF8C00"/>
                </a:solidFill>
              </a:rPr>
              <a:t> </a:t>
            </a:r>
            <a:r>
              <a:rPr lang="en-US" altLang="en-GB" sz="2700" b="0" kern="0" spc="25" dirty="0" err="1">
                <a:solidFill>
                  <a:srgbClr val="FF8C00"/>
                </a:solidFill>
              </a:rPr>
              <a:t>mã</a:t>
            </a:r>
            <a:r>
              <a:rPr lang="en-US" altLang="en-GB" sz="2700" b="0" kern="0" spc="25" dirty="0">
                <a:solidFill>
                  <a:srgbClr val="FF8C00"/>
                </a:solidFill>
              </a:rPr>
              <a:t> </a:t>
            </a:r>
            <a:r>
              <a:rPr lang="en-US" altLang="en-GB" sz="2700" b="0" kern="0" spc="25" dirty="0" err="1">
                <a:solidFill>
                  <a:srgbClr val="FF8C00"/>
                </a:solidFill>
              </a:rPr>
              <a:t>hóa</a:t>
            </a:r>
            <a:r>
              <a:rPr lang="en-US" altLang="en-GB" sz="2700" b="0" kern="0" spc="25" dirty="0">
                <a:solidFill>
                  <a:srgbClr val="FF8C00"/>
                </a:solidFill>
              </a:rPr>
              <a:t> AES</a:t>
            </a:r>
          </a:p>
        </p:txBody>
      </p:sp>
      <p:sp>
        <p:nvSpPr>
          <p:cNvPr id="20" name="object 2">
            <a:extLst>
              <a:ext uri="{FF2B5EF4-FFF2-40B4-BE49-F238E27FC236}">
                <a16:creationId xmlns:a16="http://schemas.microsoft.com/office/drawing/2014/main" id="{E1EDA50A-BAAD-4075-9F5E-75BC5D45FCE8}"/>
              </a:ext>
            </a:extLst>
          </p:cNvPr>
          <p:cNvSpPr txBox="1">
            <a:spLocks/>
          </p:cNvSpPr>
          <p:nvPr/>
        </p:nvSpPr>
        <p:spPr>
          <a:xfrm>
            <a:off x="0" y="882650"/>
            <a:ext cx="10693400" cy="520654"/>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algn="ctr">
              <a:spcBef>
                <a:spcPts val="819"/>
              </a:spcBef>
            </a:pPr>
            <a:r>
              <a:rPr lang="en-US" sz="2700" b="0" kern="0" spc="25" dirty="0" err="1">
                <a:solidFill>
                  <a:srgbClr val="FF8C00"/>
                </a:solidFill>
              </a:rPr>
              <a:t>Giới</a:t>
            </a:r>
            <a:r>
              <a:rPr lang="en-US" sz="2700" b="0" kern="0" spc="25" dirty="0">
                <a:solidFill>
                  <a:srgbClr val="FF8C00"/>
                </a:solidFill>
              </a:rPr>
              <a:t> </a:t>
            </a:r>
            <a:r>
              <a:rPr lang="en-US" sz="2700" b="0" kern="0" spc="25" dirty="0" err="1">
                <a:solidFill>
                  <a:srgbClr val="FF8C00"/>
                </a:solidFill>
              </a:rPr>
              <a:t>thiệu</a:t>
            </a:r>
            <a:r>
              <a:rPr lang="en-US" sz="2700" b="0" kern="0" spc="25" dirty="0">
                <a:solidFill>
                  <a:srgbClr val="FF8C00"/>
                </a:solidFill>
              </a:rPr>
              <a:t> </a:t>
            </a:r>
            <a:r>
              <a:rPr lang="en-US" sz="2700" b="0" kern="0" spc="25" dirty="0" err="1">
                <a:solidFill>
                  <a:srgbClr val="FF8C00"/>
                </a:solidFill>
              </a:rPr>
              <a:t>về</a:t>
            </a:r>
            <a:r>
              <a:rPr lang="en-US" sz="2700" b="0" kern="0" spc="25" dirty="0">
                <a:solidFill>
                  <a:srgbClr val="FF8C00"/>
                </a:solidFill>
              </a:rPr>
              <a:t> </a:t>
            </a:r>
            <a:r>
              <a:rPr lang="en-US" sz="2700" kern="0" spc="25" dirty="0" err="1">
                <a:solidFill>
                  <a:srgbClr val="FF8C00"/>
                </a:solidFill>
              </a:rPr>
              <a:t>mã</a:t>
            </a:r>
            <a:r>
              <a:rPr lang="en-US" sz="2700" kern="0" spc="25" dirty="0">
                <a:solidFill>
                  <a:srgbClr val="FF8C00"/>
                </a:solidFill>
              </a:rPr>
              <a:t> </a:t>
            </a:r>
            <a:r>
              <a:rPr lang="en-US" sz="2700" kern="0" spc="25" dirty="0" err="1">
                <a:solidFill>
                  <a:srgbClr val="FF8C00"/>
                </a:solidFill>
              </a:rPr>
              <a:t>hóa</a:t>
            </a:r>
            <a:r>
              <a:rPr lang="en-US" sz="2700" kern="0" spc="25" dirty="0">
                <a:solidFill>
                  <a:srgbClr val="FF8C00"/>
                </a:solidFill>
              </a:rPr>
              <a:t> AES</a:t>
            </a:r>
            <a:endParaRPr lang="en-US" sz="2700" kern="0" dirty="0">
              <a:solidFill>
                <a:srgbClr val="FF8C00"/>
              </a:solidFill>
            </a:endParaRPr>
          </a:p>
        </p:txBody>
      </p:sp>
      <p:sp>
        <p:nvSpPr>
          <p:cNvPr id="11" name="Rounded Rectangle 12">
            <a:extLst>
              <a:ext uri="{FF2B5EF4-FFF2-40B4-BE49-F238E27FC236}">
                <a16:creationId xmlns:a16="http://schemas.microsoft.com/office/drawing/2014/main" id="{38E542A0-0764-47F4-9475-3D17B3EF7FBC}"/>
              </a:ext>
            </a:extLst>
          </p:cNvPr>
          <p:cNvSpPr/>
          <p:nvPr/>
        </p:nvSpPr>
        <p:spPr>
          <a:xfrm>
            <a:off x="3834532" y="310552"/>
            <a:ext cx="3024336" cy="1159232"/>
          </a:xfrm>
          <a:prstGeom prst="roundRect">
            <a:avLst/>
          </a:prstGeom>
          <a:solidFill>
            <a:schemeClr val="bg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115" algn="ctr">
              <a:spcBef>
                <a:spcPts val="819"/>
              </a:spcBef>
            </a:pPr>
            <a:r>
              <a:rPr lang="en-US" sz="5400" spc="25" dirty="0" err="1">
                <a:solidFill>
                  <a:srgbClr val="FF8C00"/>
                </a:solidFill>
                <a:latin typeface="Arial"/>
                <a:ea typeface="+mj-ea"/>
                <a:cs typeface="Arial"/>
              </a:rPr>
              <a:t>Lịch</a:t>
            </a:r>
            <a:r>
              <a:rPr lang="en-US" sz="5400" spc="25" dirty="0">
                <a:solidFill>
                  <a:srgbClr val="FF8C00"/>
                </a:solidFill>
                <a:latin typeface="Arial"/>
                <a:ea typeface="+mj-ea"/>
                <a:cs typeface="Arial"/>
              </a:rPr>
              <a:t> </a:t>
            </a:r>
            <a:r>
              <a:rPr lang="en-US" sz="5400" spc="25" dirty="0" err="1">
                <a:solidFill>
                  <a:srgbClr val="FF8C00"/>
                </a:solidFill>
                <a:latin typeface="Arial"/>
                <a:ea typeface="+mj-ea"/>
                <a:cs typeface="Arial"/>
              </a:rPr>
              <a:t>sử</a:t>
            </a:r>
            <a:endParaRPr lang="en-US" sz="5400" spc="25" dirty="0">
              <a:solidFill>
                <a:srgbClr val="FF8C00"/>
              </a:solidFill>
              <a:latin typeface="Arial"/>
              <a:ea typeface="+mj-ea"/>
              <a:cs typeface="Arial"/>
            </a:endParaRPr>
          </a:p>
        </p:txBody>
      </p:sp>
      <p:cxnSp>
        <p:nvCxnSpPr>
          <p:cNvPr id="12" name="Curved Connector 16">
            <a:extLst>
              <a:ext uri="{FF2B5EF4-FFF2-40B4-BE49-F238E27FC236}">
                <a16:creationId xmlns:a16="http://schemas.microsoft.com/office/drawing/2014/main" id="{BBC03909-A7E2-43F5-8117-8E2BA5BF9E82}"/>
              </a:ext>
            </a:extLst>
          </p:cNvPr>
          <p:cNvCxnSpPr>
            <a:stCxn id="7" idx="3"/>
            <a:endCxn id="8" idx="3"/>
          </p:cNvCxnSpPr>
          <p:nvPr/>
        </p:nvCxnSpPr>
        <p:spPr>
          <a:xfrm>
            <a:off x="9237989" y="2205969"/>
            <a:ext cx="18435" cy="1019766"/>
          </a:xfrm>
          <a:prstGeom prst="curvedConnector3">
            <a:avLst>
              <a:gd name="adj1" fmla="val 1340033"/>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Rounded Rectangle 5">
            <a:extLst>
              <a:ext uri="{FF2B5EF4-FFF2-40B4-BE49-F238E27FC236}">
                <a16:creationId xmlns:a16="http://schemas.microsoft.com/office/drawing/2014/main" id="{F9B1A9C3-1298-4AA7-9B6C-EF5E2921C3E9}"/>
              </a:ext>
            </a:extLst>
          </p:cNvPr>
          <p:cNvSpPr/>
          <p:nvPr/>
        </p:nvSpPr>
        <p:spPr>
          <a:xfrm>
            <a:off x="1461125" y="1721666"/>
            <a:ext cx="7776864" cy="968606"/>
          </a:xfrm>
          <a:prstGeom prst="roundRect">
            <a:avLst/>
          </a:prstGeom>
          <a:solidFill>
            <a:schemeClr val="bg1"/>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
              <a:spcBef>
                <a:spcPts val="190"/>
              </a:spcBef>
              <a:buSzPts val="2400"/>
              <a:tabLst>
                <a:tab pos="279400" algn="l"/>
                <a:tab pos="280035" algn="l"/>
              </a:tabLst>
            </a:pPr>
            <a:r>
              <a:rPr lang="vi-VN" sz="1600" spc="30" dirty="0">
                <a:solidFill>
                  <a:srgbClr val="626262"/>
                </a:solidFill>
                <a:latin typeface="Arial"/>
                <a:cs typeface="Arial"/>
              </a:rPr>
              <a:t>AES được phát triển từ cuối những năm 90s để thay thế chuẩn mã hóa trước đó là Data Encryption Standard (DES) do IBM tạo ra đầu những năm 70s. </a:t>
            </a:r>
            <a:endParaRPr lang="en-US" sz="1600" spc="30" dirty="0">
              <a:solidFill>
                <a:srgbClr val="626262"/>
              </a:solidFill>
              <a:latin typeface="Arial"/>
              <a:cs typeface="Arial"/>
            </a:endParaRPr>
          </a:p>
        </p:txBody>
      </p:sp>
      <p:cxnSp>
        <p:nvCxnSpPr>
          <p:cNvPr id="16" name="Straight Arrow Connector 15">
            <a:extLst>
              <a:ext uri="{FF2B5EF4-FFF2-40B4-BE49-F238E27FC236}">
                <a16:creationId xmlns:a16="http://schemas.microsoft.com/office/drawing/2014/main" id="{4EC592A8-BC90-491C-A0CA-36F0CB818415}"/>
              </a:ext>
            </a:extLst>
          </p:cNvPr>
          <p:cNvCxnSpPr>
            <a:stCxn id="11" idx="2"/>
            <a:endCxn id="7" idx="0"/>
          </p:cNvCxnSpPr>
          <p:nvPr/>
        </p:nvCxnSpPr>
        <p:spPr>
          <a:xfrm>
            <a:off x="5346700" y="1469784"/>
            <a:ext cx="2857" cy="251882"/>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912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edg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1000"/>
                                        <p:tgtEl>
                                          <p:spTgt spid="6"/>
                                        </p:tgtEl>
                                      </p:cBhvr>
                                    </p:animEffect>
                                    <p:anim calcmode="lin" valueType="num">
                                      <p:cBhvr>
                                        <p:cTn id="66" dur="1000" fill="hold"/>
                                        <p:tgtEl>
                                          <p:spTgt spid="6"/>
                                        </p:tgtEl>
                                        <p:attrNameLst>
                                          <p:attrName>ppt_x</p:attrName>
                                        </p:attrNameLst>
                                      </p:cBhvr>
                                      <p:tavLst>
                                        <p:tav tm="0">
                                          <p:val>
                                            <p:strVal val="#ppt_x"/>
                                          </p:val>
                                        </p:tav>
                                        <p:tav tm="100000">
                                          <p:val>
                                            <p:strVal val="#ppt_x"/>
                                          </p:val>
                                        </p:tav>
                                      </p:tavLst>
                                    </p:anim>
                                    <p:anim calcmode="lin" valueType="num">
                                      <p:cBhvr>
                                        <p:cTn id="6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object 5">
            <a:extLst>
              <a:ext uri="{FF2B5EF4-FFF2-40B4-BE49-F238E27FC236}">
                <a16:creationId xmlns:a16="http://schemas.microsoft.com/office/drawing/2014/main" id="{12B3B3D4-8B34-4147-805A-C7579EC6A3D1}"/>
              </a:ext>
            </a:extLst>
          </p:cNvPr>
          <p:cNvSpPr txBox="1"/>
          <p:nvPr/>
        </p:nvSpPr>
        <p:spPr>
          <a:xfrm>
            <a:off x="900832" y="1555679"/>
            <a:ext cx="8789268" cy="1107996"/>
          </a:xfrm>
          <a:prstGeom prst="rect">
            <a:avLst/>
          </a:prstGeom>
        </p:spPr>
        <p:txBody>
          <a:bodyPr vert="horz" wrap="square" lIns="0" tIns="0" rIns="0" bIns="0" rtlCol="0" anchor="ctr">
            <a:spAutoFit/>
          </a:bodyPr>
          <a:lstStyle/>
          <a:p>
            <a:pPr marL="12065">
              <a:spcBef>
                <a:spcPts val="190"/>
              </a:spcBef>
              <a:buSzPts val="2400"/>
              <a:tabLst>
                <a:tab pos="279400" algn="l"/>
                <a:tab pos="280035" algn="l"/>
              </a:tabLst>
            </a:pPr>
            <a:r>
              <a:rPr lang="en-US" sz="2400" spc="30" dirty="0" err="1">
                <a:solidFill>
                  <a:srgbClr val="626262"/>
                </a:solidFill>
                <a:latin typeface="Arial"/>
                <a:cs typeface="Arial"/>
              </a:rPr>
              <a:t>Bước</a:t>
            </a:r>
            <a:r>
              <a:rPr lang="en-US" sz="2400" spc="30" dirty="0">
                <a:solidFill>
                  <a:srgbClr val="626262"/>
                </a:solidFill>
                <a:latin typeface="Arial"/>
                <a:cs typeface="Arial"/>
              </a:rPr>
              <a:t> 1:  </a:t>
            </a:r>
            <a:r>
              <a:rPr lang="en-US" sz="2400" spc="30" dirty="0" err="1">
                <a:solidFill>
                  <a:srgbClr val="626262"/>
                </a:solidFill>
                <a:latin typeface="Arial"/>
                <a:cs typeface="Arial"/>
              </a:rPr>
              <a:t>AddRoundKey</a:t>
            </a:r>
            <a:r>
              <a:rPr lang="en-US" sz="2400" spc="30" dirty="0">
                <a:solidFill>
                  <a:srgbClr val="626262"/>
                </a:solidFill>
                <a:latin typeface="Arial"/>
                <a:cs typeface="Arial"/>
              </a:rPr>
              <a:t> - </a:t>
            </a:r>
            <a:r>
              <a:rPr lang="en-US" sz="2400" spc="30" dirty="0" err="1">
                <a:solidFill>
                  <a:srgbClr val="626262"/>
                </a:solidFill>
                <a:latin typeface="Arial"/>
                <a:cs typeface="Arial"/>
              </a:rPr>
              <a:t>Mỗi</a:t>
            </a:r>
            <a:r>
              <a:rPr lang="en-US" sz="2400" spc="30" dirty="0">
                <a:solidFill>
                  <a:srgbClr val="626262"/>
                </a:solidFill>
                <a:latin typeface="Arial"/>
                <a:cs typeface="Arial"/>
              </a:rPr>
              <a:t> </a:t>
            </a:r>
            <a:r>
              <a:rPr lang="en-US" sz="2400" spc="30" dirty="0" err="1">
                <a:solidFill>
                  <a:srgbClr val="626262"/>
                </a:solidFill>
                <a:latin typeface="Arial"/>
                <a:cs typeface="Arial"/>
              </a:rPr>
              <a:t>cột</a:t>
            </a:r>
            <a:r>
              <a:rPr lang="en-US" sz="2400" spc="30" dirty="0">
                <a:solidFill>
                  <a:srgbClr val="626262"/>
                </a:solidFill>
                <a:latin typeface="Arial"/>
                <a:cs typeface="Arial"/>
              </a:rPr>
              <a:t> </a:t>
            </a:r>
            <a:r>
              <a:rPr lang="en-US" sz="2400" spc="30" dirty="0" err="1">
                <a:solidFill>
                  <a:srgbClr val="626262"/>
                </a:solidFill>
                <a:latin typeface="Arial"/>
                <a:cs typeface="Arial"/>
              </a:rPr>
              <a:t>của</a:t>
            </a:r>
            <a:r>
              <a:rPr lang="en-US" sz="2400" spc="30" dirty="0">
                <a:solidFill>
                  <a:srgbClr val="626262"/>
                </a:solidFill>
                <a:latin typeface="Arial"/>
                <a:cs typeface="Arial"/>
              </a:rPr>
              <a:t> </a:t>
            </a:r>
            <a:r>
              <a:rPr lang="en-US" sz="2400" spc="30" dirty="0" err="1">
                <a:solidFill>
                  <a:srgbClr val="626262"/>
                </a:solidFill>
                <a:latin typeface="Arial"/>
                <a:cs typeface="Arial"/>
              </a:rPr>
              <a:t>trạng</a:t>
            </a:r>
            <a:r>
              <a:rPr lang="en-US" sz="2400" spc="30" dirty="0">
                <a:solidFill>
                  <a:srgbClr val="626262"/>
                </a:solidFill>
                <a:latin typeface="Arial"/>
                <a:cs typeface="Arial"/>
              </a:rPr>
              <a:t> </a:t>
            </a:r>
            <a:r>
              <a:rPr lang="en-US" sz="2400" spc="30" dirty="0" err="1">
                <a:solidFill>
                  <a:srgbClr val="626262"/>
                </a:solidFill>
                <a:latin typeface="Arial"/>
                <a:cs typeface="Arial"/>
              </a:rPr>
              <a:t>thái</a:t>
            </a:r>
            <a:r>
              <a:rPr lang="en-US" sz="2400" spc="30" dirty="0">
                <a:solidFill>
                  <a:srgbClr val="626262"/>
                </a:solidFill>
                <a:latin typeface="Arial"/>
                <a:cs typeface="Arial"/>
              </a:rPr>
              <a:t> </a:t>
            </a:r>
            <a:r>
              <a:rPr lang="en-US" sz="2400" spc="30" dirty="0" err="1">
                <a:solidFill>
                  <a:srgbClr val="626262"/>
                </a:solidFill>
                <a:latin typeface="Arial"/>
                <a:cs typeface="Arial"/>
              </a:rPr>
              <a:t>đầu</a:t>
            </a:r>
            <a:r>
              <a:rPr lang="en-US" sz="2400" spc="30" dirty="0">
                <a:solidFill>
                  <a:srgbClr val="626262"/>
                </a:solidFill>
                <a:latin typeface="Arial"/>
                <a:cs typeface="Arial"/>
              </a:rPr>
              <a:t> </a:t>
            </a:r>
            <a:r>
              <a:rPr lang="en-US" sz="2400" spc="30" dirty="0" err="1">
                <a:solidFill>
                  <a:srgbClr val="626262"/>
                </a:solidFill>
                <a:latin typeface="Arial"/>
                <a:cs typeface="Arial"/>
              </a:rPr>
              <a:t>tiên</a:t>
            </a:r>
            <a:r>
              <a:rPr lang="en-US" sz="2400" spc="30" dirty="0">
                <a:solidFill>
                  <a:srgbClr val="626262"/>
                </a:solidFill>
                <a:latin typeface="Arial"/>
                <a:cs typeface="Arial"/>
              </a:rPr>
              <a:t> </a:t>
            </a:r>
            <a:r>
              <a:rPr lang="en-US" sz="2400" spc="30" dirty="0" err="1">
                <a:solidFill>
                  <a:srgbClr val="626262"/>
                </a:solidFill>
                <a:latin typeface="Arial"/>
                <a:cs typeface="Arial"/>
              </a:rPr>
              <a:t>lần</a:t>
            </a:r>
            <a:r>
              <a:rPr lang="en-US" sz="2400" spc="30" dirty="0">
                <a:solidFill>
                  <a:srgbClr val="626262"/>
                </a:solidFill>
                <a:latin typeface="Arial"/>
                <a:cs typeface="Arial"/>
              </a:rPr>
              <a:t> </a:t>
            </a:r>
            <a:r>
              <a:rPr lang="en-US" sz="2400" spc="30" dirty="0" err="1">
                <a:solidFill>
                  <a:srgbClr val="626262"/>
                </a:solidFill>
                <a:latin typeface="Arial"/>
                <a:cs typeface="Arial"/>
              </a:rPr>
              <a:t>lượt</a:t>
            </a:r>
            <a:r>
              <a:rPr lang="en-US" sz="2400" spc="30" dirty="0">
                <a:solidFill>
                  <a:srgbClr val="626262"/>
                </a:solidFill>
                <a:latin typeface="Arial"/>
                <a:cs typeface="Arial"/>
              </a:rPr>
              <a:t> </a:t>
            </a:r>
            <a:r>
              <a:rPr lang="en-US" sz="2400" spc="30" dirty="0" err="1">
                <a:solidFill>
                  <a:srgbClr val="626262"/>
                </a:solidFill>
                <a:latin typeface="Arial"/>
                <a:cs typeface="Arial"/>
              </a:rPr>
              <a:t>được</a:t>
            </a:r>
            <a:r>
              <a:rPr lang="en-US" sz="2400" spc="30" dirty="0">
                <a:solidFill>
                  <a:srgbClr val="626262"/>
                </a:solidFill>
                <a:latin typeface="Arial"/>
                <a:cs typeface="Arial"/>
              </a:rPr>
              <a:t> </a:t>
            </a:r>
            <a:r>
              <a:rPr lang="en-US" sz="2400" spc="30" dirty="0" err="1">
                <a:solidFill>
                  <a:srgbClr val="626262"/>
                </a:solidFill>
                <a:latin typeface="Arial"/>
                <a:cs typeface="Arial"/>
              </a:rPr>
              <a:t>kết</a:t>
            </a:r>
            <a:r>
              <a:rPr lang="en-US" sz="2400" spc="30" dirty="0">
                <a:solidFill>
                  <a:srgbClr val="626262"/>
                </a:solidFill>
                <a:latin typeface="Arial"/>
                <a:cs typeface="Arial"/>
              </a:rPr>
              <a:t> </a:t>
            </a:r>
            <a:r>
              <a:rPr lang="en-US" sz="2400" spc="30" dirty="0" err="1">
                <a:solidFill>
                  <a:srgbClr val="626262"/>
                </a:solidFill>
                <a:latin typeface="Arial"/>
                <a:cs typeface="Arial"/>
              </a:rPr>
              <a:t>hợp</a:t>
            </a:r>
            <a:r>
              <a:rPr lang="en-US" sz="2400" spc="30" dirty="0">
                <a:solidFill>
                  <a:srgbClr val="626262"/>
                </a:solidFill>
                <a:latin typeface="Arial"/>
                <a:cs typeface="Arial"/>
              </a:rPr>
              <a:t> </a:t>
            </a:r>
            <a:r>
              <a:rPr lang="en-US" sz="2400" spc="30" dirty="0" err="1">
                <a:solidFill>
                  <a:srgbClr val="626262"/>
                </a:solidFill>
                <a:latin typeface="Arial"/>
                <a:cs typeface="Arial"/>
              </a:rPr>
              <a:t>với</a:t>
            </a:r>
            <a:r>
              <a:rPr lang="en-US" sz="2400" spc="30" dirty="0">
                <a:solidFill>
                  <a:srgbClr val="626262"/>
                </a:solidFill>
                <a:latin typeface="Arial"/>
                <a:cs typeface="Arial"/>
              </a:rPr>
              <a:t> </a:t>
            </a:r>
            <a:r>
              <a:rPr lang="en-US" sz="2400" spc="30" dirty="0" err="1">
                <a:solidFill>
                  <a:srgbClr val="626262"/>
                </a:solidFill>
                <a:latin typeface="Arial"/>
                <a:cs typeface="Arial"/>
              </a:rPr>
              <a:t>một</a:t>
            </a:r>
            <a:r>
              <a:rPr lang="en-US" sz="2400" spc="30" dirty="0">
                <a:solidFill>
                  <a:srgbClr val="626262"/>
                </a:solidFill>
                <a:latin typeface="Arial"/>
                <a:cs typeface="Arial"/>
              </a:rPr>
              <a:t> </a:t>
            </a:r>
            <a:r>
              <a:rPr lang="en-US" sz="2400" spc="30" dirty="0" err="1">
                <a:solidFill>
                  <a:srgbClr val="626262"/>
                </a:solidFill>
                <a:latin typeface="Arial"/>
                <a:cs typeface="Arial"/>
              </a:rPr>
              <a:t>khóa</a:t>
            </a:r>
            <a:r>
              <a:rPr lang="en-US" sz="2400" spc="30" dirty="0">
                <a:solidFill>
                  <a:srgbClr val="626262"/>
                </a:solidFill>
                <a:latin typeface="Arial"/>
                <a:cs typeface="Arial"/>
              </a:rPr>
              <a:t> con </a:t>
            </a:r>
            <a:r>
              <a:rPr lang="en-US" sz="2400" spc="30" dirty="0" err="1">
                <a:solidFill>
                  <a:srgbClr val="626262"/>
                </a:solidFill>
                <a:latin typeface="Arial"/>
                <a:cs typeface="Arial"/>
              </a:rPr>
              <a:t>theo</a:t>
            </a:r>
            <a:r>
              <a:rPr lang="en-US" sz="2400" spc="30" dirty="0">
                <a:solidFill>
                  <a:srgbClr val="626262"/>
                </a:solidFill>
                <a:latin typeface="Arial"/>
                <a:cs typeface="Arial"/>
              </a:rPr>
              <a:t> </a:t>
            </a:r>
            <a:r>
              <a:rPr lang="en-US" sz="2400" spc="30" dirty="0" err="1">
                <a:solidFill>
                  <a:srgbClr val="626262"/>
                </a:solidFill>
                <a:latin typeface="Arial"/>
                <a:cs typeface="Arial"/>
              </a:rPr>
              <a:t>thứ</a:t>
            </a:r>
            <a:r>
              <a:rPr lang="en-US" sz="2400" spc="30" dirty="0">
                <a:solidFill>
                  <a:srgbClr val="626262"/>
                </a:solidFill>
                <a:latin typeface="Arial"/>
                <a:cs typeface="Arial"/>
              </a:rPr>
              <a:t> </a:t>
            </a:r>
            <a:r>
              <a:rPr lang="en-US" sz="2400" spc="30" dirty="0" err="1">
                <a:solidFill>
                  <a:srgbClr val="626262"/>
                </a:solidFill>
                <a:latin typeface="Arial"/>
                <a:cs typeface="Arial"/>
              </a:rPr>
              <a:t>tự</a:t>
            </a:r>
            <a:r>
              <a:rPr lang="en-US" sz="2400" spc="30" dirty="0">
                <a:solidFill>
                  <a:srgbClr val="626262"/>
                </a:solidFill>
                <a:latin typeface="Arial"/>
                <a:cs typeface="Arial"/>
              </a:rPr>
              <a:t> </a:t>
            </a:r>
            <a:r>
              <a:rPr lang="en-US" sz="2400" spc="30" dirty="0" err="1">
                <a:solidFill>
                  <a:srgbClr val="626262"/>
                </a:solidFill>
                <a:latin typeface="Arial"/>
                <a:cs typeface="Arial"/>
              </a:rPr>
              <a:t>từ</a:t>
            </a:r>
            <a:r>
              <a:rPr lang="en-US" sz="2400" spc="30" dirty="0">
                <a:solidFill>
                  <a:srgbClr val="626262"/>
                </a:solidFill>
                <a:latin typeface="Arial"/>
                <a:cs typeface="Arial"/>
              </a:rPr>
              <a:t> </a:t>
            </a:r>
            <a:r>
              <a:rPr lang="en-US" sz="2400" spc="30" dirty="0" err="1">
                <a:solidFill>
                  <a:srgbClr val="626262"/>
                </a:solidFill>
                <a:latin typeface="Arial"/>
                <a:cs typeface="Arial"/>
              </a:rPr>
              <a:t>đầu</a:t>
            </a:r>
            <a:r>
              <a:rPr lang="en-US" sz="2400" spc="30" dirty="0">
                <a:solidFill>
                  <a:srgbClr val="626262"/>
                </a:solidFill>
                <a:latin typeface="Arial"/>
                <a:cs typeface="Arial"/>
              </a:rPr>
              <a:t> </a:t>
            </a:r>
            <a:r>
              <a:rPr lang="en-US" sz="2400" spc="30" dirty="0" err="1">
                <a:solidFill>
                  <a:srgbClr val="626262"/>
                </a:solidFill>
                <a:latin typeface="Arial"/>
                <a:cs typeface="Arial"/>
              </a:rPr>
              <a:t>dãy</a:t>
            </a:r>
            <a:r>
              <a:rPr lang="en-US" sz="2400" spc="30" dirty="0">
                <a:solidFill>
                  <a:srgbClr val="626262"/>
                </a:solidFill>
                <a:latin typeface="Arial"/>
                <a:cs typeface="Arial"/>
              </a:rPr>
              <a:t> </a:t>
            </a:r>
            <a:r>
              <a:rPr lang="en-US" sz="2400" spc="30" dirty="0" err="1">
                <a:solidFill>
                  <a:srgbClr val="626262"/>
                </a:solidFill>
                <a:latin typeface="Arial"/>
                <a:cs typeface="Arial"/>
              </a:rPr>
              <a:t>khóa</a:t>
            </a:r>
            <a:r>
              <a:rPr lang="en-US" sz="2400" spc="30" dirty="0">
                <a:solidFill>
                  <a:srgbClr val="626262"/>
                </a:solidFill>
                <a:latin typeface="Arial"/>
                <a:cs typeface="Arial"/>
              </a:rPr>
              <a:t>.</a:t>
            </a:r>
            <a:endParaRPr lang="en-US" altLang="en-GB" sz="2400" spc="30" dirty="0">
              <a:solidFill>
                <a:srgbClr val="626262"/>
              </a:solidFill>
              <a:latin typeface="Arial"/>
              <a:cs typeface="Arial"/>
            </a:endParaRPr>
          </a:p>
        </p:txBody>
      </p:sp>
      <p:sp>
        <p:nvSpPr>
          <p:cNvPr id="7" name="object 2">
            <a:extLst>
              <a:ext uri="{FF2B5EF4-FFF2-40B4-BE49-F238E27FC236}">
                <a16:creationId xmlns:a16="http://schemas.microsoft.com/office/drawing/2014/main" id="{FC04EB64-CC96-409C-904E-9B1D9672F854}"/>
              </a:ext>
            </a:extLst>
          </p:cNvPr>
          <p:cNvSpPr txBox="1">
            <a:spLocks/>
          </p:cNvSpPr>
          <p:nvPr/>
        </p:nvSpPr>
        <p:spPr>
          <a:xfrm>
            <a:off x="0" y="895662"/>
            <a:ext cx="10693400" cy="536043"/>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lvl="0" indent="0" algn="ctr">
              <a:spcBef>
                <a:spcPts val="819"/>
              </a:spcBef>
              <a:spcAft>
                <a:spcPts val="0"/>
              </a:spcAft>
              <a:buSzPts val="2400"/>
              <a:buNone/>
            </a:pPr>
            <a:r>
              <a:rPr lang="en-US" altLang="en-GB" sz="2700" b="0" kern="0" spc="25" dirty="0" err="1">
                <a:solidFill>
                  <a:srgbClr val="FF8C00"/>
                </a:solidFill>
              </a:rPr>
              <a:t>Quá</a:t>
            </a:r>
            <a:r>
              <a:rPr lang="en-US" altLang="en-GB" sz="2700" b="0" kern="0" spc="25" dirty="0">
                <a:solidFill>
                  <a:srgbClr val="FF8C00"/>
                </a:solidFill>
              </a:rPr>
              <a:t> </a:t>
            </a:r>
            <a:r>
              <a:rPr lang="en-US" altLang="en-GB" sz="2700" b="0" kern="0" spc="25" dirty="0" err="1">
                <a:solidFill>
                  <a:srgbClr val="FF8C00"/>
                </a:solidFill>
              </a:rPr>
              <a:t>trình</a:t>
            </a:r>
            <a:r>
              <a:rPr lang="en-US" altLang="en-GB" sz="2700" b="0" kern="0" spc="25" dirty="0">
                <a:solidFill>
                  <a:srgbClr val="FF8C00"/>
                </a:solidFill>
              </a:rPr>
              <a:t> </a:t>
            </a:r>
            <a:r>
              <a:rPr lang="en-US" altLang="en-GB" sz="2700" b="0" kern="0" spc="25" dirty="0" err="1">
                <a:solidFill>
                  <a:srgbClr val="FF8C00"/>
                </a:solidFill>
              </a:rPr>
              <a:t>mã</a:t>
            </a:r>
            <a:r>
              <a:rPr lang="en-US" altLang="en-GB" sz="2700" b="0" kern="0" spc="25" dirty="0">
                <a:solidFill>
                  <a:srgbClr val="FF8C00"/>
                </a:solidFill>
              </a:rPr>
              <a:t> </a:t>
            </a:r>
            <a:r>
              <a:rPr lang="en-US" altLang="en-GB" sz="2700" b="0" kern="0" spc="25" dirty="0" err="1">
                <a:solidFill>
                  <a:srgbClr val="FF8C00"/>
                </a:solidFill>
              </a:rPr>
              <a:t>hóa</a:t>
            </a:r>
            <a:r>
              <a:rPr lang="en-US" altLang="en-GB" sz="2700" b="0" kern="0" spc="25" dirty="0">
                <a:solidFill>
                  <a:srgbClr val="FF8C00"/>
                </a:solidFill>
              </a:rPr>
              <a:t> </a:t>
            </a:r>
          </a:p>
        </p:txBody>
      </p:sp>
      <p:pic>
        <p:nvPicPr>
          <p:cNvPr id="8" name="Picture 7">
            <a:extLst>
              <a:ext uri="{FF2B5EF4-FFF2-40B4-BE49-F238E27FC236}">
                <a16:creationId xmlns:a16="http://schemas.microsoft.com/office/drawing/2014/main" id="{3619D64E-B296-4211-8CC9-27D71F6182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7486" y="2787649"/>
            <a:ext cx="6735960" cy="4254624"/>
          </a:xfrm>
          <a:prstGeom prst="rect">
            <a:avLst/>
          </a:prstGeom>
          <a:noFill/>
        </p:spPr>
      </p:pic>
    </p:spTree>
    <p:extLst>
      <p:ext uri="{BB962C8B-B14F-4D97-AF65-F5344CB8AC3E}">
        <p14:creationId xmlns:p14="http://schemas.microsoft.com/office/powerpoint/2010/main" val="61288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plus(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Notepad - vn - Trang chủ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6" name="object 5">
            <a:extLst>
              <a:ext uri="{FF2B5EF4-FFF2-40B4-BE49-F238E27FC236}">
                <a16:creationId xmlns:a16="http://schemas.microsoft.com/office/drawing/2014/main" id="{12B3B3D4-8B34-4147-805A-C7579EC6A3D1}"/>
              </a:ext>
            </a:extLst>
          </p:cNvPr>
          <p:cNvSpPr txBox="1"/>
          <p:nvPr/>
        </p:nvSpPr>
        <p:spPr>
          <a:xfrm>
            <a:off x="900832" y="1555679"/>
            <a:ext cx="8789268" cy="1107996"/>
          </a:xfrm>
          <a:prstGeom prst="rect">
            <a:avLst/>
          </a:prstGeom>
        </p:spPr>
        <p:txBody>
          <a:bodyPr vert="horz" wrap="square" lIns="0" tIns="0" rIns="0" bIns="0" rtlCol="0" anchor="ctr">
            <a:spAutoFit/>
          </a:bodyPr>
          <a:lstStyle/>
          <a:p>
            <a:pPr marL="12065">
              <a:spcBef>
                <a:spcPts val="190"/>
              </a:spcBef>
              <a:buSzPts val="2400"/>
              <a:tabLst>
                <a:tab pos="279400" algn="l"/>
                <a:tab pos="280035" algn="l"/>
              </a:tabLst>
            </a:pPr>
            <a:r>
              <a:rPr lang="vi-VN" sz="2400" spc="30" dirty="0">
                <a:solidFill>
                  <a:srgbClr val="626262"/>
                </a:solidFill>
                <a:latin typeface="Arial"/>
                <a:cs typeface="Arial"/>
              </a:rPr>
              <a:t>Bước 2: SubBytes - đây là phép thế (phi tuyến) trong đó mỗi byte trong trạng thái sẽ được thế bằng một byte khác theo bảng tra (Rijndael S-box).</a:t>
            </a:r>
            <a:endParaRPr lang="en-US" altLang="en-GB" sz="2400" spc="30" dirty="0">
              <a:solidFill>
                <a:srgbClr val="626262"/>
              </a:solidFill>
              <a:latin typeface="Arial"/>
              <a:cs typeface="Arial"/>
            </a:endParaRPr>
          </a:p>
        </p:txBody>
      </p:sp>
      <p:sp>
        <p:nvSpPr>
          <p:cNvPr id="7" name="object 2">
            <a:extLst>
              <a:ext uri="{FF2B5EF4-FFF2-40B4-BE49-F238E27FC236}">
                <a16:creationId xmlns:a16="http://schemas.microsoft.com/office/drawing/2014/main" id="{FC04EB64-CC96-409C-904E-9B1D9672F854}"/>
              </a:ext>
            </a:extLst>
          </p:cNvPr>
          <p:cNvSpPr txBox="1">
            <a:spLocks/>
          </p:cNvSpPr>
          <p:nvPr/>
        </p:nvSpPr>
        <p:spPr>
          <a:xfrm>
            <a:off x="0" y="895662"/>
            <a:ext cx="10693400" cy="536043"/>
          </a:xfrm>
          <a:prstGeom prst="rect">
            <a:avLst/>
          </a:prstGeom>
        </p:spPr>
        <p:txBody>
          <a:bodyPr vert="horz" wrap="square" lIns="0" tIns="104139" rIns="0" bIns="0" rtlCol="0">
            <a:spAutoFit/>
          </a:bodyPr>
          <a:lstStyle>
            <a:lvl1pPr>
              <a:defRPr sz="3400" b="1" i="0">
                <a:solidFill>
                  <a:srgbClr val="0064FF"/>
                </a:solidFill>
                <a:latin typeface="Arial"/>
                <a:ea typeface="+mj-ea"/>
                <a:cs typeface="Arial"/>
              </a:defRPr>
            </a:lvl1pPr>
          </a:lstStyle>
          <a:p>
            <a:pPr marL="31115" lvl="0" indent="0" algn="ctr">
              <a:spcBef>
                <a:spcPts val="819"/>
              </a:spcBef>
              <a:spcAft>
                <a:spcPts val="0"/>
              </a:spcAft>
              <a:buSzPts val="2400"/>
              <a:buNone/>
            </a:pPr>
            <a:r>
              <a:rPr lang="en-US" altLang="en-GB" sz="2700" b="0" kern="0" spc="25" dirty="0" err="1">
                <a:solidFill>
                  <a:srgbClr val="FF8C00"/>
                </a:solidFill>
              </a:rPr>
              <a:t>Quá</a:t>
            </a:r>
            <a:r>
              <a:rPr lang="en-US" altLang="en-GB" sz="2700" b="0" kern="0" spc="25" dirty="0">
                <a:solidFill>
                  <a:srgbClr val="FF8C00"/>
                </a:solidFill>
              </a:rPr>
              <a:t> </a:t>
            </a:r>
            <a:r>
              <a:rPr lang="en-US" altLang="en-GB" sz="2700" b="0" kern="0" spc="25" dirty="0" err="1">
                <a:solidFill>
                  <a:srgbClr val="FF8C00"/>
                </a:solidFill>
              </a:rPr>
              <a:t>trình</a:t>
            </a:r>
            <a:r>
              <a:rPr lang="en-US" altLang="en-GB" sz="2700" b="0" kern="0" spc="25" dirty="0">
                <a:solidFill>
                  <a:srgbClr val="FF8C00"/>
                </a:solidFill>
              </a:rPr>
              <a:t> </a:t>
            </a:r>
            <a:r>
              <a:rPr lang="en-US" altLang="en-GB" sz="2700" b="0" kern="0" spc="25" dirty="0" err="1">
                <a:solidFill>
                  <a:srgbClr val="FF8C00"/>
                </a:solidFill>
              </a:rPr>
              <a:t>mã</a:t>
            </a:r>
            <a:r>
              <a:rPr lang="en-US" altLang="en-GB" sz="2700" b="0" kern="0" spc="25" dirty="0">
                <a:solidFill>
                  <a:srgbClr val="FF8C00"/>
                </a:solidFill>
              </a:rPr>
              <a:t> </a:t>
            </a:r>
            <a:r>
              <a:rPr lang="en-US" altLang="en-GB" sz="2700" b="0" kern="0" spc="25" dirty="0" err="1">
                <a:solidFill>
                  <a:srgbClr val="FF8C00"/>
                </a:solidFill>
              </a:rPr>
              <a:t>hóa</a:t>
            </a:r>
            <a:r>
              <a:rPr lang="en-US" altLang="en-GB" sz="2700" b="0" kern="0" spc="25" dirty="0">
                <a:solidFill>
                  <a:srgbClr val="FF8C00"/>
                </a:solidFill>
              </a:rPr>
              <a:t> </a:t>
            </a:r>
          </a:p>
        </p:txBody>
      </p:sp>
      <p:pic>
        <p:nvPicPr>
          <p:cNvPr id="9" name="Picture 2">
            <a:extLst>
              <a:ext uri="{FF2B5EF4-FFF2-40B4-BE49-F238E27FC236}">
                <a16:creationId xmlns:a16="http://schemas.microsoft.com/office/drawing/2014/main" id="{9638F0E6-65C1-47C6-B46D-FD09DB1F1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459" y="2863850"/>
            <a:ext cx="7198482" cy="431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8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10977</TotalTime>
  <Words>732</Words>
  <Application>Microsoft Office PowerPoint</Application>
  <PresentationFormat>Custom</PresentationFormat>
  <Paragraphs>47</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Montserrat</vt:lpstr>
      <vt:lpstr>Office Theme</vt:lpstr>
      <vt:lpstr>NHÓM 9</vt:lpstr>
      <vt:lpstr>Nội dung bài</vt:lpstr>
      <vt:lpstr>Giới thiệu về giao thức UDP</vt:lpstr>
      <vt:lpstr>Cách hoạt động của UDP</vt:lpstr>
      <vt:lpstr>PowerPoint Presentation</vt:lpstr>
      <vt:lpstr>Giới thiệu về mã hóa AES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các bạn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Trello</dc:title>
  <dc:creator>Vĩ Lê Song</dc:creator>
  <cp:lastModifiedBy>Vĩ Lê Song</cp:lastModifiedBy>
  <cp:revision>362</cp:revision>
  <dcterms:created xsi:type="dcterms:W3CDTF">2020-12-11T04:42:38Z</dcterms:created>
  <dcterms:modified xsi:type="dcterms:W3CDTF">2022-01-03T17:30:02Z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2020-12-11T00:00:00Z</vt:filetime>
  </property>
</Properties>
</file>