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59" r:id="rId4"/>
    <p:sldId id="263" r:id="rId5"/>
    <p:sldId id="285" r:id="rId6"/>
    <p:sldId id="286" r:id="rId7"/>
    <p:sldId id="287" r:id="rId8"/>
    <p:sldId id="288" r:id="rId9"/>
    <p:sldId id="289" r:id="rId10"/>
    <p:sldId id="260" r:id="rId11"/>
    <p:sldId id="290" r:id="rId12"/>
  </p:sldIdLst>
  <p:sldSz cx="9144000" cy="5143500" type="screen16x9"/>
  <p:notesSz cx="6858000" cy="9144000"/>
  <p:embeddedFontLst>
    <p:embeddedFont>
      <p:font typeface="Raleway" panose="020B0503030101060003" pitchFamily="34" charset="77"/>
      <p:regular r:id="rId14"/>
      <p:bold r:id="rId15"/>
      <p:italic r:id="rId16"/>
      <p:boldItalic r:id="rId17"/>
    </p:embeddedFont>
    <p:embeddedFont>
      <p:font typeface="Raleway ExtraBold" panose="020B0803030101060003" pitchFamily="34" charset="77"/>
      <p:bold r:id="rId18"/>
      <p:italic r:id="rId19"/>
      <p:boldItalic r:id="rId20"/>
    </p:embeddedFont>
    <p:embeddedFont>
      <p:font typeface="Raleway Light" panose="020B0503030101060003" pitchFamily="34"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576214-869C-484A-B055-DCC70B63D459}">
  <a:tblStyle styleId="{9D576214-869C-484A-B055-DCC70B63D4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9"/>
    <p:restoredTop sz="94719"/>
  </p:normalViewPr>
  <p:slideViewPr>
    <p:cSldViewPr snapToGrid="0" snapToObjects="1">
      <p:cViewPr varScale="1">
        <p:scale>
          <a:sx n="160" d="100"/>
          <a:sy n="160" d="100"/>
        </p:scale>
        <p:origin x="240"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804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03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603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74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754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93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FB600"/>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71518" y="340291"/>
            <a:ext cx="7197462"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dirty="0">
                <a:latin typeface="Times New Roman" panose="02020603050405020304" pitchFamily="18" charset="0"/>
                <a:cs typeface="Times New Roman" panose="02020603050405020304" pitchFamily="18" charset="0"/>
              </a:rPr>
              <a:t>BÁO CÁO KẾT QUẢ THỰC TẬP</a:t>
            </a:r>
            <a:endParaRPr sz="3800" dirty="0">
              <a:latin typeface="Times New Roman" panose="02020603050405020304" pitchFamily="18" charset="0"/>
              <a:cs typeface="Times New Roman" panose="02020603050405020304" pitchFamily="18" charset="0"/>
            </a:endParaRPr>
          </a:p>
        </p:txBody>
      </p:sp>
      <p:grpSp>
        <p:nvGrpSpPr>
          <p:cNvPr id="58" name="Google Shape;58;p12"/>
          <p:cNvGrpSpPr/>
          <p:nvPr/>
        </p:nvGrpSpPr>
        <p:grpSpPr>
          <a:xfrm>
            <a:off x="7864658" y="371176"/>
            <a:ext cx="896264" cy="896314"/>
            <a:chOff x="570875" y="4322250"/>
            <a:chExt cx="443300" cy="443325"/>
          </a:xfrm>
        </p:grpSpPr>
        <p:sp>
          <p:nvSpPr>
            <p:cNvPr id="59" name="Google Shape;59;p12"/>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2"/>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798C9DC-FEAE-964A-A874-8CCA9EFD7924}"/>
              </a:ext>
            </a:extLst>
          </p:cNvPr>
          <p:cNvSpPr txBox="1"/>
          <p:nvPr/>
        </p:nvSpPr>
        <p:spPr>
          <a:xfrm>
            <a:off x="875615" y="2063956"/>
            <a:ext cx="7392769" cy="830997"/>
          </a:xfrm>
          <a:prstGeom prst="rect">
            <a:avLst/>
          </a:prstGeom>
          <a:noFill/>
        </p:spPr>
        <p:txBody>
          <a:bodyPr wrap="square" rtlCol="0">
            <a:spAutoFit/>
          </a:bodyPr>
          <a:lstStyle/>
          <a:p>
            <a:pPr algn="ctr"/>
            <a:r>
              <a:rPr lang="en-VN" sz="1600" dirty="0">
                <a:latin typeface="Times New Roman" panose="02020603050405020304" pitchFamily="18" charset="0"/>
                <a:cs typeface="Times New Roman" panose="02020603050405020304" pitchFamily="18" charset="0"/>
              </a:rPr>
              <a:t>ĐỀ TÀI:</a:t>
            </a:r>
          </a:p>
          <a:p>
            <a:pPr algn="ctr"/>
            <a:r>
              <a:rPr lang="en-VN" sz="1600" dirty="0">
                <a:latin typeface="Times New Roman" panose="02020603050405020304" pitchFamily="18" charset="0"/>
                <a:cs typeface="Times New Roman" panose="02020603050405020304" pitchFamily="18" charset="0"/>
              </a:rPr>
              <a:t>NGHIÊN CỨU XÂY DỰNG ỨNG DỤNG HỖ TRỢ KINH DOANH CÁC SẢN PHẨM THỜI TRANG TRÊN THIẾT BỊ DI ĐỘNG ANDROID</a:t>
            </a:r>
          </a:p>
        </p:txBody>
      </p:sp>
      <p:sp>
        <p:nvSpPr>
          <p:cNvPr id="3" name="TextBox 2">
            <a:extLst>
              <a:ext uri="{FF2B5EF4-FFF2-40B4-BE49-F238E27FC236}">
                <a16:creationId xmlns:a16="http://schemas.microsoft.com/office/drawing/2014/main" id="{B722D26D-D845-274B-BDF5-FA7B534F8122}"/>
              </a:ext>
            </a:extLst>
          </p:cNvPr>
          <p:cNvSpPr txBox="1"/>
          <p:nvPr/>
        </p:nvSpPr>
        <p:spPr>
          <a:xfrm>
            <a:off x="5701086" y="3458818"/>
            <a:ext cx="2084225" cy="738664"/>
          </a:xfrm>
          <a:prstGeom prst="rect">
            <a:avLst/>
          </a:prstGeom>
          <a:noFill/>
        </p:spPr>
        <p:txBody>
          <a:bodyPr wrap="none" rtlCol="0">
            <a:spAutoFit/>
          </a:bodyPr>
          <a:lstStyle/>
          <a:p>
            <a:r>
              <a:rPr lang="en-VN" dirty="0">
                <a:latin typeface="Times New Roman" panose="02020603050405020304" pitchFamily="18" charset="0"/>
                <a:cs typeface="Times New Roman" panose="02020603050405020304" pitchFamily="18" charset="0"/>
              </a:rPr>
              <a:t>GVHD: ThS. Hồ Ngọc Tú</a:t>
            </a:r>
          </a:p>
          <a:p>
            <a:r>
              <a:rPr lang="en-VN" dirty="0">
                <a:latin typeface="Times New Roman" panose="02020603050405020304" pitchFamily="18" charset="0"/>
                <a:cs typeface="Times New Roman" panose="02020603050405020304" pitchFamily="18" charset="0"/>
              </a:rPr>
              <a:t>SVTH: Lê Sơn</a:t>
            </a:r>
          </a:p>
          <a:p>
            <a:r>
              <a:rPr lang="en-VN" dirty="0">
                <a:latin typeface="Times New Roman" panose="02020603050405020304" pitchFamily="18" charset="0"/>
                <a:cs typeface="Times New Roman" panose="02020603050405020304" pitchFamily="18" charset="0"/>
              </a:rPr>
              <a:t>Lớp: 16CNTT2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p>
            <a:pPr marL="0" lvl="0" indent="0">
              <a:buNone/>
            </a:pPr>
            <a:r>
              <a:rPr lang="vi-VN" dirty="0">
                <a:latin typeface="Times New Roman" panose="02020603050405020304" pitchFamily="18" charset="0"/>
                <a:cs typeface="Times New Roman" panose="02020603050405020304" pitchFamily="18" charset="0"/>
              </a:rPr>
              <a:t>Những điều lớn lao thường bắt đầu từ những điều đơn giản</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96" name="Google Shape;96;p1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64" name="Google Shape;364;p35"/>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rgbClr val="FFB600"/>
                </a:solidFill>
                <a:latin typeface="Times New Roman" panose="02020603050405020304" pitchFamily="18" charset="0"/>
                <a:cs typeface="Times New Roman" panose="02020603050405020304" pitchFamily="18" charset="0"/>
              </a:rPr>
              <a:t>Thanks!</a:t>
            </a:r>
            <a:endParaRPr sz="9600" dirty="0">
              <a:solidFill>
                <a:srgbClr val="FFB600"/>
              </a:solidFill>
              <a:latin typeface="Times New Roman" panose="02020603050405020304" pitchFamily="18" charset="0"/>
              <a:cs typeface="Times New Roman" panose="02020603050405020304" pitchFamily="18" charset="0"/>
            </a:endParaRPr>
          </a:p>
        </p:txBody>
      </p:sp>
      <p:sp>
        <p:nvSpPr>
          <p:cNvPr id="365" name="Google Shape;365;p3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latin typeface="Times New Roman" panose="02020603050405020304" pitchFamily="18" charset="0"/>
                <a:cs typeface="Times New Roman" panose="02020603050405020304" pitchFamily="18" charset="0"/>
              </a:rPr>
              <a:t>Any questions?</a:t>
            </a:r>
            <a:endParaRPr sz="3600" b="1" dirty="0">
              <a:latin typeface="Times New Roman" panose="02020603050405020304" pitchFamily="18" charset="0"/>
              <a:cs typeface="Times New Roman" panose="02020603050405020304" pitchFamily="18" charset="0"/>
            </a:endParaRPr>
          </a:p>
        </p:txBody>
      </p:sp>
      <p:sp>
        <p:nvSpPr>
          <p:cNvPr id="366" name="Google Shape;366;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21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tx1"/>
                </a:solidFill>
                <a:latin typeface="Times New Roman" panose="02020603050405020304" pitchFamily="18" charset="0"/>
                <a:cs typeface="Times New Roman" panose="02020603050405020304" pitchFamily="18" charset="0"/>
              </a:rPr>
              <a:t>NỘI DUNG</a:t>
            </a:r>
            <a:endParaRPr sz="4000" dirty="0">
              <a:solidFill>
                <a:schemeClr val="tx1"/>
              </a:solidFill>
              <a:latin typeface="Times New Roman" panose="02020603050405020304" pitchFamily="18" charset="0"/>
              <a:cs typeface="Times New Roman" panose="02020603050405020304" pitchFamily="18" charset="0"/>
            </a:endParaRPr>
          </a:p>
        </p:txBody>
      </p:sp>
      <p:sp>
        <p:nvSpPr>
          <p:cNvPr id="69" name="Google Shape;69;p13"/>
          <p:cNvSpPr txBox="1">
            <a:spLocks noGrp="1"/>
          </p:cNvSpPr>
          <p:nvPr>
            <p:ph type="body" idx="1"/>
          </p:nvPr>
        </p:nvSpPr>
        <p:spPr>
          <a:xfrm>
            <a:off x="922000" y="1734976"/>
            <a:ext cx="3543300" cy="2153700"/>
          </a:xfrm>
          <a:prstGeom prst="rect">
            <a:avLst/>
          </a:prstGeom>
        </p:spPr>
        <p:txBody>
          <a:bodyPr spcFirstLastPara="1" wrap="square" lIns="91425" tIns="91425" rIns="91425" bIns="91425" anchor="t" anchorCtr="0">
            <a:noAutofit/>
          </a:bodyPr>
          <a:lstStyle/>
          <a:p>
            <a:pPr marL="228600" lvl="0" indent="-228600" algn="l" rtl="0">
              <a:spcBef>
                <a:spcPts val="600"/>
              </a:spcBef>
              <a:spcAft>
                <a:spcPts val="0"/>
              </a:spcAft>
              <a:buClr>
                <a:schemeClr val="dk1"/>
              </a:buClr>
              <a:buSzPts val="1100"/>
              <a:buFont typeface="Arial"/>
              <a:buAutoNum type="arabicPeriod"/>
            </a:pPr>
            <a:r>
              <a:rPr lang="vi-VN" sz="1200" b="1" dirty="0">
                <a:latin typeface="Times New Roman" panose="02020603050405020304" pitchFamily="18" charset="0"/>
                <a:cs typeface="Times New Roman" panose="02020603050405020304" pitchFamily="18" charset="0"/>
              </a:rPr>
              <a:t>   </a:t>
            </a:r>
            <a:r>
              <a:rPr lang="vi-VN" sz="1200" b="1" dirty="0">
                <a:solidFill>
                  <a:schemeClr val="tx1"/>
                </a:solidFill>
                <a:latin typeface="Times New Roman" panose="02020603050405020304" pitchFamily="18" charset="0"/>
                <a:cs typeface="Times New Roman" panose="02020603050405020304" pitchFamily="18" charset="0"/>
              </a:rPr>
              <a:t>Tổng quan đề tài thực tập</a:t>
            </a:r>
          </a:p>
          <a:p>
            <a:pPr marL="342900" lvl="0" algn="l" rtl="0">
              <a:spcBef>
                <a:spcPts val="600"/>
              </a:spcBef>
              <a:spcAft>
                <a:spcPts val="0"/>
              </a:spcAft>
              <a:buClr>
                <a:schemeClr val="dk1"/>
              </a:buClr>
              <a:buSzPts val="1100"/>
              <a:buFont typeface="Arial"/>
              <a:buAutoNum type="arabicPeriod"/>
            </a:pPr>
            <a:r>
              <a:rPr lang="vi-VN" sz="1200" b="1" dirty="0">
                <a:solidFill>
                  <a:schemeClr val="tx1"/>
                </a:solidFill>
                <a:latin typeface="Times New Roman" panose="02020603050405020304" pitchFamily="18" charset="0"/>
                <a:cs typeface="Times New Roman" panose="02020603050405020304" pitchFamily="18" charset="0"/>
              </a:rPr>
              <a:t>Kết quả sau quá trình thực tập</a:t>
            </a:r>
          </a:p>
          <a:p>
            <a:pPr marL="342900" lvl="0" algn="l" rtl="0">
              <a:spcBef>
                <a:spcPts val="600"/>
              </a:spcBef>
              <a:spcAft>
                <a:spcPts val="0"/>
              </a:spcAft>
              <a:buClr>
                <a:schemeClr val="dk1"/>
              </a:buClr>
              <a:buSzPts val="1100"/>
              <a:buFont typeface="Arial"/>
              <a:buAutoNum type="arabicPeriod"/>
            </a:pPr>
            <a:r>
              <a:rPr lang="vi-VN" sz="1200" b="1" dirty="0">
                <a:solidFill>
                  <a:schemeClr val="tx1"/>
                </a:solidFill>
                <a:latin typeface="Times New Roman" panose="02020603050405020304" pitchFamily="18" charset="0"/>
                <a:cs typeface="Times New Roman" panose="02020603050405020304" pitchFamily="18" charset="0"/>
              </a:rPr>
              <a:t>Demo ứng dụng</a:t>
            </a:r>
            <a:endParaRPr dirty="0">
              <a:solidFill>
                <a:schemeClr val="tx1"/>
              </a:solidFill>
              <a:latin typeface="Times New Roman" panose="02020603050405020304" pitchFamily="18" charset="0"/>
              <a:cs typeface="Times New Roman" panose="02020603050405020304" pitchFamily="18" charset="0"/>
            </a:endParaRPr>
          </a:p>
        </p:txBody>
      </p:sp>
      <p:sp>
        <p:nvSpPr>
          <p:cNvPr id="71" name="Google Shape;71;p1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72" name="Google Shape;72;p13"/>
          <p:cNvGrpSpPr/>
          <p:nvPr/>
        </p:nvGrpSpPr>
        <p:grpSpPr>
          <a:xfrm>
            <a:off x="8087089" y="356400"/>
            <a:ext cx="618316" cy="748360"/>
            <a:chOff x="584925" y="922575"/>
            <a:chExt cx="415200" cy="502525"/>
          </a:xfrm>
        </p:grpSpPr>
        <p:sp>
          <p:nvSpPr>
            <p:cNvPr id="73" name="Google Shape;73;p13"/>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solidFill>
                  <a:schemeClr val="tx1"/>
                </a:solidFill>
                <a:latin typeface="Times New Roman" panose="02020603050405020304" pitchFamily="18" charset="0"/>
                <a:cs typeface="Times New Roman" panose="02020603050405020304" pitchFamily="18" charset="0"/>
              </a:rPr>
              <a:t>Tổng</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quan</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đề</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tài</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thực</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tập</a:t>
            </a:r>
            <a:endParaRPr dirty="0">
              <a:solidFill>
                <a:schemeClr val="tx1"/>
              </a:solidFill>
              <a:latin typeface="Times New Roman" panose="02020603050405020304" pitchFamily="18" charset="0"/>
              <a:cs typeface="Times New Roman" panose="02020603050405020304" pitchFamily="18" charset="0"/>
            </a:endParaRPr>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434343"/>
                </a:solidFill>
                <a:latin typeface="Raleway ExtraBold"/>
                <a:ea typeface="Raleway ExtraBold"/>
                <a:cs typeface="Raleway ExtraBold"/>
                <a:sym typeface="Raleway ExtraBold"/>
              </a:rPr>
              <a:t>1</a:t>
            </a:r>
            <a:endParaRPr sz="9600">
              <a:solidFill>
                <a:srgbClr val="434343"/>
              </a:solidFill>
              <a:latin typeface="Raleway ExtraBold"/>
              <a:ea typeface="Raleway ExtraBold"/>
              <a:cs typeface="Raleway ExtraBold"/>
              <a:sym typeface="Raleway ExtraBold"/>
            </a:endParaRPr>
          </a:p>
        </p:txBody>
      </p:sp>
      <p:sp>
        <p:nvSpPr>
          <p:cNvPr id="6" name="TextBox 5">
            <a:extLst>
              <a:ext uri="{FF2B5EF4-FFF2-40B4-BE49-F238E27FC236}">
                <a16:creationId xmlns:a16="http://schemas.microsoft.com/office/drawing/2014/main" id="{ECC9581E-A778-3946-9D11-A03C10C4B4F0}"/>
              </a:ext>
            </a:extLst>
          </p:cNvPr>
          <p:cNvSpPr txBox="1"/>
          <p:nvPr/>
        </p:nvSpPr>
        <p:spPr>
          <a:xfrm>
            <a:off x="685800" y="3886142"/>
            <a:ext cx="6745850" cy="646331"/>
          </a:xfrm>
          <a:prstGeom prst="rect">
            <a:avLst/>
          </a:prstGeom>
          <a:noFill/>
        </p:spPr>
        <p:txBody>
          <a:bodyPr wrap="square" rtlCol="0">
            <a:spAutoFit/>
          </a:bodyPr>
          <a:lstStyle/>
          <a:p>
            <a:r>
              <a:rPr lang="en-VN" sz="1800" dirty="0">
                <a:solidFill>
                  <a:schemeClr val="bg1"/>
                </a:solidFill>
                <a:latin typeface="Times New Roman" panose="02020603050405020304" pitchFamily="18" charset="0"/>
                <a:cs typeface="Times New Roman" panose="02020603050405020304" pitchFamily="18" charset="0"/>
              </a:rPr>
              <a:t>Ứng dụng hỗ trợ kinh doanh các sản phẩm thời trang trên thiết bị di động Android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body" idx="1"/>
          </p:nvPr>
        </p:nvSpPr>
        <p:spPr>
          <a:xfrm>
            <a:off x="922023" y="1499772"/>
            <a:ext cx="7133154" cy="292222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600" b="1" dirty="0" err="1">
                <a:solidFill>
                  <a:schemeClr val="tx1"/>
                </a:solidFill>
                <a:latin typeface="Times New Roman" panose="02020603050405020304" pitchFamily="18" charset="0"/>
                <a:cs typeface="Times New Roman" panose="02020603050405020304" pitchFamily="18" charset="0"/>
              </a:rPr>
              <a:t>Giới</a:t>
            </a:r>
            <a:r>
              <a:rPr lang="en" sz="1600" b="1" dirty="0">
                <a:solidFill>
                  <a:schemeClr val="tx1"/>
                </a:solidFill>
                <a:latin typeface="Times New Roman" panose="02020603050405020304" pitchFamily="18" charset="0"/>
                <a:cs typeface="Times New Roman" panose="02020603050405020304" pitchFamily="18" charset="0"/>
              </a:rPr>
              <a:t> </a:t>
            </a:r>
            <a:r>
              <a:rPr lang="en" sz="1600" b="1" dirty="0" err="1">
                <a:solidFill>
                  <a:schemeClr val="tx1"/>
                </a:solidFill>
                <a:latin typeface="Times New Roman" panose="02020603050405020304" pitchFamily="18" charset="0"/>
                <a:cs typeface="Times New Roman" panose="02020603050405020304" pitchFamily="18" charset="0"/>
              </a:rPr>
              <a:t>thiệu</a:t>
            </a:r>
            <a:r>
              <a:rPr lang="en" sz="1600" b="1" dirty="0">
                <a:solidFill>
                  <a:schemeClr val="tx1"/>
                </a:solidFill>
                <a:latin typeface="Times New Roman" panose="02020603050405020304" pitchFamily="18" charset="0"/>
                <a:cs typeface="Times New Roman" panose="02020603050405020304" pitchFamily="18" charset="0"/>
              </a:rPr>
              <a:t> </a:t>
            </a:r>
            <a:r>
              <a:rPr lang="en" sz="1600" b="1" dirty="0" err="1">
                <a:solidFill>
                  <a:schemeClr val="tx1"/>
                </a:solidFill>
                <a:latin typeface="Times New Roman" panose="02020603050405020304" pitchFamily="18" charset="0"/>
                <a:cs typeface="Times New Roman" panose="02020603050405020304" pitchFamily="18" charset="0"/>
              </a:rPr>
              <a:t>đề</a:t>
            </a:r>
            <a:r>
              <a:rPr lang="en" sz="1600" b="1" dirty="0">
                <a:solidFill>
                  <a:schemeClr val="tx1"/>
                </a:solidFill>
                <a:latin typeface="Times New Roman" panose="02020603050405020304" pitchFamily="18" charset="0"/>
                <a:cs typeface="Times New Roman" panose="02020603050405020304" pitchFamily="18" charset="0"/>
              </a:rPr>
              <a:t> </a:t>
            </a:r>
            <a:r>
              <a:rPr lang="en" sz="1600" b="1" dirty="0" err="1">
                <a:solidFill>
                  <a:schemeClr val="tx1"/>
                </a:solidFill>
                <a:latin typeface="Times New Roman" panose="02020603050405020304" pitchFamily="18" charset="0"/>
                <a:cs typeface="Times New Roman" panose="02020603050405020304" pitchFamily="18" charset="0"/>
              </a:rPr>
              <a:t>tài</a:t>
            </a:r>
            <a:r>
              <a:rPr lang="en" sz="1600" b="1" dirty="0">
                <a:solidFill>
                  <a:schemeClr val="tx1"/>
                </a:solidFill>
                <a:latin typeface="Times New Roman" panose="02020603050405020304" pitchFamily="18" charset="0"/>
                <a:cs typeface="Times New Roman" panose="02020603050405020304" pitchFamily="18" charset="0"/>
              </a:rPr>
              <a:t>:</a:t>
            </a:r>
          </a:p>
          <a:p>
            <a:pPr marL="285750" lvl="0" indent="-285750" algn="just" rtl="0">
              <a:spcBef>
                <a:spcPts val="600"/>
              </a:spcBef>
              <a:spcAft>
                <a:spcPts val="0"/>
              </a:spcAft>
              <a:buFontTx/>
              <a:buChar char="-"/>
            </a:pPr>
            <a:r>
              <a:rPr lang="en" sz="1400" dirty="0" err="1">
                <a:solidFill>
                  <a:schemeClr val="tx1"/>
                </a:solidFill>
                <a:latin typeface="Times New Roman" panose="02020603050405020304" pitchFamily="18" charset="0"/>
                <a:cs typeface="Times New Roman" panose="02020603050405020304" pitchFamily="18" charset="0"/>
              </a:rPr>
              <a:t>Hiện</a:t>
            </a:r>
            <a:r>
              <a:rPr lang="en" sz="1400" dirty="0">
                <a:solidFill>
                  <a:schemeClr val="tx1"/>
                </a:solidFill>
                <a:latin typeface="Times New Roman" panose="02020603050405020304" pitchFamily="18" charset="0"/>
                <a:cs typeface="Times New Roman" panose="02020603050405020304" pitchFamily="18" charset="0"/>
              </a:rPr>
              <a:t> nay </a:t>
            </a:r>
            <a:r>
              <a:rPr lang="en" sz="1400" dirty="0" err="1">
                <a:solidFill>
                  <a:schemeClr val="tx1"/>
                </a:solidFill>
                <a:latin typeface="Times New Roman" panose="02020603050405020304" pitchFamily="18" charset="0"/>
                <a:cs typeface="Times New Roman" panose="02020603050405020304" pitchFamily="18" charset="0"/>
              </a:rPr>
              <a:t>việc</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mua</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bán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kinh</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doanh</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trên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môi</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trường</a:t>
            </a:r>
            <a:r>
              <a:rPr lang="en" sz="1400" dirty="0">
                <a:solidFill>
                  <a:schemeClr val="tx1"/>
                </a:solidFill>
                <a:latin typeface="Times New Roman" panose="02020603050405020304" pitchFamily="18" charset="0"/>
                <a:cs typeface="Times New Roman" panose="02020603050405020304" pitchFamily="18" charset="0"/>
              </a:rPr>
              <a:t> internet </a:t>
            </a:r>
            <a:r>
              <a:rPr lang="en" sz="1400" dirty="0" err="1">
                <a:solidFill>
                  <a:schemeClr val="tx1"/>
                </a:solidFill>
                <a:latin typeface="Times New Roman" panose="02020603050405020304" pitchFamily="18" charset="0"/>
                <a:cs typeface="Times New Roman" panose="02020603050405020304" pitchFamily="18" charset="0"/>
              </a:rPr>
              <a:t>trở</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nên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phổ</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biết</a:t>
            </a:r>
            <a:r>
              <a:rPr lang="en" sz="1400" dirty="0">
                <a:solidFill>
                  <a:schemeClr val="tx1"/>
                </a:solidFill>
                <a:latin typeface="Times New Roman" panose="02020603050405020304" pitchFamily="18" charset="0"/>
                <a:cs typeface="Times New Roman" panose="02020603050405020304" pitchFamily="18" charset="0"/>
              </a:rPr>
              <a:t>.</a:t>
            </a:r>
          </a:p>
          <a:p>
            <a:pPr marL="285750" lvl="0" indent="-285750" algn="just" rtl="0">
              <a:spcBef>
                <a:spcPts val="600"/>
              </a:spcBef>
              <a:spcAft>
                <a:spcPts val="0"/>
              </a:spcAft>
              <a:buFontTx/>
              <a:buChar char="-"/>
            </a:pPr>
            <a:r>
              <a:rPr lang="en" sz="1400" dirty="0" err="1">
                <a:solidFill>
                  <a:schemeClr val="tx1"/>
                </a:solidFill>
                <a:latin typeface="Times New Roman" panose="02020603050405020304" pitchFamily="18" charset="0"/>
                <a:cs typeface="Times New Roman" panose="02020603050405020304" pitchFamily="18" charset="0"/>
              </a:rPr>
              <a:t>Việc</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quản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bá</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kinh</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doanh</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các</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sản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phẩm</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của</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các</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cửa</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hàng</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tập</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trung</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chủ</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yếu</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trên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nền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tảng</a:t>
            </a:r>
            <a:r>
              <a:rPr lang="en" sz="1400" dirty="0">
                <a:solidFill>
                  <a:schemeClr val="tx1"/>
                </a:solidFill>
                <a:latin typeface="Times New Roman" panose="02020603050405020304" pitchFamily="18" charset="0"/>
                <a:cs typeface="Times New Roman" panose="02020603050405020304" pitchFamily="18" charset="0"/>
              </a:rPr>
              <a:t> web.</a:t>
            </a:r>
          </a:p>
          <a:p>
            <a:pPr marL="285750" lvl="0" indent="-285750" algn="just" rtl="0">
              <a:spcBef>
                <a:spcPts val="600"/>
              </a:spcBef>
              <a:spcAft>
                <a:spcPts val="0"/>
              </a:spcAft>
              <a:buFontTx/>
              <a:buChar char="-"/>
            </a:pPr>
            <a:r>
              <a:rPr lang="en" sz="1400" dirty="0" err="1">
                <a:solidFill>
                  <a:schemeClr val="tx1"/>
                </a:solidFill>
                <a:latin typeface="Times New Roman" panose="02020603050405020304" pitchFamily="18" charset="0"/>
                <a:cs typeface="Times New Roman" panose="02020603050405020304" pitchFamily="18" charset="0"/>
              </a:rPr>
              <a:t>Ở</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nền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tản</a:t>
            </a:r>
            <a:r>
              <a:rPr lang="en" sz="1400" dirty="0">
                <a:solidFill>
                  <a:schemeClr val="tx1"/>
                </a:solidFill>
                <a:latin typeface="Times New Roman" panose="02020603050405020304" pitchFamily="18" charset="0"/>
                <a:cs typeface="Times New Roman" panose="02020603050405020304" pitchFamily="18" charset="0"/>
              </a:rPr>
              <a:t> di </a:t>
            </a:r>
            <a:r>
              <a:rPr lang="en" sz="1400" dirty="0" err="1">
                <a:solidFill>
                  <a:schemeClr val="tx1"/>
                </a:solidFill>
                <a:latin typeface="Times New Roman" panose="02020603050405020304" pitchFamily="18" charset="0"/>
                <a:cs typeface="Times New Roman" panose="02020603050405020304" pitchFamily="18" charset="0"/>
              </a:rPr>
              <a:t>động</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thì</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phần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lớn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phụ</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thuộc</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vào</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các</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siêu</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ứng</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dụng</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thương</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mại</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điện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tử</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lớn</a:t>
            </a:r>
            <a:r>
              <a:rPr lang="en" sz="1400" dirty="0">
                <a:solidFill>
                  <a:schemeClr val="tx1"/>
                </a:solidFill>
                <a:latin typeface="Times New Roman" panose="02020603050405020304" pitchFamily="18" charset="0"/>
                <a:cs typeface="Times New Roman" panose="02020603050405020304" pitchFamily="18" charset="0"/>
              </a:rPr>
              <a:t> </a:t>
            </a:r>
            <a:r>
              <a:rPr lang="en" sz="1400" dirty="0" err="1">
                <a:solidFill>
                  <a:schemeClr val="tx1"/>
                </a:solidFill>
                <a:latin typeface="Times New Roman" panose="02020603050405020304" pitchFamily="18" charset="0"/>
                <a:cs typeface="Times New Roman" panose="02020603050405020304" pitchFamily="18" charset="0"/>
              </a:rPr>
              <a:t>như</a:t>
            </a:r>
            <a:r>
              <a:rPr lang="en" sz="1400" dirty="0">
                <a:solidFill>
                  <a:schemeClr val="tx1"/>
                </a:solidFill>
                <a:latin typeface="Times New Roman" panose="02020603050405020304" pitchFamily="18" charset="0"/>
                <a:cs typeface="Times New Roman" panose="02020603050405020304" pitchFamily="18" charset="0"/>
              </a:rPr>
              <a:t>: Tiki, </a:t>
            </a:r>
            <a:r>
              <a:rPr lang="en" sz="1400" dirty="0" err="1">
                <a:solidFill>
                  <a:schemeClr val="tx1"/>
                </a:solidFill>
                <a:latin typeface="Times New Roman" panose="02020603050405020304" pitchFamily="18" charset="0"/>
                <a:cs typeface="Times New Roman" panose="02020603050405020304" pitchFamily="18" charset="0"/>
              </a:rPr>
              <a:t>Shoppee</a:t>
            </a:r>
            <a:r>
              <a:rPr lang="en" sz="1400" dirty="0">
                <a:solidFill>
                  <a:schemeClr val="tx1"/>
                </a:solidFill>
                <a:latin typeface="Times New Roman" panose="02020603050405020304" pitchFamily="18" charset="0"/>
                <a:cs typeface="Times New Roman" panose="02020603050405020304" pitchFamily="18" charset="0"/>
              </a:rPr>
              <a:t>,…</a:t>
            </a:r>
          </a:p>
          <a:p>
            <a:pPr marL="0" lvl="0" indent="0" algn="just" rtl="0">
              <a:spcBef>
                <a:spcPts val="600"/>
              </a:spcBef>
              <a:spcAft>
                <a:spcPts val="0"/>
              </a:spcAft>
              <a:buNone/>
            </a:pPr>
            <a:r>
              <a:rPr lang="vi-VN" sz="1400" dirty="0">
                <a:solidFill>
                  <a:srgbClr val="FFC000"/>
                </a:solidFill>
                <a:latin typeface="Times New Roman" panose="02020603050405020304" pitchFamily="18" charset="0"/>
                <a:cs typeface="Times New Roman" panose="02020603050405020304" pitchFamily="18" charset="0"/>
              </a:rPr>
              <a:t>=&gt; </a:t>
            </a:r>
            <a:r>
              <a:rPr lang="vi-VN" sz="1400" dirty="0">
                <a:solidFill>
                  <a:schemeClr val="tx1"/>
                </a:solidFill>
                <a:latin typeface="Times New Roman" panose="02020603050405020304" pitchFamily="18" charset="0"/>
                <a:cs typeface="Times New Roman" panose="02020603050405020304" pitchFamily="18" charset="0"/>
              </a:rPr>
              <a:t>Đề tài giúp bổ sung và phát triển một tập khách hàng trung thành cho cửa hàng cũng như tránh việc phụ thuộc và chia lợi nhuận với các sàn thương mại điện tử, từ đó phát triển một thương hiệu thời trang uy tín.</a:t>
            </a:r>
            <a:endParaRPr sz="1400" dirty="0">
              <a:solidFill>
                <a:srgbClr val="FFC000"/>
              </a:solidFill>
              <a:latin typeface="Times New Roman" panose="02020603050405020304" pitchFamily="18" charset="0"/>
              <a:cs typeface="Times New Roman" panose="02020603050405020304" pitchFamily="18" charset="0"/>
            </a:endParaRPr>
          </a:p>
        </p:txBody>
      </p:sp>
      <p:sp>
        <p:nvSpPr>
          <p:cNvPr id="135" name="Google Shape;135;p19"/>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dirty="0">
                <a:solidFill>
                  <a:schemeClr val="tx1"/>
                </a:solidFill>
                <a:latin typeface="Times New Roman" panose="02020603050405020304" pitchFamily="18" charset="0"/>
                <a:cs typeface="Times New Roman" panose="02020603050405020304" pitchFamily="18" charset="0"/>
              </a:rPr>
              <a:t>1. Tổng quan đề tài thực tập:</a:t>
            </a:r>
            <a:endParaRPr sz="3000" dirty="0">
              <a:solidFill>
                <a:schemeClr val="tx1"/>
              </a:solidFill>
              <a:latin typeface="Times New Roman" panose="02020603050405020304" pitchFamily="18" charset="0"/>
              <a:cs typeface="Times New Roman" panose="02020603050405020304" pitchFamily="18" charset="0"/>
            </a:endParaRPr>
          </a:p>
        </p:txBody>
      </p:sp>
      <p:sp>
        <p:nvSpPr>
          <p:cNvPr id="137" name="Google Shape;137;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138" name="Google Shape;138;p1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body" idx="1"/>
          </p:nvPr>
        </p:nvSpPr>
        <p:spPr>
          <a:xfrm>
            <a:off x="922023" y="1499772"/>
            <a:ext cx="3543300" cy="292222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err="1">
                <a:solidFill>
                  <a:schemeClr val="tx1"/>
                </a:solidFill>
                <a:latin typeface="Times New Roman" panose="02020603050405020304" pitchFamily="18" charset="0"/>
                <a:cs typeface="Times New Roman" panose="02020603050405020304" pitchFamily="18" charset="0"/>
              </a:rPr>
              <a:t>Mục</a:t>
            </a:r>
            <a:r>
              <a:rPr lang="en" sz="1600" b="1" dirty="0">
                <a:solidFill>
                  <a:schemeClr val="tx1"/>
                </a:solidFill>
                <a:latin typeface="Times New Roman" panose="02020603050405020304" pitchFamily="18" charset="0"/>
                <a:cs typeface="Times New Roman" panose="02020603050405020304" pitchFamily="18" charset="0"/>
              </a:rPr>
              <a:t> </a:t>
            </a:r>
            <a:r>
              <a:rPr lang="en" sz="1600" b="1" dirty="0" err="1">
                <a:solidFill>
                  <a:schemeClr val="tx1"/>
                </a:solidFill>
                <a:latin typeface="Times New Roman" panose="02020603050405020304" pitchFamily="18" charset="0"/>
                <a:cs typeface="Times New Roman" panose="02020603050405020304" pitchFamily="18" charset="0"/>
              </a:rPr>
              <a:t>tiêu</a:t>
            </a:r>
            <a:r>
              <a:rPr lang="en" sz="1600" b="1" dirty="0">
                <a:solidFill>
                  <a:schemeClr val="tx1"/>
                </a:solidFill>
                <a:latin typeface="Times New Roman" panose="02020603050405020304" pitchFamily="18" charset="0"/>
                <a:cs typeface="Times New Roman" panose="02020603050405020304" pitchFamily="18" charset="0"/>
              </a:rPr>
              <a:t>:</a:t>
            </a:r>
          </a:p>
          <a:p>
            <a:pPr marL="285750" lvl="0" indent="-285750">
              <a:buFontTx/>
              <a:buChar char="-"/>
            </a:pPr>
            <a:r>
              <a:rPr lang="en-US" sz="1400" dirty="0" err="1">
                <a:solidFill>
                  <a:schemeClr val="tx1"/>
                </a:solidFill>
                <a:latin typeface="Times New Roman" panose="02020603050405020304" pitchFamily="18" charset="0"/>
                <a:cs typeface="Times New Roman" panose="02020603050405020304" pitchFamily="18" charset="0"/>
              </a:rPr>
              <a:t>Học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hỏi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và</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ứng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dụng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được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các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công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nghệ</a:t>
            </a:r>
            <a:r>
              <a:rPr lang="vi-VN" sz="1400" dirty="0">
                <a:solidFill>
                  <a:schemeClr val="tx1"/>
                </a:solidFill>
                <a:latin typeface="Times New Roman" panose="02020603050405020304" pitchFamily="18" charset="0"/>
                <a:cs typeface="Times New Roman" panose="02020603050405020304" pitchFamily="18" charset="0"/>
              </a:rPr>
              <a:t> Android</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FireBase</a:t>
            </a:r>
            <a:r>
              <a:rPr lang="en-US" sz="1400" dirty="0">
                <a:solidFill>
                  <a:schemeClr val="tx1"/>
                </a:solidFill>
                <a:latin typeface="Times New Roman" panose="02020603050405020304" pitchFamily="18" charset="0"/>
                <a:cs typeface="Times New Roman" panose="02020603050405020304" pitchFamily="18" charset="0"/>
              </a:rPr>
              <a:t>.</a:t>
            </a:r>
          </a:p>
          <a:p>
            <a:pPr marL="285750" lvl="0" indent="-285750">
              <a:buFontTx/>
              <a:buChar char="-"/>
            </a:pPr>
            <a:r>
              <a:rPr lang="en-US" sz="1400" dirty="0" err="1">
                <a:solidFill>
                  <a:schemeClr val="tx1"/>
                </a:solidFill>
                <a:latin typeface="Times New Roman" panose="02020603050405020304" pitchFamily="18" charset="0"/>
                <a:cs typeface="Times New Roman" panose="02020603050405020304" pitchFamily="18" charset="0"/>
              </a:rPr>
              <a:t>Hoàn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thành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các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chức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năng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chính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cho</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một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ứng</a:t>
            </a:r>
            <a:r>
              <a:rPr lang="vi-VN" sz="1400" dirty="0">
                <a:solidFill>
                  <a:schemeClr val="tx1"/>
                </a:solidFill>
                <a:latin typeface="Times New Roman" panose="02020603050405020304" pitchFamily="18" charset="0"/>
                <a:cs typeface="Times New Roman" panose="02020603050405020304" pitchFamily="18" charset="0"/>
              </a:rPr>
              <a:t> dụng cửa hàng thời trang</a:t>
            </a:r>
            <a:r>
              <a:rPr lang="en-US" sz="1400" dirty="0">
                <a:solidFill>
                  <a:schemeClr val="tx1"/>
                </a:solidFill>
                <a:latin typeface="Times New Roman" panose="02020603050405020304" pitchFamily="18" charset="0"/>
                <a:cs typeface="Times New Roman" panose="02020603050405020304" pitchFamily="18" charset="0"/>
              </a:rPr>
              <a:t>.</a:t>
            </a:r>
          </a:p>
          <a:p>
            <a:pPr marL="285750" lvl="0" indent="-285750">
              <a:buFontTx/>
              <a:buChar char="-"/>
            </a:pPr>
            <a:r>
              <a:rPr lang="en-US" sz="1400" dirty="0" err="1">
                <a:solidFill>
                  <a:schemeClr val="tx1"/>
                </a:solidFill>
                <a:latin typeface="Times New Roman" panose="02020603050405020304" pitchFamily="18" charset="0"/>
                <a:cs typeface="Times New Roman" panose="02020603050405020304" pitchFamily="18" charset="0"/>
              </a:rPr>
              <a:t>Sản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phẩm</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có</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thể</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mang</a:t>
            </a:r>
            <a:r>
              <a:rPr lang="en-US" sz="1400" dirty="0">
                <a:solidFill>
                  <a:schemeClr val="tx1"/>
                </a:solidFill>
                <a:latin typeface="Times New Roman" panose="02020603050405020304" pitchFamily="18" charset="0"/>
                <a:cs typeface="Times New Roman" panose="02020603050405020304" pitchFamily="18" charset="0"/>
              </a:rPr>
              <a:t> ra </a:t>
            </a:r>
            <a:r>
              <a:rPr lang="en-US" sz="1400" dirty="0" err="1">
                <a:solidFill>
                  <a:schemeClr val="tx1"/>
                </a:solidFill>
                <a:latin typeface="Times New Roman" panose="02020603050405020304" pitchFamily="18" charset="0"/>
                <a:cs typeface="Times New Roman" panose="02020603050405020304" pitchFamily="18" charset="0"/>
              </a:rPr>
              <a:t>ứng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dụng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thực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tế</a:t>
            </a:r>
            <a:r>
              <a:rPr lang="vi-VN" sz="1400" dirty="0">
                <a:solidFill>
                  <a:schemeClr val="tx1"/>
                </a:solidFill>
                <a:latin typeface="Times New Roman" panose="02020603050405020304" pitchFamily="18" charset="0"/>
                <a:cs typeface="Times New Roman" panose="02020603050405020304" pitchFamily="18" charset="0"/>
              </a:rPr>
              <a:t> cho các shop thời trang</a:t>
            </a:r>
            <a:r>
              <a:rPr lang="en-US" sz="1400" dirty="0">
                <a:solidFill>
                  <a:schemeClr val="tx1"/>
                </a:solidFill>
                <a:latin typeface="Times New Roman" panose="02020603050405020304" pitchFamily="18" charset="0"/>
                <a:cs typeface="Times New Roman" panose="02020603050405020304" pitchFamily="18" charset="0"/>
              </a:rPr>
              <a:t>.</a:t>
            </a:r>
            <a:endParaRPr sz="1400" dirty="0">
              <a:solidFill>
                <a:schemeClr val="tx1"/>
              </a:solidFill>
              <a:latin typeface="Times New Roman" panose="02020603050405020304" pitchFamily="18" charset="0"/>
              <a:cs typeface="Times New Roman" panose="02020603050405020304" pitchFamily="18" charset="0"/>
            </a:endParaRPr>
          </a:p>
        </p:txBody>
      </p:sp>
      <p:sp>
        <p:nvSpPr>
          <p:cNvPr id="135" name="Google Shape;135;p19"/>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dirty="0">
                <a:solidFill>
                  <a:schemeClr val="tx1"/>
                </a:solidFill>
                <a:latin typeface="Times New Roman" panose="02020603050405020304" pitchFamily="18" charset="0"/>
                <a:cs typeface="Times New Roman" panose="02020603050405020304" pitchFamily="18" charset="0"/>
              </a:rPr>
              <a:t>1. Tổng quan đề tài thực tập:</a:t>
            </a:r>
            <a:endParaRPr sz="3000" dirty="0">
              <a:solidFill>
                <a:schemeClr val="tx1"/>
              </a:solidFill>
              <a:latin typeface="Times New Roman" panose="02020603050405020304" pitchFamily="18" charset="0"/>
              <a:cs typeface="Times New Roman" panose="02020603050405020304" pitchFamily="18" charset="0"/>
            </a:endParaRPr>
          </a:p>
        </p:txBody>
      </p:sp>
      <p:sp>
        <p:nvSpPr>
          <p:cNvPr id="136" name="Google Shape;136;p19"/>
          <p:cNvSpPr txBox="1">
            <a:spLocks noGrp="1"/>
          </p:cNvSpPr>
          <p:nvPr>
            <p:ph type="body" idx="2"/>
          </p:nvPr>
        </p:nvSpPr>
        <p:spPr>
          <a:xfrm>
            <a:off x="4678678" y="1499772"/>
            <a:ext cx="3543300" cy="292222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1600" b="1" dirty="0">
                <a:solidFill>
                  <a:schemeClr val="tx1"/>
                </a:solidFill>
                <a:latin typeface="Times New Roman" panose="02020603050405020304" pitchFamily="18" charset="0"/>
                <a:cs typeface="Times New Roman" panose="02020603050405020304" pitchFamily="18" charset="0"/>
              </a:rPr>
              <a:t>Nền tản công nghệ</a:t>
            </a:r>
          </a:p>
          <a:p>
            <a:pPr marL="285750" lvl="0" indent="-285750" algn="l" rtl="0">
              <a:spcBef>
                <a:spcPts val="600"/>
              </a:spcBef>
              <a:spcAft>
                <a:spcPts val="0"/>
              </a:spcAft>
              <a:buFontTx/>
              <a:buChar char="-"/>
            </a:pPr>
            <a:r>
              <a:rPr lang="vi-VN" sz="1400" dirty="0">
                <a:solidFill>
                  <a:schemeClr val="tx1"/>
                </a:solidFill>
                <a:latin typeface="Times New Roman" panose="02020603050405020304" pitchFamily="18" charset="0"/>
                <a:cs typeface="Times New Roman" panose="02020603050405020304" pitchFamily="18" charset="0"/>
              </a:rPr>
              <a:t>Công cụ: Android Studio.</a:t>
            </a:r>
          </a:p>
          <a:p>
            <a:pPr marL="285750" lvl="0" indent="-285750" algn="l" rtl="0">
              <a:spcBef>
                <a:spcPts val="600"/>
              </a:spcBef>
              <a:spcAft>
                <a:spcPts val="0"/>
              </a:spcAft>
              <a:buFontTx/>
              <a:buChar char="-"/>
            </a:pPr>
            <a:r>
              <a:rPr lang="vi-VN" sz="1400" dirty="0">
                <a:solidFill>
                  <a:schemeClr val="tx1"/>
                </a:solidFill>
                <a:latin typeface="Times New Roman" panose="02020603050405020304" pitchFamily="18" charset="0"/>
                <a:cs typeface="Times New Roman" panose="02020603050405020304" pitchFamily="18" charset="0"/>
              </a:rPr>
              <a:t>Server: Firebase.</a:t>
            </a:r>
          </a:p>
          <a:p>
            <a:pPr marL="285750" lvl="0" indent="-285750" algn="l" rtl="0">
              <a:spcBef>
                <a:spcPts val="600"/>
              </a:spcBef>
              <a:spcAft>
                <a:spcPts val="0"/>
              </a:spcAft>
              <a:buFontTx/>
              <a:buChar char="-"/>
            </a:pPr>
            <a:r>
              <a:rPr lang="vi-VN" sz="1400" dirty="0">
                <a:solidFill>
                  <a:schemeClr val="tx1"/>
                </a:solidFill>
                <a:latin typeface="Times New Roman" panose="02020603050405020304" pitchFamily="18" charset="0"/>
                <a:cs typeface="Times New Roman" panose="02020603050405020304" pitchFamily="18" charset="0"/>
              </a:rPr>
              <a:t>Cùng các thư viện hỗ trợ cho lập trình android.</a:t>
            </a:r>
            <a:endParaRPr sz="1400" dirty="0">
              <a:solidFill>
                <a:schemeClr val="tx1"/>
              </a:solidFill>
              <a:latin typeface="Times New Roman" panose="02020603050405020304" pitchFamily="18" charset="0"/>
              <a:cs typeface="Times New Roman" panose="02020603050405020304" pitchFamily="18" charset="0"/>
            </a:endParaRPr>
          </a:p>
        </p:txBody>
      </p:sp>
      <p:sp>
        <p:nvSpPr>
          <p:cNvPr id="137" name="Google Shape;137;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138" name="Google Shape;138;p1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25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solidFill>
                  <a:schemeClr val="tx1"/>
                </a:solidFill>
                <a:latin typeface="Times New Roman" panose="02020603050405020304" pitchFamily="18" charset="0"/>
                <a:cs typeface="Times New Roman" panose="02020603050405020304" pitchFamily="18" charset="0"/>
              </a:rPr>
              <a:t>Kết</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quả</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sau</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quá</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trình</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thực</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tập</a:t>
            </a:r>
            <a:endParaRPr dirty="0">
              <a:solidFill>
                <a:schemeClr val="tx1"/>
              </a:solidFill>
              <a:latin typeface="Times New Roman" panose="02020603050405020304" pitchFamily="18" charset="0"/>
              <a:cs typeface="Times New Roman" panose="02020603050405020304" pitchFamily="18" charset="0"/>
            </a:endParaRPr>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rgbClr val="434343"/>
                </a:solidFill>
                <a:latin typeface="Raleway ExtraBold"/>
                <a:ea typeface="Raleway ExtraBold"/>
                <a:cs typeface="Raleway ExtraBold"/>
                <a:sym typeface="Raleway ExtraBold"/>
              </a:rPr>
              <a:t>2</a:t>
            </a:r>
            <a:endParaRPr sz="9600" dirty="0">
              <a:solidFill>
                <a:srgbClr val="434343"/>
              </a:solidFill>
              <a:latin typeface="Raleway ExtraBold"/>
              <a:ea typeface="Raleway ExtraBold"/>
              <a:cs typeface="Raleway ExtraBold"/>
              <a:sym typeface="Raleway ExtraBold"/>
            </a:endParaRPr>
          </a:p>
        </p:txBody>
      </p:sp>
      <p:sp>
        <p:nvSpPr>
          <p:cNvPr id="6" name="TextBox 5">
            <a:extLst>
              <a:ext uri="{FF2B5EF4-FFF2-40B4-BE49-F238E27FC236}">
                <a16:creationId xmlns:a16="http://schemas.microsoft.com/office/drawing/2014/main" id="{ECC9581E-A778-3946-9D11-A03C10C4B4F0}"/>
              </a:ext>
            </a:extLst>
          </p:cNvPr>
          <p:cNvSpPr txBox="1"/>
          <p:nvPr/>
        </p:nvSpPr>
        <p:spPr>
          <a:xfrm>
            <a:off x="685800" y="3886142"/>
            <a:ext cx="6745850" cy="646331"/>
          </a:xfrm>
          <a:prstGeom prst="rect">
            <a:avLst/>
          </a:prstGeom>
          <a:noFill/>
        </p:spPr>
        <p:txBody>
          <a:bodyPr wrap="square" rtlCol="0">
            <a:spAutoFit/>
          </a:bodyPr>
          <a:lstStyle/>
          <a:p>
            <a:r>
              <a:rPr lang="en-VN" sz="1800" dirty="0">
                <a:solidFill>
                  <a:schemeClr val="bg1"/>
                </a:solidFill>
                <a:latin typeface="Times New Roman" panose="02020603050405020304" pitchFamily="18" charset="0"/>
                <a:cs typeface="Times New Roman" panose="02020603050405020304" pitchFamily="18" charset="0"/>
              </a:rPr>
              <a:t>Ứng dụng hỗ trợ kinh doanh các sản phẩm thời trang trên thiết bị di động Android </a:t>
            </a:r>
          </a:p>
        </p:txBody>
      </p:sp>
    </p:spTree>
    <p:extLst>
      <p:ext uri="{BB962C8B-B14F-4D97-AF65-F5344CB8AC3E}">
        <p14:creationId xmlns:p14="http://schemas.microsoft.com/office/powerpoint/2010/main" val="412441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body" idx="1"/>
          </p:nvPr>
        </p:nvSpPr>
        <p:spPr>
          <a:xfrm>
            <a:off x="922023" y="1499772"/>
            <a:ext cx="7133154" cy="2922228"/>
          </a:xfrm>
          <a:prstGeom prst="rect">
            <a:avLst/>
          </a:prstGeom>
        </p:spPr>
        <p:txBody>
          <a:bodyPr spcFirstLastPara="1" wrap="square" lIns="91425" tIns="91425" rIns="91425" bIns="91425" anchor="t" anchorCtr="0">
            <a:noAutofit/>
          </a:bodyPr>
          <a:lstStyle/>
          <a:p>
            <a:pPr marL="285750" lvl="0" indent="-285750" algn="just" rtl="0">
              <a:spcBef>
                <a:spcPts val="600"/>
              </a:spcBef>
              <a:spcAft>
                <a:spcPts val="0"/>
              </a:spcAft>
              <a:buFont typeface="Wingdings" pitchFamily="2" charset="2"/>
              <a:buChar char="v"/>
            </a:pPr>
            <a:r>
              <a:rPr lang="vi-VN" sz="1400" b="1" dirty="0">
                <a:solidFill>
                  <a:schemeClr val="tx1"/>
                </a:solidFill>
                <a:latin typeface="Times New Roman" panose="02020603050405020304" pitchFamily="18" charset="0"/>
                <a:cs typeface="Times New Roman" panose="02020603050405020304" pitchFamily="18" charset="0"/>
              </a:rPr>
              <a:t>Ưu điểm:</a:t>
            </a:r>
          </a:p>
          <a:p>
            <a:pPr marL="742950" lvl="1" indent="-285750" algn="just">
              <a:spcBef>
                <a:spcPts val="600"/>
              </a:spcBef>
              <a:buFont typeface="Arial" panose="020B0604020202020204" pitchFamily="34" charset="0"/>
              <a:buChar char="•"/>
            </a:pPr>
            <a:r>
              <a:rPr lang="vi-VN" sz="1400" dirty="0">
                <a:solidFill>
                  <a:schemeClr val="tx1"/>
                </a:solidFill>
                <a:latin typeface="Times New Roman" panose="02020603050405020304" pitchFamily="18" charset="0"/>
                <a:cs typeface="Times New Roman" panose="02020603050405020304" pitchFamily="18" charset="0"/>
              </a:rPr>
              <a:t>Giao diện ứng dụng đơn giản, dễ dàng sử dụng, thân thiện với mọi người.</a:t>
            </a:r>
          </a:p>
          <a:p>
            <a:pPr marL="742950" lvl="1" indent="-285750" algn="just">
              <a:spcBef>
                <a:spcPts val="600"/>
              </a:spcBef>
              <a:buFont typeface="Arial" panose="020B0604020202020204" pitchFamily="34" charset="0"/>
              <a:buChar char="•"/>
            </a:pPr>
            <a:r>
              <a:rPr lang="vi-VN" sz="1400" dirty="0">
                <a:solidFill>
                  <a:schemeClr val="tx1"/>
                </a:solidFill>
                <a:latin typeface="Times New Roman" panose="02020603050405020304" pitchFamily="18" charset="0"/>
                <a:cs typeface="Times New Roman" panose="02020603050405020304" pitchFamily="18" charset="0"/>
              </a:rPr>
              <a:t>Ứng dụng cơ bản hoàn thành xong các chức năng của một ứng dụng thương mại điện tử.</a:t>
            </a:r>
          </a:p>
          <a:p>
            <a:pPr marL="285750" lvl="0" indent="-285750" algn="just" rtl="0">
              <a:spcBef>
                <a:spcPts val="600"/>
              </a:spcBef>
              <a:spcAft>
                <a:spcPts val="0"/>
              </a:spcAft>
              <a:buFont typeface="Wingdings" pitchFamily="2" charset="2"/>
              <a:buChar char="v"/>
            </a:pPr>
            <a:r>
              <a:rPr lang="vi-VN" sz="1400" b="1" dirty="0">
                <a:solidFill>
                  <a:schemeClr val="tx1"/>
                </a:solidFill>
                <a:latin typeface="Times New Roman" panose="02020603050405020304" pitchFamily="18" charset="0"/>
                <a:cs typeface="Times New Roman" panose="02020603050405020304" pitchFamily="18" charset="0"/>
              </a:rPr>
              <a:t>Hạn chế:</a:t>
            </a:r>
          </a:p>
          <a:p>
            <a:pPr marL="742950" lvl="1" indent="-285750" algn="just">
              <a:spcBef>
                <a:spcPts val="600"/>
              </a:spcBef>
              <a:buFont typeface="Arial" panose="020B0604020202020204" pitchFamily="34" charset="0"/>
              <a:buChar char="•"/>
            </a:pPr>
            <a:r>
              <a:rPr lang="vi-VN" sz="1400" dirty="0">
                <a:solidFill>
                  <a:schemeClr val="tx1"/>
                </a:solidFill>
                <a:latin typeface="Times New Roman" panose="02020603050405020304" pitchFamily="18" charset="0"/>
                <a:cs typeface="Times New Roman" panose="02020603050405020304" pitchFamily="18" charset="0"/>
              </a:rPr>
              <a:t>Còn hạn chế về chức năng.</a:t>
            </a:r>
            <a:endParaRPr lang="vi-VN" sz="1400" b="1" dirty="0">
              <a:solidFill>
                <a:schemeClr val="tx1"/>
              </a:solidFill>
              <a:latin typeface="Times New Roman" panose="02020603050405020304" pitchFamily="18" charset="0"/>
              <a:cs typeface="Times New Roman" panose="02020603050405020304" pitchFamily="18" charset="0"/>
            </a:endParaRPr>
          </a:p>
          <a:p>
            <a:pPr marL="742950" lvl="1" indent="-285750" algn="just">
              <a:spcBef>
                <a:spcPts val="600"/>
              </a:spcBef>
              <a:buFont typeface="Arial" panose="020B0604020202020204" pitchFamily="34" charset="0"/>
              <a:buChar char="•"/>
            </a:pPr>
            <a:r>
              <a:rPr lang="vi-VN" sz="1400" dirty="0">
                <a:solidFill>
                  <a:schemeClr val="tx1"/>
                </a:solidFill>
                <a:latin typeface="Times New Roman" panose="02020603050405020304" pitchFamily="18" charset="0"/>
                <a:cs typeface="Times New Roman" panose="02020603050405020304" pitchFamily="18" charset="0"/>
              </a:rPr>
              <a:t>Nguồn lực, thời gian còn hạn chế để phát triển ứng dụng một cách toàn vẹn.</a:t>
            </a:r>
          </a:p>
        </p:txBody>
      </p:sp>
      <p:sp>
        <p:nvSpPr>
          <p:cNvPr id="135" name="Google Shape;135;p19"/>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dirty="0">
                <a:solidFill>
                  <a:schemeClr val="tx1"/>
                </a:solidFill>
                <a:latin typeface="Times New Roman" panose="02020603050405020304" pitchFamily="18" charset="0"/>
                <a:cs typeface="Times New Roman" panose="02020603050405020304" pitchFamily="18" charset="0"/>
              </a:rPr>
              <a:t>2. Kết quả sau quá trình thực tập:</a:t>
            </a:r>
            <a:endParaRPr sz="3000" dirty="0">
              <a:solidFill>
                <a:schemeClr val="tx1"/>
              </a:solidFill>
              <a:latin typeface="Times New Roman" panose="02020603050405020304" pitchFamily="18" charset="0"/>
              <a:cs typeface="Times New Roman" panose="02020603050405020304" pitchFamily="18" charset="0"/>
            </a:endParaRPr>
          </a:p>
        </p:txBody>
      </p:sp>
      <p:sp>
        <p:nvSpPr>
          <p:cNvPr id="137" name="Google Shape;137;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138" name="Google Shape;138;p1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51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body" idx="1"/>
          </p:nvPr>
        </p:nvSpPr>
        <p:spPr>
          <a:xfrm>
            <a:off x="922023" y="1499772"/>
            <a:ext cx="7133154" cy="2922228"/>
          </a:xfrm>
          <a:prstGeom prst="rect">
            <a:avLst/>
          </a:prstGeom>
        </p:spPr>
        <p:txBody>
          <a:bodyPr spcFirstLastPara="1" wrap="square" lIns="91425" tIns="91425" rIns="91425" bIns="91425" anchor="t" anchorCtr="0">
            <a:noAutofit/>
          </a:bodyPr>
          <a:lstStyle/>
          <a:p>
            <a:pPr marL="285750" lvl="0" indent="-285750" algn="just" rtl="0">
              <a:spcBef>
                <a:spcPts val="600"/>
              </a:spcBef>
              <a:spcAft>
                <a:spcPts val="0"/>
              </a:spcAft>
              <a:buFont typeface="Wingdings" pitchFamily="2" charset="2"/>
              <a:buChar char="v"/>
            </a:pPr>
            <a:r>
              <a:rPr lang="vi-VN" sz="1400" b="1" dirty="0">
                <a:solidFill>
                  <a:schemeClr val="tx1"/>
                </a:solidFill>
                <a:latin typeface="Times New Roman" panose="02020603050405020304" pitchFamily="18" charset="0"/>
                <a:cs typeface="Times New Roman" panose="02020603050405020304" pitchFamily="18" charset="0"/>
              </a:rPr>
              <a:t>Hướng phát triển:</a:t>
            </a:r>
          </a:p>
          <a:p>
            <a:pPr marL="742950" lvl="1" indent="-285750" algn="just">
              <a:spcBef>
                <a:spcPts val="600"/>
              </a:spcBef>
              <a:buFont typeface="Arial" panose="020B0604020202020204" pitchFamily="34" charset="0"/>
              <a:buChar char="•"/>
            </a:pPr>
            <a:r>
              <a:rPr lang="vi-VN" sz="1400" dirty="0">
                <a:solidFill>
                  <a:schemeClr val="tx1"/>
                </a:solidFill>
                <a:latin typeface="Times New Roman" panose="02020603050405020304" pitchFamily="18" charset="0"/>
                <a:cs typeface="Times New Roman" panose="02020603050405020304" pitchFamily="18" charset="0"/>
              </a:rPr>
              <a:t>Xây dựng một trang admin để quản lý việc mua bán, doanh thu,…</a:t>
            </a:r>
          </a:p>
          <a:p>
            <a:pPr marL="742950" lvl="1" indent="-285750" algn="just">
              <a:spcBef>
                <a:spcPts val="600"/>
              </a:spcBef>
              <a:buFont typeface="Arial" panose="020B0604020202020204" pitchFamily="34" charset="0"/>
              <a:buChar char="•"/>
            </a:pPr>
            <a:r>
              <a:rPr lang="vi-VN" sz="1400" dirty="0">
                <a:solidFill>
                  <a:schemeClr val="tx1"/>
                </a:solidFill>
                <a:latin typeface="Times New Roman" panose="02020603050405020304" pitchFamily="18" charset="0"/>
                <a:cs typeface="Times New Roman" panose="02020603050405020304" pitchFamily="18" charset="0"/>
              </a:rPr>
              <a:t>Xây dựng chức năng hỗ trợ đa ngôn ngữ.</a:t>
            </a:r>
          </a:p>
          <a:p>
            <a:pPr marL="742950" lvl="1" indent="-285750" algn="just">
              <a:spcBef>
                <a:spcPts val="600"/>
              </a:spcBef>
              <a:buFont typeface="Arial" panose="020B0604020202020204" pitchFamily="34" charset="0"/>
              <a:buChar char="•"/>
            </a:pPr>
            <a:r>
              <a:rPr lang="vi-VN" sz="1400" dirty="0">
                <a:solidFill>
                  <a:schemeClr val="tx1"/>
                </a:solidFill>
                <a:latin typeface="Times New Roman" panose="02020603050405020304" pitchFamily="18" charset="0"/>
                <a:cs typeface="Times New Roman" panose="02020603050405020304" pitchFamily="18" charset="0"/>
              </a:rPr>
              <a:t>Xây dựng chức năng tìm kiếm sản phẩm bằng hình ảnh.</a:t>
            </a:r>
          </a:p>
          <a:p>
            <a:pPr marL="742950" lvl="1" indent="-285750" algn="just">
              <a:spcBef>
                <a:spcPts val="600"/>
              </a:spcBef>
              <a:buFont typeface="Arial" panose="020B0604020202020204" pitchFamily="34" charset="0"/>
              <a:buChar char="•"/>
            </a:pPr>
            <a:r>
              <a:rPr lang="vi-VN" sz="1400" dirty="0">
                <a:solidFill>
                  <a:schemeClr val="tx1"/>
                </a:solidFill>
                <a:latin typeface="Times New Roman" panose="02020603050405020304" pitchFamily="18" charset="0"/>
                <a:cs typeface="Times New Roman" panose="02020603050405020304" pitchFamily="18" charset="0"/>
              </a:rPr>
              <a:t>Xây dựng chức năng thử sản phẩm qua camera sử dụng trí tuệ nhân tạo.</a:t>
            </a:r>
          </a:p>
          <a:p>
            <a:pPr marL="742950" lvl="1" indent="-285750" algn="just">
              <a:spcBef>
                <a:spcPts val="600"/>
              </a:spcBef>
              <a:buFont typeface="Arial" panose="020B0604020202020204" pitchFamily="34" charset="0"/>
              <a:buChar char="•"/>
            </a:pPr>
            <a:r>
              <a:rPr lang="vi-VN" sz="1400" dirty="0">
                <a:solidFill>
                  <a:schemeClr val="tx1"/>
                </a:solidFill>
                <a:latin typeface="Times New Roman" panose="02020603050405020304" pitchFamily="18" charset="0"/>
                <a:cs typeface="Times New Roman" panose="02020603050405020304" pitchFamily="18" charset="0"/>
              </a:rPr>
              <a:t>Chuyển đổi ứng dụng thành một ứng dụng thương mại điện tử với nhiều đối tác bán hàng chuyên về các sản phẩm thời trang từ đó tạo doanh thu từ việc quản cáo và thu thí mua bán với các đối tác sử dụng ứng dụng để kinh doanh.</a:t>
            </a:r>
          </a:p>
        </p:txBody>
      </p:sp>
      <p:sp>
        <p:nvSpPr>
          <p:cNvPr id="135" name="Google Shape;135;p19"/>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dirty="0">
                <a:solidFill>
                  <a:schemeClr val="tx1"/>
                </a:solidFill>
                <a:latin typeface="Times New Roman" panose="02020603050405020304" pitchFamily="18" charset="0"/>
                <a:cs typeface="Times New Roman" panose="02020603050405020304" pitchFamily="18" charset="0"/>
              </a:rPr>
              <a:t>2. Kết quả sau quá trình thực tập:</a:t>
            </a:r>
            <a:endParaRPr sz="3000" dirty="0">
              <a:solidFill>
                <a:schemeClr val="tx1"/>
              </a:solidFill>
              <a:latin typeface="Times New Roman" panose="02020603050405020304" pitchFamily="18" charset="0"/>
              <a:cs typeface="Times New Roman" panose="02020603050405020304" pitchFamily="18" charset="0"/>
            </a:endParaRPr>
          </a:p>
        </p:txBody>
      </p:sp>
      <p:sp>
        <p:nvSpPr>
          <p:cNvPr id="137" name="Google Shape;137;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138" name="Google Shape;138;p1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30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Demo </a:t>
            </a:r>
            <a:r>
              <a:rPr lang="en" dirty="0" err="1">
                <a:solidFill>
                  <a:schemeClr val="tx1"/>
                </a:solidFill>
                <a:latin typeface="Times New Roman" panose="02020603050405020304" pitchFamily="18" charset="0"/>
                <a:cs typeface="Times New Roman" panose="02020603050405020304" pitchFamily="18" charset="0"/>
              </a:rPr>
              <a:t>ứng</a:t>
            </a:r>
            <a:r>
              <a:rPr lang="en" dirty="0">
                <a:solidFill>
                  <a:schemeClr val="tx1"/>
                </a:solidFill>
                <a:latin typeface="Times New Roman" panose="02020603050405020304" pitchFamily="18" charset="0"/>
                <a:cs typeface="Times New Roman" panose="02020603050405020304" pitchFamily="18" charset="0"/>
              </a:rPr>
              <a:t> </a:t>
            </a:r>
            <a:r>
              <a:rPr lang="en" dirty="0" err="1">
                <a:solidFill>
                  <a:schemeClr val="tx1"/>
                </a:solidFill>
                <a:latin typeface="Times New Roman" panose="02020603050405020304" pitchFamily="18" charset="0"/>
                <a:cs typeface="Times New Roman" panose="02020603050405020304" pitchFamily="18" charset="0"/>
              </a:rPr>
              <a:t>dụng</a:t>
            </a:r>
            <a:endParaRPr dirty="0">
              <a:solidFill>
                <a:schemeClr val="tx1"/>
              </a:solidFill>
              <a:latin typeface="Times New Roman" panose="02020603050405020304" pitchFamily="18" charset="0"/>
              <a:cs typeface="Times New Roman" panose="02020603050405020304" pitchFamily="18" charset="0"/>
            </a:endParaRPr>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rgbClr val="434343"/>
                </a:solidFill>
                <a:latin typeface="Raleway ExtraBold"/>
                <a:ea typeface="Raleway ExtraBold"/>
                <a:cs typeface="Raleway ExtraBold"/>
                <a:sym typeface="Raleway ExtraBold"/>
              </a:rPr>
              <a:t>3</a:t>
            </a:r>
            <a:endParaRPr sz="9600" dirty="0">
              <a:solidFill>
                <a:srgbClr val="434343"/>
              </a:solidFill>
              <a:latin typeface="Raleway ExtraBold"/>
              <a:ea typeface="Raleway ExtraBold"/>
              <a:cs typeface="Raleway ExtraBold"/>
              <a:sym typeface="Raleway ExtraBold"/>
            </a:endParaRPr>
          </a:p>
        </p:txBody>
      </p:sp>
      <p:sp>
        <p:nvSpPr>
          <p:cNvPr id="6" name="TextBox 5">
            <a:extLst>
              <a:ext uri="{FF2B5EF4-FFF2-40B4-BE49-F238E27FC236}">
                <a16:creationId xmlns:a16="http://schemas.microsoft.com/office/drawing/2014/main" id="{ECC9581E-A778-3946-9D11-A03C10C4B4F0}"/>
              </a:ext>
            </a:extLst>
          </p:cNvPr>
          <p:cNvSpPr txBox="1"/>
          <p:nvPr/>
        </p:nvSpPr>
        <p:spPr>
          <a:xfrm>
            <a:off x="685800" y="3886142"/>
            <a:ext cx="6745850" cy="646331"/>
          </a:xfrm>
          <a:prstGeom prst="rect">
            <a:avLst/>
          </a:prstGeom>
          <a:noFill/>
        </p:spPr>
        <p:txBody>
          <a:bodyPr wrap="square" rtlCol="0">
            <a:spAutoFit/>
          </a:bodyPr>
          <a:lstStyle/>
          <a:p>
            <a:r>
              <a:rPr lang="en-VN" sz="1800" dirty="0">
                <a:solidFill>
                  <a:schemeClr val="bg1"/>
                </a:solidFill>
                <a:latin typeface="Times New Roman" panose="02020603050405020304" pitchFamily="18" charset="0"/>
                <a:cs typeface="Times New Roman" panose="02020603050405020304" pitchFamily="18" charset="0"/>
              </a:rPr>
              <a:t>Ứng dụng hỗ trợ kinh doanh các sản phẩm thời trang trên thiết bị di động Android </a:t>
            </a:r>
          </a:p>
        </p:txBody>
      </p:sp>
    </p:spTree>
    <p:extLst>
      <p:ext uri="{BB962C8B-B14F-4D97-AF65-F5344CB8AC3E}">
        <p14:creationId xmlns:p14="http://schemas.microsoft.com/office/powerpoint/2010/main" val="3892735598"/>
      </p:ext>
    </p:extLst>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561</Words>
  <Application>Microsoft Macintosh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Arial</vt:lpstr>
      <vt:lpstr>Wingdings</vt:lpstr>
      <vt:lpstr>Raleway ExtraBold</vt:lpstr>
      <vt:lpstr>Raleway</vt:lpstr>
      <vt:lpstr>Raleway Light</vt:lpstr>
      <vt:lpstr>Olivia template</vt:lpstr>
      <vt:lpstr>BÁO CÁO KẾT QUẢ THỰC TẬP</vt:lpstr>
      <vt:lpstr>NỘI DUNG</vt:lpstr>
      <vt:lpstr>Tổng quan đề tài thực tập</vt:lpstr>
      <vt:lpstr>1. Tổng quan đề tài thực tập:</vt:lpstr>
      <vt:lpstr>1. Tổng quan đề tài thực tập:</vt:lpstr>
      <vt:lpstr>Kết quả sau quá trình thực tập</vt:lpstr>
      <vt:lpstr>2. Kết quả sau quá trình thực tập:</vt:lpstr>
      <vt:lpstr>2. Kết quả sau quá trình thực tập:</vt:lpstr>
      <vt:lpstr>Demo ứng dụng</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KẾT QUẢ THỰC TẬP</dc:title>
  <cp:lastModifiedBy>Le  Son</cp:lastModifiedBy>
  <cp:revision>9</cp:revision>
  <dcterms:modified xsi:type="dcterms:W3CDTF">2021-01-19T13:54:02Z</dcterms:modified>
</cp:coreProperties>
</file>