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9" r:id="rId8"/>
    <p:sldId id="270" r:id="rId9"/>
    <p:sldId id="271" r:id="rId10"/>
    <p:sldId id="272"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9605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412EC6-5B3B-4698-B0FC-598C564B435B}" type="datetimeFigureOut">
              <a:rPr lang="fr-FR" smtClean="0"/>
              <a:t>05/05/2021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59498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4269956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1662961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133669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267108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59823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559512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215343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62919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1412EC6-5B3B-4698-B0FC-598C564B435B}" type="datetimeFigureOut">
              <a:rPr lang="fr-FR" smtClean="0"/>
              <a:t>05/05/2021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419810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1412EC6-5B3B-4698-B0FC-598C564B435B}" type="datetimeFigureOut">
              <a:rPr lang="fr-FR" smtClean="0"/>
              <a:t>05/05/2021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145436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1412EC6-5B3B-4698-B0FC-598C564B435B}" type="datetimeFigureOut">
              <a:rPr lang="fr-FR" smtClean="0"/>
              <a:t>05/05/2021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40255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1412EC6-5B3B-4698-B0FC-598C564B435B}" type="datetimeFigureOut">
              <a:rPr lang="fr-FR" smtClean="0"/>
              <a:t>05/05/2021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238587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12EC6-5B3B-4698-B0FC-598C564B435B}" type="datetimeFigureOut">
              <a:rPr lang="fr-FR" smtClean="0"/>
              <a:t>05/05/2021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42516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412EC6-5B3B-4698-B0FC-598C564B435B}" type="datetimeFigureOut">
              <a:rPr lang="fr-FR" smtClean="0"/>
              <a:t>05/05/2021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397291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61412EC6-5B3B-4698-B0FC-598C564B435B}" type="datetimeFigureOut">
              <a:rPr lang="fr-FR" smtClean="0"/>
              <a:t>05/05/2021</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E0863832-7E44-4375-B690-9DAE2C5715C9}" type="slidenum">
              <a:rPr lang="fr-FR" smtClean="0"/>
              <a:t>‹N°›</a:t>
            </a:fld>
            <a:endParaRPr lang="fr-FR"/>
          </a:p>
        </p:txBody>
      </p:sp>
    </p:spTree>
    <p:extLst>
      <p:ext uri="{BB962C8B-B14F-4D97-AF65-F5344CB8AC3E}">
        <p14:creationId xmlns:p14="http://schemas.microsoft.com/office/powerpoint/2010/main" val="408172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1412EC6-5B3B-4698-B0FC-598C564B435B}" type="datetimeFigureOut">
              <a:rPr lang="fr-FR" smtClean="0"/>
              <a:t>05/05/2021</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0863832-7E44-4375-B690-9DAE2C5715C9}" type="slidenum">
              <a:rPr lang="fr-FR" smtClean="0"/>
              <a:t>‹N°›</a:t>
            </a:fld>
            <a:endParaRPr lang="fr-FR"/>
          </a:p>
        </p:txBody>
      </p:sp>
    </p:spTree>
    <p:extLst>
      <p:ext uri="{BB962C8B-B14F-4D97-AF65-F5344CB8AC3E}">
        <p14:creationId xmlns:p14="http://schemas.microsoft.com/office/powerpoint/2010/main" val="18306454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DD4EB471-1B27-45EC-8C34-8E9A148AD0C5}"/>
              </a:ext>
            </a:extLst>
          </p:cNvPr>
          <p:cNvSpPr txBox="1">
            <a:spLocks/>
          </p:cNvSpPr>
          <p:nvPr/>
        </p:nvSpPr>
        <p:spPr>
          <a:xfrm>
            <a:off x="795236" y="4820824"/>
            <a:ext cx="10386060" cy="8362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fr-FR" sz="4800" dirty="0"/>
          </a:p>
        </p:txBody>
      </p:sp>
      <p:sp>
        <p:nvSpPr>
          <p:cNvPr id="17" name="Titre 1">
            <a:extLst>
              <a:ext uri="{FF2B5EF4-FFF2-40B4-BE49-F238E27FC236}">
                <a16:creationId xmlns:a16="http://schemas.microsoft.com/office/drawing/2014/main" id="{129E6B76-28C0-4EA8-BE9E-A0BC956D52DB}"/>
              </a:ext>
            </a:extLst>
          </p:cNvPr>
          <p:cNvSpPr txBox="1">
            <a:spLocks/>
          </p:cNvSpPr>
          <p:nvPr/>
        </p:nvSpPr>
        <p:spPr>
          <a:xfrm>
            <a:off x="1010704" y="3984554"/>
            <a:ext cx="10386060" cy="8362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fr-FR" sz="4800" dirty="0"/>
          </a:p>
        </p:txBody>
      </p:sp>
      <p:sp>
        <p:nvSpPr>
          <p:cNvPr id="8" name="Rectangle 7">
            <a:extLst>
              <a:ext uri="{FF2B5EF4-FFF2-40B4-BE49-F238E27FC236}">
                <a16:creationId xmlns:a16="http://schemas.microsoft.com/office/drawing/2014/main" id="{46067998-D635-4E66-9D46-87F3A3589F3B}"/>
              </a:ext>
            </a:extLst>
          </p:cNvPr>
          <p:cNvSpPr/>
          <p:nvPr/>
        </p:nvSpPr>
        <p:spPr>
          <a:xfrm>
            <a:off x="1534052" y="897656"/>
            <a:ext cx="9339364" cy="5503080"/>
          </a:xfrm>
          <a:prstGeom prst="rect">
            <a:avLst/>
          </a:prstGeom>
          <a:ln>
            <a:solidFill>
              <a:schemeClr val="accent1"/>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Présentation du projet Interface Homme Machine</a:t>
            </a:r>
          </a:p>
          <a:p>
            <a:pPr algn="ctr"/>
            <a:endParaRPr lang="fr-FR" dirty="0"/>
          </a:p>
          <a:p>
            <a:pPr algn="ctr"/>
            <a:endParaRPr lang="fr-FR" dirty="0"/>
          </a:p>
          <a:p>
            <a:pPr algn="ctr"/>
            <a:endParaRPr lang="fr-FR" dirty="0"/>
          </a:p>
          <a:p>
            <a:pPr algn="ctr"/>
            <a:r>
              <a:rPr lang="fr-FR" sz="1400" dirty="0"/>
              <a:t>2021</a:t>
            </a:r>
            <a:br>
              <a:rPr lang="fr-FR" sz="1200" dirty="0"/>
            </a:br>
            <a:r>
              <a:rPr lang="fr-FR" sz="1200" dirty="0"/>
              <a:t>William Fernandes &amp; Thomas Prevost &amp; Arthur Soens &amp; Emma </a:t>
            </a:r>
            <a:r>
              <a:rPr lang="fr-FR" sz="1200" dirty="0" err="1"/>
              <a:t>Glesser</a:t>
            </a:r>
            <a:r>
              <a:rPr lang="fr-FR" sz="1200" dirty="0"/>
              <a:t> &amp; Jean Christophe </a:t>
            </a:r>
            <a:r>
              <a:rPr lang="fr-FR" sz="1200" dirty="0" err="1"/>
              <a:t>Riera</a:t>
            </a:r>
            <a:endParaRPr lang="fr-FR" sz="1200" dirty="0"/>
          </a:p>
          <a:p>
            <a:pPr algn="ctr"/>
            <a:br>
              <a:rPr lang="fr-FR" dirty="0"/>
            </a:br>
            <a:endParaRPr lang="fr-FR" dirty="0"/>
          </a:p>
        </p:txBody>
      </p:sp>
    </p:spTree>
    <p:extLst>
      <p:ext uri="{BB962C8B-B14F-4D97-AF65-F5344CB8AC3E}">
        <p14:creationId xmlns:p14="http://schemas.microsoft.com/office/powerpoint/2010/main" val="409590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8B20BC0-2D1B-4FE4-B658-3BF3E649DE99}"/>
              </a:ext>
            </a:extLst>
          </p:cNvPr>
          <p:cNvSpPr>
            <a:spLocks noGrp="1"/>
          </p:cNvSpPr>
          <p:nvPr>
            <p:ph idx="1"/>
          </p:nvPr>
        </p:nvSpPr>
        <p:spPr>
          <a:xfrm>
            <a:off x="314099" y="315685"/>
            <a:ext cx="9905998" cy="598715"/>
          </a:xfrm>
        </p:spPr>
        <p:txBody>
          <a:bodyPr/>
          <a:lstStyle/>
          <a:p>
            <a:pPr marL="0" indent="0">
              <a:buNone/>
            </a:pPr>
            <a:r>
              <a:rPr lang="fr-FR" dirty="0" err="1"/>
              <a:t>CInquieme</a:t>
            </a:r>
            <a:r>
              <a:rPr lang="fr-FR" dirty="0"/>
              <a:t> </a:t>
            </a:r>
            <a:r>
              <a:rPr lang="fr-FR" dirty="0" err="1"/>
              <a:t>Personnas</a:t>
            </a:r>
            <a:r>
              <a:rPr lang="fr-FR" dirty="0"/>
              <a:t> :</a:t>
            </a:r>
          </a:p>
        </p:txBody>
      </p:sp>
      <p:sp>
        <p:nvSpPr>
          <p:cNvPr id="4" name="Rectangle 3">
            <a:extLst>
              <a:ext uri="{FF2B5EF4-FFF2-40B4-BE49-F238E27FC236}">
                <a16:creationId xmlns:a16="http://schemas.microsoft.com/office/drawing/2014/main" id="{2F00F416-3108-41FF-9D35-B465D42B21F0}"/>
              </a:ext>
            </a:extLst>
          </p:cNvPr>
          <p:cNvSpPr/>
          <p:nvPr/>
        </p:nvSpPr>
        <p:spPr>
          <a:xfrm>
            <a:off x="1845423" y="1479665"/>
            <a:ext cx="7730837" cy="106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Nicolas Dupont</a:t>
            </a:r>
          </a:p>
        </p:txBody>
      </p:sp>
      <p:sp>
        <p:nvSpPr>
          <p:cNvPr id="5" name="Rectangle 4">
            <a:extLst>
              <a:ext uri="{FF2B5EF4-FFF2-40B4-BE49-F238E27FC236}">
                <a16:creationId xmlns:a16="http://schemas.microsoft.com/office/drawing/2014/main" id="{82E21331-CBDF-4779-B65D-162B1503FD4F}"/>
              </a:ext>
            </a:extLst>
          </p:cNvPr>
          <p:cNvSpPr/>
          <p:nvPr/>
        </p:nvSpPr>
        <p:spPr>
          <a:xfrm>
            <a:off x="1845424" y="2543694"/>
            <a:ext cx="7730837" cy="38404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6" name="ZoneTexte 5">
            <a:extLst>
              <a:ext uri="{FF2B5EF4-FFF2-40B4-BE49-F238E27FC236}">
                <a16:creationId xmlns:a16="http://schemas.microsoft.com/office/drawing/2014/main" id="{F890B0BE-415D-4A21-973A-0464947660D2}"/>
              </a:ext>
            </a:extLst>
          </p:cNvPr>
          <p:cNvSpPr txBox="1"/>
          <p:nvPr/>
        </p:nvSpPr>
        <p:spPr>
          <a:xfrm>
            <a:off x="1845424" y="2543694"/>
            <a:ext cx="1950720"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Nom  Nicolas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Sexe  Homme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Age  35 ans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Travail  skippeur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Statut  Marié, 2 enfants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Adresse  Saint-Malo, France</a:t>
            </a:r>
          </a:p>
        </p:txBody>
      </p:sp>
      <p:cxnSp>
        <p:nvCxnSpPr>
          <p:cNvPr id="8" name="Connecteur droit 7">
            <a:extLst>
              <a:ext uri="{FF2B5EF4-FFF2-40B4-BE49-F238E27FC236}">
                <a16:creationId xmlns:a16="http://schemas.microsoft.com/office/drawing/2014/main" id="{B5F28E43-8584-4626-BEEB-C2BCCC4C28A4}"/>
              </a:ext>
            </a:extLst>
          </p:cNvPr>
          <p:cNvCxnSpPr>
            <a:cxnSpLocks/>
          </p:cNvCxnSpPr>
          <p:nvPr/>
        </p:nvCxnSpPr>
        <p:spPr>
          <a:xfrm>
            <a:off x="3813561" y="2787336"/>
            <a:ext cx="0" cy="3353195"/>
          </a:xfrm>
          <a:prstGeom prst="line">
            <a:avLst/>
          </a:prstGeom>
        </p:spPr>
        <p:style>
          <a:lnRef idx="2">
            <a:schemeClr val="accent2"/>
          </a:lnRef>
          <a:fillRef idx="0">
            <a:schemeClr val="accent2"/>
          </a:fillRef>
          <a:effectRef idx="1">
            <a:schemeClr val="accent2"/>
          </a:effectRef>
          <a:fontRef idx="minor">
            <a:schemeClr val="tx1"/>
          </a:fontRef>
        </p:style>
      </p:cxnSp>
      <p:sp>
        <p:nvSpPr>
          <p:cNvPr id="12" name="ZoneTexte 11">
            <a:extLst>
              <a:ext uri="{FF2B5EF4-FFF2-40B4-BE49-F238E27FC236}">
                <a16:creationId xmlns:a16="http://schemas.microsoft.com/office/drawing/2014/main" id="{283FDAC7-92F7-4768-B271-A7AB933B7216}"/>
              </a:ext>
            </a:extLst>
          </p:cNvPr>
          <p:cNvSpPr txBox="1"/>
          <p:nvPr/>
        </p:nvSpPr>
        <p:spPr>
          <a:xfrm>
            <a:off x="3830979" y="2648052"/>
            <a:ext cx="5652639" cy="2569934"/>
          </a:xfrm>
          <a:prstGeom prst="rect">
            <a:avLst/>
          </a:prstGeom>
          <a:noFill/>
        </p:spPr>
        <p:txBody>
          <a:bodyPr wrap="square" rtlCol="0">
            <a:spAutoFit/>
          </a:bodyPr>
          <a:lstStyle/>
          <a:p>
            <a:r>
              <a:rPr lang="fr-FR" sz="1000" dirty="0"/>
              <a:t>Description :</a:t>
            </a:r>
          </a:p>
          <a:p>
            <a:endParaRPr lang="fr-FR" sz="1000" dirty="0"/>
          </a:p>
          <a:p>
            <a:r>
              <a:rPr lang="fr-FR" sz="900" dirty="0"/>
              <a:t>Nicolas est un skipper participant à de nombreuses courses maritimes. Il préfère passer son temps libre avec sa femme et ses enfants, il est bénévole dans de multiples associations. Il a vécu près de l'océan depuis qu'il est enfant et sa famille lui a transmis la passion de la mer. Nicolas est assez familier avec la technologie mais il préfère acheter un objet pour son aspect pratique plutôt qu'esthétique. Pour lui, un objet ou une application doit être intuitive, il n'aime pas devoir fouiller beaucoup de menus pour trouver une information. Quand il participe à une course, il doit pouvoir lire les informations clairement et rapidement. </a:t>
            </a:r>
            <a:endParaRPr lang="fr-FR" sz="800" dirty="0"/>
          </a:p>
          <a:p>
            <a:endParaRPr lang="fr-FR" sz="800" dirty="0"/>
          </a:p>
          <a:p>
            <a:r>
              <a:rPr lang="fr-FR" sz="1000" dirty="0"/>
              <a:t>Besoins spécifiques :</a:t>
            </a:r>
          </a:p>
          <a:p>
            <a:endParaRPr lang="fr-FR" sz="800" dirty="0"/>
          </a:p>
          <a:p>
            <a:r>
              <a:rPr lang="fr-FR" sz="900" dirty="0"/>
              <a:t>Nicolas a besoin de connaître les événements météo pour pouvoir naviguer, de connaître les positions des autres participants pour modifier sa stratégie ainsi que de pouvoir signaler sa position ou celle d’un autre en cas d’accident. Il veut aussi pouvoir partager les informations météo à ses amis qui n’utilisent pas l’application.</a:t>
            </a:r>
            <a:endParaRPr lang="fr-FR" sz="800" dirty="0"/>
          </a:p>
          <a:p>
            <a:endParaRPr lang="fr-FR" sz="800" dirty="0"/>
          </a:p>
          <a:p>
            <a:endParaRPr lang="fr-FR" sz="800" dirty="0"/>
          </a:p>
        </p:txBody>
      </p:sp>
      <p:sp>
        <p:nvSpPr>
          <p:cNvPr id="14" name="ZoneTexte 13">
            <a:extLst>
              <a:ext uri="{FF2B5EF4-FFF2-40B4-BE49-F238E27FC236}">
                <a16:creationId xmlns:a16="http://schemas.microsoft.com/office/drawing/2014/main" id="{DF027873-AEFE-44CD-BDE9-C166A33B12CF}"/>
              </a:ext>
            </a:extLst>
          </p:cNvPr>
          <p:cNvSpPr txBox="1"/>
          <p:nvPr/>
        </p:nvSpPr>
        <p:spPr>
          <a:xfrm>
            <a:off x="3976570" y="5251729"/>
            <a:ext cx="1512123" cy="800219"/>
          </a:xfrm>
          <a:prstGeom prst="rect">
            <a:avLst/>
          </a:prstGeom>
          <a:noFill/>
        </p:spPr>
        <p:txBody>
          <a:bodyPr wrap="square" rtlCol="0">
            <a:spAutoFit/>
          </a:bodyPr>
          <a:lstStyle/>
          <a:p>
            <a:r>
              <a:rPr lang="fr-FR" sz="1050" dirty="0"/>
              <a:t>Qualités :</a:t>
            </a:r>
          </a:p>
          <a:p>
            <a:endParaRPr lang="fr-FR" sz="900" dirty="0"/>
          </a:p>
          <a:p>
            <a:r>
              <a:rPr lang="fr-FR" sz="900" dirty="0"/>
              <a:t>• Gentil </a:t>
            </a:r>
          </a:p>
          <a:p>
            <a:r>
              <a:rPr lang="fr-FR" sz="900" dirty="0"/>
              <a:t>• Compétitif </a:t>
            </a:r>
          </a:p>
          <a:p>
            <a:r>
              <a:rPr lang="fr-FR" sz="900" dirty="0"/>
              <a:t>• Dévoué</a:t>
            </a:r>
          </a:p>
        </p:txBody>
      </p:sp>
      <p:sp>
        <p:nvSpPr>
          <p:cNvPr id="15" name="ZoneTexte 14">
            <a:extLst>
              <a:ext uri="{FF2B5EF4-FFF2-40B4-BE49-F238E27FC236}">
                <a16:creationId xmlns:a16="http://schemas.microsoft.com/office/drawing/2014/main" id="{161C37F3-378C-47F0-85BC-15D0E990E7F5}"/>
              </a:ext>
            </a:extLst>
          </p:cNvPr>
          <p:cNvSpPr txBox="1"/>
          <p:nvPr/>
        </p:nvSpPr>
        <p:spPr>
          <a:xfrm>
            <a:off x="4805891" y="5251415"/>
            <a:ext cx="1512123" cy="830997"/>
          </a:xfrm>
          <a:prstGeom prst="rect">
            <a:avLst/>
          </a:prstGeom>
          <a:noFill/>
        </p:spPr>
        <p:txBody>
          <a:bodyPr wrap="square" rtlCol="0">
            <a:spAutoFit/>
          </a:bodyPr>
          <a:lstStyle/>
          <a:p>
            <a:r>
              <a:rPr lang="fr-FR" sz="1050" dirty="0"/>
              <a:t>Défauts :</a:t>
            </a:r>
          </a:p>
          <a:p>
            <a:endParaRPr lang="fr-FR" sz="1050" dirty="0"/>
          </a:p>
          <a:p>
            <a:r>
              <a:rPr lang="fr-FR" sz="900" dirty="0"/>
              <a:t>• Maniaque </a:t>
            </a:r>
          </a:p>
          <a:p>
            <a:r>
              <a:rPr lang="fr-FR" sz="900" dirty="0"/>
              <a:t>• Instinctif</a:t>
            </a:r>
          </a:p>
          <a:p>
            <a:r>
              <a:rPr lang="fr-FR" sz="900" dirty="0"/>
              <a:t>• Stressé</a:t>
            </a:r>
            <a:endParaRPr lang="fr-FR" sz="700" dirty="0"/>
          </a:p>
        </p:txBody>
      </p:sp>
      <p:sp>
        <p:nvSpPr>
          <p:cNvPr id="16" name="ZoneTexte 15">
            <a:extLst>
              <a:ext uri="{FF2B5EF4-FFF2-40B4-BE49-F238E27FC236}">
                <a16:creationId xmlns:a16="http://schemas.microsoft.com/office/drawing/2014/main" id="{DB9C2B4A-134A-45CC-945B-23B0F395543D}"/>
              </a:ext>
            </a:extLst>
          </p:cNvPr>
          <p:cNvSpPr txBox="1"/>
          <p:nvPr/>
        </p:nvSpPr>
        <p:spPr>
          <a:xfrm>
            <a:off x="5678151" y="5236001"/>
            <a:ext cx="2585174" cy="992579"/>
          </a:xfrm>
          <a:prstGeom prst="rect">
            <a:avLst/>
          </a:prstGeom>
          <a:noFill/>
        </p:spPr>
        <p:txBody>
          <a:bodyPr wrap="square" rtlCol="0">
            <a:spAutoFit/>
          </a:bodyPr>
          <a:lstStyle/>
          <a:p>
            <a:r>
              <a:rPr lang="fr-FR" sz="1050" dirty="0"/>
              <a:t>Buts :</a:t>
            </a:r>
          </a:p>
          <a:p>
            <a:endParaRPr lang="fr-FR" sz="1050" dirty="0"/>
          </a:p>
          <a:p>
            <a:r>
              <a:rPr lang="fr-FR" sz="900" dirty="0"/>
              <a:t>• Voyager autour du monde </a:t>
            </a:r>
          </a:p>
          <a:p>
            <a:r>
              <a:rPr lang="fr-FR" sz="900" dirty="0"/>
              <a:t>• Gagner une course maritime </a:t>
            </a:r>
          </a:p>
          <a:p>
            <a:r>
              <a:rPr lang="fr-FR" sz="900" dirty="0"/>
              <a:t>• Rendre sa famille fière de lui</a:t>
            </a:r>
          </a:p>
          <a:p>
            <a:endParaRPr lang="fr-FR" sz="1050" dirty="0"/>
          </a:p>
        </p:txBody>
      </p:sp>
      <p:sp>
        <p:nvSpPr>
          <p:cNvPr id="17" name="ZoneTexte 16">
            <a:extLst>
              <a:ext uri="{FF2B5EF4-FFF2-40B4-BE49-F238E27FC236}">
                <a16:creationId xmlns:a16="http://schemas.microsoft.com/office/drawing/2014/main" id="{AC81DA79-0395-44E6-BA19-A4E91D75A7D5}"/>
              </a:ext>
            </a:extLst>
          </p:cNvPr>
          <p:cNvSpPr txBox="1"/>
          <p:nvPr/>
        </p:nvSpPr>
        <p:spPr>
          <a:xfrm>
            <a:off x="7615619" y="5251415"/>
            <a:ext cx="2024913" cy="1308050"/>
          </a:xfrm>
          <a:prstGeom prst="rect">
            <a:avLst/>
          </a:prstGeom>
          <a:noFill/>
        </p:spPr>
        <p:txBody>
          <a:bodyPr wrap="none" rtlCol="0">
            <a:spAutoFit/>
          </a:bodyPr>
          <a:lstStyle/>
          <a:p>
            <a:r>
              <a:rPr lang="fr-FR" sz="1050" dirty="0"/>
              <a:t>Obstacles :</a:t>
            </a:r>
            <a:endParaRPr lang="fr-FR" sz="1800" dirty="0"/>
          </a:p>
          <a:p>
            <a:endParaRPr lang="fr-FR" sz="1050" dirty="0"/>
          </a:p>
          <a:p>
            <a:r>
              <a:rPr lang="fr-FR" sz="800" dirty="0"/>
              <a:t>• Les applications complexes et </a:t>
            </a:r>
          </a:p>
          <a:p>
            <a:r>
              <a:rPr lang="fr-FR" sz="800" dirty="0"/>
              <a:t>   non intuitive</a:t>
            </a:r>
          </a:p>
          <a:p>
            <a:r>
              <a:rPr lang="fr-FR" sz="800" dirty="0"/>
              <a:t>• Les déchets dans la nature</a:t>
            </a:r>
          </a:p>
          <a:p>
            <a:r>
              <a:rPr lang="fr-FR" sz="800" dirty="0"/>
              <a:t>• Les instruments qui ne fonctionnent</a:t>
            </a:r>
          </a:p>
          <a:p>
            <a:r>
              <a:rPr lang="fr-FR" sz="800" dirty="0"/>
              <a:t>   pas par manque de batterie</a:t>
            </a:r>
            <a:endParaRPr lang="fr-FR" sz="400" dirty="0"/>
          </a:p>
          <a:p>
            <a:endParaRPr lang="fr-FR" dirty="0"/>
          </a:p>
        </p:txBody>
      </p:sp>
      <p:cxnSp>
        <p:nvCxnSpPr>
          <p:cNvPr id="19" name="Connecteur droit 18">
            <a:extLst>
              <a:ext uri="{FF2B5EF4-FFF2-40B4-BE49-F238E27FC236}">
                <a16:creationId xmlns:a16="http://schemas.microsoft.com/office/drawing/2014/main" id="{FC0E5F15-58B0-4C14-A845-E5103F03190C}"/>
              </a:ext>
            </a:extLst>
          </p:cNvPr>
          <p:cNvCxnSpPr>
            <a:cxnSpLocks/>
          </p:cNvCxnSpPr>
          <p:nvPr/>
        </p:nvCxnSpPr>
        <p:spPr>
          <a:xfrm>
            <a:off x="4806503" y="5236013"/>
            <a:ext cx="0" cy="80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72E83DF7-DAB0-4521-AB60-D868D88419AA}"/>
              </a:ext>
            </a:extLst>
          </p:cNvPr>
          <p:cNvCxnSpPr/>
          <p:nvPr/>
        </p:nvCxnSpPr>
        <p:spPr>
          <a:xfrm>
            <a:off x="5678151" y="5251414"/>
            <a:ext cx="0" cy="76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4922257-5AFA-4DE3-B677-89E2F4AEBA40}"/>
              </a:ext>
            </a:extLst>
          </p:cNvPr>
          <p:cNvCxnSpPr/>
          <p:nvPr/>
        </p:nvCxnSpPr>
        <p:spPr>
          <a:xfrm>
            <a:off x="7615619" y="5279532"/>
            <a:ext cx="0" cy="76941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84D0B08A-C48A-4067-B3D4-E7CD0A33A9D5}"/>
              </a:ext>
            </a:extLst>
          </p:cNvPr>
          <p:cNvPicPr>
            <a:picLocks noChangeAspect="1"/>
          </p:cNvPicPr>
          <p:nvPr/>
        </p:nvPicPr>
        <p:blipFill>
          <a:blip r:embed="rId2"/>
          <a:stretch>
            <a:fillRect/>
          </a:stretch>
        </p:blipFill>
        <p:spPr>
          <a:xfrm>
            <a:off x="2060150" y="4878338"/>
            <a:ext cx="1581371" cy="1171739"/>
          </a:xfrm>
          <a:prstGeom prst="rect">
            <a:avLst/>
          </a:prstGeom>
        </p:spPr>
      </p:pic>
    </p:spTree>
    <p:extLst>
      <p:ext uri="{BB962C8B-B14F-4D97-AF65-F5344CB8AC3E}">
        <p14:creationId xmlns:p14="http://schemas.microsoft.com/office/powerpoint/2010/main" val="282485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82EA3DC-ED04-4EEA-B046-BB000DBFCC70}"/>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Présentation des axes techniques</a:t>
            </a:r>
          </a:p>
        </p:txBody>
      </p:sp>
      <p:sp>
        <p:nvSpPr>
          <p:cNvPr id="20" name="Rectangle 8">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0">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695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2890D6-F1B8-49CF-981F-98D477EA978E}"/>
              </a:ext>
            </a:extLst>
          </p:cNvPr>
          <p:cNvSpPr>
            <a:spLocks noGrp="1"/>
          </p:cNvSpPr>
          <p:nvPr>
            <p:ph idx="1"/>
          </p:nvPr>
        </p:nvSpPr>
        <p:spPr>
          <a:xfrm>
            <a:off x="714693" y="707572"/>
            <a:ext cx="9905998" cy="1016726"/>
          </a:xfrm>
        </p:spPr>
        <p:txBody>
          <a:bodyPr/>
          <a:lstStyle/>
          <a:p>
            <a:pPr marL="0" indent="0">
              <a:buNone/>
            </a:pPr>
            <a:r>
              <a:rPr lang="fr-FR" dirty="0"/>
              <a:t>Emma </a:t>
            </a:r>
            <a:r>
              <a:rPr lang="fr-FR" dirty="0" err="1"/>
              <a:t>Glesser</a:t>
            </a:r>
            <a:r>
              <a:rPr lang="fr-FR" dirty="0"/>
              <a:t> :</a:t>
            </a:r>
          </a:p>
        </p:txBody>
      </p:sp>
      <p:sp>
        <p:nvSpPr>
          <p:cNvPr id="4" name="Espace réservé du contenu 2">
            <a:extLst>
              <a:ext uri="{FF2B5EF4-FFF2-40B4-BE49-F238E27FC236}">
                <a16:creationId xmlns:a16="http://schemas.microsoft.com/office/drawing/2014/main" id="{0B35DCFB-E327-46A4-8A99-3D2AB08DBDDB}"/>
              </a:ext>
            </a:extLst>
          </p:cNvPr>
          <p:cNvSpPr txBox="1">
            <a:spLocks/>
          </p:cNvSpPr>
          <p:nvPr/>
        </p:nvSpPr>
        <p:spPr>
          <a:xfrm>
            <a:off x="714693" y="1724298"/>
            <a:ext cx="9905998" cy="2939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ctr">
              <a:buFontTx/>
              <a:buChar char="-"/>
            </a:pPr>
            <a:r>
              <a:rPr lang="fr-FR" sz="1800" i="0" dirty="0">
                <a:effectLst/>
                <a:latin typeface="Arial" panose="020B0604020202020204" pitchFamily="34" charset="0"/>
              </a:rPr>
              <a:t>* Implémenter une idée qui utilise les capteurs du dispositif du type photo ou vidéo.</a:t>
            </a:r>
          </a:p>
          <a:p>
            <a:pPr algn="ctr">
              <a:buFontTx/>
              <a:buChar char="-"/>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Faire une application compatible avec une affichage différent pour tablette et smartphone</a:t>
            </a:r>
            <a:endParaRPr lang="fr-FR" dirty="0"/>
          </a:p>
        </p:txBody>
      </p:sp>
    </p:spTree>
    <p:extLst>
      <p:ext uri="{BB962C8B-B14F-4D97-AF65-F5344CB8AC3E}">
        <p14:creationId xmlns:p14="http://schemas.microsoft.com/office/powerpoint/2010/main" val="21900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8DB158-4C0B-472B-95B1-D17EBE8AC674}"/>
              </a:ext>
            </a:extLst>
          </p:cNvPr>
          <p:cNvSpPr>
            <a:spLocks noGrp="1"/>
          </p:cNvSpPr>
          <p:nvPr>
            <p:ph idx="1"/>
          </p:nvPr>
        </p:nvSpPr>
        <p:spPr>
          <a:xfrm>
            <a:off x="688567" y="829490"/>
            <a:ext cx="9905998" cy="762001"/>
          </a:xfrm>
        </p:spPr>
        <p:txBody>
          <a:bodyPr/>
          <a:lstStyle/>
          <a:p>
            <a:pPr marL="0" indent="0">
              <a:buNone/>
            </a:pPr>
            <a:r>
              <a:rPr lang="fr-FR" dirty="0"/>
              <a:t>Jean Christophe </a:t>
            </a:r>
            <a:r>
              <a:rPr lang="fr-FR" dirty="0" err="1"/>
              <a:t>Riera</a:t>
            </a:r>
            <a:r>
              <a:rPr lang="fr-FR" dirty="0"/>
              <a:t> :</a:t>
            </a:r>
          </a:p>
        </p:txBody>
      </p:sp>
      <p:sp>
        <p:nvSpPr>
          <p:cNvPr id="4" name="Espace réservé du contenu 2">
            <a:extLst>
              <a:ext uri="{FF2B5EF4-FFF2-40B4-BE49-F238E27FC236}">
                <a16:creationId xmlns:a16="http://schemas.microsoft.com/office/drawing/2014/main" id="{2B29D89E-B9A5-447F-9A5A-4C4A22190108}"/>
              </a:ext>
            </a:extLst>
          </p:cNvPr>
          <p:cNvSpPr txBox="1">
            <a:spLocks/>
          </p:cNvSpPr>
          <p:nvPr/>
        </p:nvSpPr>
        <p:spPr>
          <a:xfrm>
            <a:off x="688567" y="1965959"/>
            <a:ext cx="9905998" cy="29369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Utiliser un flux réseaux sociaux (ex. Twitter)</a:t>
            </a:r>
          </a:p>
          <a:p>
            <a:pPr algn="ctr">
              <a:buFontTx/>
              <a:buChar char="-"/>
            </a:pPr>
            <a:endParaRPr lang="fr-FR" sz="1800" i="0" dirty="0">
              <a:effectLst/>
              <a:latin typeface="Arial" panose="020B0604020202020204" pitchFamily="34" charset="0"/>
            </a:endParaRPr>
          </a:p>
          <a:p>
            <a:pPr algn="ctr">
              <a:buFontTx/>
              <a:buChar char="-"/>
            </a:pPr>
            <a:r>
              <a:rPr lang="fr-FR" sz="2000" i="0" dirty="0">
                <a:effectLst/>
                <a:latin typeface="Arial" panose="020B0604020202020204" pitchFamily="34" charset="0"/>
              </a:rPr>
              <a:t>** Intégrer </a:t>
            </a:r>
            <a:r>
              <a:rPr lang="fr-FR" sz="2000" i="0" dirty="0" err="1">
                <a:effectLst/>
                <a:latin typeface="Arial" panose="020B0604020202020204" pitchFamily="34" charset="0"/>
              </a:rPr>
              <a:t>OpenStreetMap</a:t>
            </a:r>
            <a:r>
              <a:rPr lang="fr-FR" sz="2000" i="0" dirty="0">
                <a:effectLst/>
                <a:latin typeface="Arial" panose="020B0604020202020204" pitchFamily="34" charset="0"/>
              </a:rPr>
              <a:t> dans l'application</a:t>
            </a:r>
          </a:p>
          <a:p>
            <a:pPr algn="ctr">
              <a:buFontTx/>
              <a:buChar char="-"/>
            </a:pPr>
            <a:endParaRPr lang="fr-FR" dirty="0"/>
          </a:p>
        </p:txBody>
      </p:sp>
    </p:spTree>
    <p:extLst>
      <p:ext uri="{BB962C8B-B14F-4D97-AF65-F5344CB8AC3E}">
        <p14:creationId xmlns:p14="http://schemas.microsoft.com/office/powerpoint/2010/main" val="305108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8DB158-4C0B-472B-95B1-D17EBE8AC674}"/>
              </a:ext>
            </a:extLst>
          </p:cNvPr>
          <p:cNvSpPr>
            <a:spLocks noGrp="1"/>
          </p:cNvSpPr>
          <p:nvPr>
            <p:ph idx="1"/>
          </p:nvPr>
        </p:nvSpPr>
        <p:spPr>
          <a:xfrm>
            <a:off x="688567" y="829490"/>
            <a:ext cx="9905998" cy="762001"/>
          </a:xfrm>
        </p:spPr>
        <p:txBody>
          <a:bodyPr/>
          <a:lstStyle/>
          <a:p>
            <a:pPr marL="0" indent="0">
              <a:buNone/>
            </a:pPr>
            <a:r>
              <a:rPr lang="fr-FR" dirty="0"/>
              <a:t>Arthur Soens</a:t>
            </a:r>
          </a:p>
        </p:txBody>
      </p:sp>
      <p:sp>
        <p:nvSpPr>
          <p:cNvPr id="4" name="Espace réservé du contenu 2">
            <a:extLst>
              <a:ext uri="{FF2B5EF4-FFF2-40B4-BE49-F238E27FC236}">
                <a16:creationId xmlns:a16="http://schemas.microsoft.com/office/drawing/2014/main" id="{2B29D89E-B9A5-447F-9A5A-4C4A22190108}"/>
              </a:ext>
            </a:extLst>
          </p:cNvPr>
          <p:cNvSpPr txBox="1">
            <a:spLocks/>
          </p:cNvSpPr>
          <p:nvPr/>
        </p:nvSpPr>
        <p:spPr>
          <a:xfrm>
            <a:off x="688567" y="1965959"/>
            <a:ext cx="9905998" cy="29369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Gérer l'orientation paysage/portait de l'appareil dans les différentes vues, principalement lorsqu’elle apporte un plus à l’application.</a:t>
            </a:r>
          </a:p>
          <a:p>
            <a:pPr marL="0" indent="0" algn="ctr">
              <a:buNone/>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Implémenter deux versions d'interfaces avec des </a:t>
            </a:r>
            <a:r>
              <a:rPr lang="fr-FR" sz="1800" i="0" dirty="0" err="1">
                <a:effectLst/>
                <a:latin typeface="Arial" panose="020B0604020202020204" pitchFamily="34" charset="0"/>
              </a:rPr>
              <a:t>layouts</a:t>
            </a:r>
            <a:r>
              <a:rPr lang="fr-FR" sz="1800" i="0" dirty="0">
                <a:effectLst/>
                <a:latin typeface="Arial" panose="020B0604020202020204" pitchFamily="34" charset="0"/>
              </a:rPr>
              <a:t> </a:t>
            </a:r>
            <a:r>
              <a:rPr lang="fr-FR" sz="1800" i="0" dirty="0" err="1">
                <a:effectLst/>
                <a:latin typeface="Arial" panose="020B0604020202020204" pitchFamily="34" charset="0"/>
              </a:rPr>
              <a:t>differents</a:t>
            </a:r>
            <a:r>
              <a:rPr lang="fr-FR" sz="1800" i="0" dirty="0">
                <a:effectLst/>
                <a:latin typeface="Arial" panose="020B0604020202020204" pitchFamily="34" charset="0"/>
              </a:rPr>
              <a:t>. Comparez-les.</a:t>
            </a:r>
            <a:endParaRPr lang="fr-FR" dirty="0"/>
          </a:p>
        </p:txBody>
      </p:sp>
    </p:spTree>
    <p:extLst>
      <p:ext uri="{BB962C8B-B14F-4D97-AF65-F5344CB8AC3E}">
        <p14:creationId xmlns:p14="http://schemas.microsoft.com/office/powerpoint/2010/main" val="72827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8DB158-4C0B-472B-95B1-D17EBE8AC674}"/>
              </a:ext>
            </a:extLst>
          </p:cNvPr>
          <p:cNvSpPr>
            <a:spLocks noGrp="1"/>
          </p:cNvSpPr>
          <p:nvPr>
            <p:ph idx="1"/>
          </p:nvPr>
        </p:nvSpPr>
        <p:spPr>
          <a:xfrm>
            <a:off x="688567" y="829490"/>
            <a:ext cx="9905998" cy="762001"/>
          </a:xfrm>
        </p:spPr>
        <p:txBody>
          <a:bodyPr/>
          <a:lstStyle/>
          <a:p>
            <a:pPr marL="0" indent="0">
              <a:buNone/>
            </a:pPr>
            <a:r>
              <a:rPr lang="fr-FR" dirty="0"/>
              <a:t>Thomas Prevost :</a:t>
            </a:r>
          </a:p>
        </p:txBody>
      </p:sp>
      <p:sp>
        <p:nvSpPr>
          <p:cNvPr id="4" name="Espace réservé du contenu 2">
            <a:extLst>
              <a:ext uri="{FF2B5EF4-FFF2-40B4-BE49-F238E27FC236}">
                <a16:creationId xmlns:a16="http://schemas.microsoft.com/office/drawing/2014/main" id="{2B29D89E-B9A5-447F-9A5A-4C4A22190108}"/>
              </a:ext>
            </a:extLst>
          </p:cNvPr>
          <p:cNvSpPr txBox="1">
            <a:spLocks/>
          </p:cNvSpPr>
          <p:nvPr/>
        </p:nvSpPr>
        <p:spPr>
          <a:xfrm>
            <a:off x="688567" y="1965959"/>
            <a:ext cx="9905998" cy="29369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Créer une notification utile avec temps d'affichage</a:t>
            </a:r>
          </a:p>
          <a:p>
            <a:pPr algn="ctr">
              <a:buFontTx/>
              <a:buChar char="-"/>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Notifier et organiser les notifications d’une période donnée de façon utile</a:t>
            </a:r>
            <a:endParaRPr lang="fr-FR" dirty="0"/>
          </a:p>
        </p:txBody>
      </p:sp>
    </p:spTree>
    <p:extLst>
      <p:ext uri="{BB962C8B-B14F-4D97-AF65-F5344CB8AC3E}">
        <p14:creationId xmlns:p14="http://schemas.microsoft.com/office/powerpoint/2010/main" val="33400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8DB158-4C0B-472B-95B1-D17EBE8AC674}"/>
              </a:ext>
            </a:extLst>
          </p:cNvPr>
          <p:cNvSpPr>
            <a:spLocks noGrp="1"/>
          </p:cNvSpPr>
          <p:nvPr>
            <p:ph idx="1"/>
          </p:nvPr>
        </p:nvSpPr>
        <p:spPr>
          <a:xfrm>
            <a:off x="688567" y="829490"/>
            <a:ext cx="9905998" cy="762001"/>
          </a:xfrm>
        </p:spPr>
        <p:txBody>
          <a:bodyPr/>
          <a:lstStyle/>
          <a:p>
            <a:pPr marL="0" indent="0">
              <a:buNone/>
            </a:pPr>
            <a:r>
              <a:rPr lang="fr-FR" dirty="0"/>
              <a:t>William Fernandes:</a:t>
            </a:r>
          </a:p>
        </p:txBody>
      </p:sp>
      <p:sp>
        <p:nvSpPr>
          <p:cNvPr id="4" name="Espace réservé du contenu 2">
            <a:extLst>
              <a:ext uri="{FF2B5EF4-FFF2-40B4-BE49-F238E27FC236}">
                <a16:creationId xmlns:a16="http://schemas.microsoft.com/office/drawing/2014/main" id="{2B29D89E-B9A5-447F-9A5A-4C4A22190108}"/>
              </a:ext>
            </a:extLst>
          </p:cNvPr>
          <p:cNvSpPr txBox="1">
            <a:spLocks/>
          </p:cNvSpPr>
          <p:nvPr/>
        </p:nvSpPr>
        <p:spPr>
          <a:xfrm>
            <a:off x="688567" y="1965959"/>
            <a:ext cx="9905998" cy="29369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Appel à un service via Intent</a:t>
            </a:r>
          </a:p>
          <a:p>
            <a:pPr algn="ctr">
              <a:buFontTx/>
              <a:buChar char="-"/>
            </a:pPr>
            <a:endParaRPr lang="fr-FR" sz="1800" i="0" dirty="0">
              <a:effectLst/>
              <a:latin typeface="Arial" panose="020B0604020202020204" pitchFamily="34" charset="0"/>
            </a:endParaRPr>
          </a:p>
          <a:p>
            <a:pPr algn="ctr">
              <a:buFontTx/>
              <a:buChar char="-"/>
            </a:pPr>
            <a:r>
              <a:rPr lang="fr-FR" sz="1800" i="0" dirty="0">
                <a:effectLst/>
                <a:latin typeface="Arial" panose="020B0604020202020204" pitchFamily="34" charset="0"/>
              </a:rPr>
              <a:t>** Lier les informations de contact aux applications du téléphone (tel, sms, ...)</a:t>
            </a:r>
            <a:endParaRPr lang="fr-FR" dirty="0"/>
          </a:p>
        </p:txBody>
      </p:sp>
    </p:spTree>
    <p:extLst>
      <p:ext uri="{BB962C8B-B14F-4D97-AF65-F5344CB8AC3E}">
        <p14:creationId xmlns:p14="http://schemas.microsoft.com/office/powerpoint/2010/main" val="380351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CA05F-E2CE-42EF-82B7-563F82E92190}"/>
              </a:ext>
            </a:extLst>
          </p:cNvPr>
          <p:cNvSpPr>
            <a:spLocks noGrp="1"/>
          </p:cNvSpPr>
          <p:nvPr>
            <p:ph type="title"/>
          </p:nvPr>
        </p:nvSpPr>
        <p:spPr>
          <a:xfrm>
            <a:off x="1954215" y="643469"/>
            <a:ext cx="8271187" cy="3128110"/>
          </a:xfrm>
        </p:spPr>
        <p:txBody>
          <a:bodyPr vert="horz" lIns="91440" tIns="45720" rIns="91440" bIns="45720" rtlCol="0" anchor="b">
            <a:normAutofit/>
          </a:bodyPr>
          <a:lstStyle/>
          <a:p>
            <a:pPr algn="ctr"/>
            <a:r>
              <a:rPr lang="en-US" sz="6000">
                <a:effectLst>
                  <a:glow rad="38100">
                    <a:schemeClr val="bg1">
                      <a:lumMod val="65000"/>
                      <a:lumOff val="35000"/>
                      <a:alpha val="50000"/>
                    </a:schemeClr>
                  </a:glow>
                  <a:outerShdw blurRad="28575" dist="31750" dir="13200000" algn="tl" rotWithShape="0">
                    <a:srgbClr val="000000">
                      <a:alpha val="25000"/>
                    </a:srgbClr>
                  </a:outerShdw>
                </a:effectLst>
              </a:rPr>
              <a:t>Recommandation pour la suite du projet</a:t>
            </a:r>
          </a:p>
        </p:txBody>
      </p:sp>
      <p:sp>
        <p:nvSpPr>
          <p:cNvPr id="7" name="Rectangle 6">
            <a:extLst>
              <a:ext uri="{FF2B5EF4-FFF2-40B4-BE49-F238E27FC236}">
                <a16:creationId xmlns:a16="http://schemas.microsoft.com/office/drawing/2014/main" id="{46D23AC7-5D0C-4D3B-9A27-06F5B121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5B9C01-EDEA-4745-A667-008D9674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37389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Connector 10">
            <a:extLst>
              <a:ext uri="{FF2B5EF4-FFF2-40B4-BE49-F238E27FC236}">
                <a16:creationId xmlns:a16="http://schemas.microsoft.com/office/drawing/2014/main" id="{E966FAFD-37CD-48B5-809E-49FBFBCAE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284975"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dir="96000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445353E2-B25B-4763-9751-C89AD9FBF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5065" y="1"/>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A1B548-375C-47D8-9F3A-BE6E9569F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709268"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Connector 16">
            <a:extLst>
              <a:ext uri="{FF2B5EF4-FFF2-40B4-BE49-F238E27FC236}">
                <a16:creationId xmlns:a16="http://schemas.microsoft.com/office/drawing/2014/main" id="{924D25FA-1F8D-4CB9-A5C3-C5A6AC9E3B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894641" y="1"/>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6537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avec coins rognés en diagonale 3">
            <a:extLst>
              <a:ext uri="{FF2B5EF4-FFF2-40B4-BE49-F238E27FC236}">
                <a16:creationId xmlns:a16="http://schemas.microsoft.com/office/drawing/2014/main" id="{DE443C60-9B8B-4CED-BE23-34EADDFBFBD1}"/>
              </a:ext>
            </a:extLst>
          </p:cNvPr>
          <p:cNvSpPr/>
          <p:nvPr/>
        </p:nvSpPr>
        <p:spPr>
          <a:xfrm>
            <a:off x="2832735" y="262890"/>
            <a:ext cx="6526530" cy="6332220"/>
          </a:xfrm>
          <a:prstGeom prst="snip2Diag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u="sng" dirty="0">
                <a:latin typeface="Abadi" panose="020B0604020104020204" pitchFamily="34" charset="0"/>
              </a:rPr>
              <a:t>Rappel du contexte</a:t>
            </a:r>
          </a:p>
          <a:p>
            <a:pPr algn="just"/>
            <a:endParaRPr lang="fr-FR" u="sng" dirty="0">
              <a:latin typeface="Abadi" panose="020B0604020104020204" pitchFamily="34" charset="0"/>
            </a:endParaRPr>
          </a:p>
          <a:p>
            <a:pPr algn="just"/>
            <a:r>
              <a:rPr lang="fr-FR" u="sng" dirty="0">
                <a:latin typeface="Abadi" panose="020B0604020104020204" pitchFamily="34" charset="0"/>
              </a:rPr>
              <a:t>Présentation du groupe d’utilisateur ciblé</a:t>
            </a:r>
          </a:p>
          <a:p>
            <a:pPr algn="just"/>
            <a:endParaRPr lang="fr-FR" u="sng" dirty="0">
              <a:latin typeface="Abadi" panose="020B0604020104020204" pitchFamily="34" charset="0"/>
            </a:endParaRPr>
          </a:p>
          <a:p>
            <a:pPr algn="just"/>
            <a:r>
              <a:rPr lang="fr-FR" u="sng" dirty="0">
                <a:latin typeface="Abadi" panose="020B0604020104020204" pitchFamily="34" charset="0"/>
              </a:rPr>
              <a:t>Présentation des </a:t>
            </a:r>
            <a:r>
              <a:rPr lang="fr-FR" u="sng" dirty="0" err="1">
                <a:latin typeface="Abadi" panose="020B0604020104020204" pitchFamily="34" charset="0"/>
              </a:rPr>
              <a:t>personnas</a:t>
            </a:r>
            <a:endParaRPr lang="fr-FR" u="sng" dirty="0">
              <a:latin typeface="Abadi" panose="020B0604020104020204" pitchFamily="34" charset="0"/>
            </a:endParaRPr>
          </a:p>
          <a:p>
            <a:pPr algn="just"/>
            <a:endParaRPr lang="fr-FR" u="sng" dirty="0">
              <a:latin typeface="Abadi" panose="020B0604020104020204" pitchFamily="34" charset="0"/>
            </a:endParaRPr>
          </a:p>
          <a:p>
            <a:pPr algn="just"/>
            <a:r>
              <a:rPr lang="fr-FR" u="sng" dirty="0">
                <a:latin typeface="Abadi" panose="020B0604020104020204" pitchFamily="34" charset="0"/>
              </a:rPr>
              <a:t>Présentation des axes techniques</a:t>
            </a:r>
          </a:p>
          <a:p>
            <a:pPr algn="just"/>
            <a:endParaRPr lang="fr-FR" u="sng" dirty="0">
              <a:latin typeface="Abadi" panose="020B0604020104020204" pitchFamily="34" charset="0"/>
            </a:endParaRPr>
          </a:p>
          <a:p>
            <a:pPr algn="just"/>
            <a:r>
              <a:rPr lang="fr-FR" u="sng" dirty="0">
                <a:latin typeface="Abadi" panose="020B0604020104020204" pitchFamily="34" charset="0"/>
              </a:rPr>
              <a:t>Recommandation pour la suite du projet</a:t>
            </a:r>
          </a:p>
        </p:txBody>
      </p:sp>
    </p:spTree>
    <p:extLst>
      <p:ext uri="{BB962C8B-B14F-4D97-AF65-F5344CB8AC3E}">
        <p14:creationId xmlns:p14="http://schemas.microsoft.com/office/powerpoint/2010/main" val="427762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AFFB1-423A-4542-A151-6FCECA432E45}"/>
              </a:ext>
            </a:extLst>
          </p:cNvPr>
          <p:cNvSpPr>
            <a:spLocks noGrp="1"/>
          </p:cNvSpPr>
          <p:nvPr>
            <p:ph type="title"/>
          </p:nvPr>
        </p:nvSpPr>
        <p:spPr>
          <a:xfrm>
            <a:off x="1954215" y="643469"/>
            <a:ext cx="8271187" cy="3128110"/>
          </a:xfrm>
        </p:spPr>
        <p:txBody>
          <a:bodyPr vert="horz" lIns="91440" tIns="45720" rIns="91440" bIns="45720" rtlCol="0" anchor="b">
            <a:normAutofit/>
          </a:bodyPr>
          <a:lstStyle/>
          <a:p>
            <a:pPr algn="ctr"/>
            <a:r>
              <a:rPr lang="en-US" sz="6000">
                <a:effectLst>
                  <a:glow rad="38100">
                    <a:schemeClr val="bg1">
                      <a:lumMod val="65000"/>
                      <a:lumOff val="35000"/>
                      <a:alpha val="50000"/>
                    </a:schemeClr>
                  </a:glow>
                  <a:outerShdw blurRad="28575" dist="31750" dir="13200000" algn="tl" rotWithShape="0">
                    <a:srgbClr val="000000">
                      <a:alpha val="25000"/>
                    </a:srgbClr>
                  </a:outerShdw>
                </a:effectLst>
              </a:rPr>
              <a:t>Rappel du COntexte</a:t>
            </a:r>
          </a:p>
        </p:txBody>
      </p:sp>
      <p:sp>
        <p:nvSpPr>
          <p:cNvPr id="8" name="Rectangle 7">
            <a:extLst>
              <a:ext uri="{FF2B5EF4-FFF2-40B4-BE49-F238E27FC236}">
                <a16:creationId xmlns:a16="http://schemas.microsoft.com/office/drawing/2014/main" id="{46D23AC7-5D0C-4D3B-9A27-06F5B121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5B9C01-EDEA-4745-A667-008D9674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37389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E966FAFD-37CD-48B5-809E-49FBFBCAE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284975"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dir="96000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445353E2-B25B-4763-9751-C89AD9FBF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5065" y="1"/>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A1B548-375C-47D8-9F3A-BE6E9569F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709268"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 name="Straight Connector 17">
            <a:extLst>
              <a:ext uri="{FF2B5EF4-FFF2-40B4-BE49-F238E27FC236}">
                <a16:creationId xmlns:a16="http://schemas.microsoft.com/office/drawing/2014/main" id="{924D25FA-1F8D-4CB9-A5C3-C5A6AC9E3B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894641" y="1"/>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6176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AD57E-FC8A-4092-8440-2B0244183260}"/>
              </a:ext>
            </a:extLst>
          </p:cNvPr>
          <p:cNvSpPr>
            <a:spLocks noGrp="1"/>
          </p:cNvSpPr>
          <p:nvPr>
            <p:ph type="title"/>
          </p:nvPr>
        </p:nvSpPr>
        <p:spPr>
          <a:xfrm>
            <a:off x="543740" y="213675"/>
            <a:ext cx="9905998" cy="1905000"/>
          </a:xfrm>
        </p:spPr>
        <p:txBody>
          <a:bodyPr/>
          <a:lstStyle/>
          <a:p>
            <a:r>
              <a:rPr lang="fr-FR" dirty="0"/>
              <a:t>Utilisateurs Cibles :</a:t>
            </a:r>
          </a:p>
        </p:txBody>
      </p:sp>
      <p:pic>
        <p:nvPicPr>
          <p:cNvPr id="1026" name="Picture 2" descr="Pêcheur | Icons Gratuite">
            <a:extLst>
              <a:ext uri="{FF2B5EF4-FFF2-40B4-BE49-F238E27FC236}">
                <a16:creationId xmlns:a16="http://schemas.microsoft.com/office/drawing/2014/main" id="{84DCB60F-8531-45E4-9808-F2590C736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43" y="2044931"/>
            <a:ext cx="172402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ongée | Icons Gratuite">
            <a:extLst>
              <a:ext uri="{FF2B5EF4-FFF2-40B4-BE49-F238E27FC236}">
                <a16:creationId xmlns:a16="http://schemas.microsoft.com/office/drawing/2014/main" id="{B616B8A6-D745-44E8-8A3B-A729934B1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489" y="204493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descr="Une image contenant ciel, transport, bateau, embarcation&#10;&#10;Description générée automatiquement">
            <a:extLst>
              <a:ext uri="{FF2B5EF4-FFF2-40B4-BE49-F238E27FC236}">
                <a16:creationId xmlns:a16="http://schemas.microsoft.com/office/drawing/2014/main" id="{780B7E25-FBE7-4B70-AAAF-2C86A91A6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536" y="3408381"/>
            <a:ext cx="2857500" cy="1600200"/>
          </a:xfrm>
          <a:prstGeom prst="rect">
            <a:avLst/>
          </a:prstGeom>
        </p:spPr>
      </p:pic>
      <p:pic>
        <p:nvPicPr>
          <p:cNvPr id="1030" name="Picture 6">
            <a:extLst>
              <a:ext uri="{FF2B5EF4-FFF2-40B4-BE49-F238E27FC236}">
                <a16:creationId xmlns:a16="http://schemas.microsoft.com/office/drawing/2014/main" id="{3334F9FE-BD4A-4E2C-9790-3A70F61802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467" y="4252913"/>
            <a:ext cx="178117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itesurf | Icons Gratuite">
            <a:extLst>
              <a:ext uri="{FF2B5EF4-FFF2-40B4-BE49-F238E27FC236}">
                <a16:creationId xmlns:a16="http://schemas.microsoft.com/office/drawing/2014/main" id="{5DD63EEA-89D6-4C73-A498-9959D19B5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489" y="4252913"/>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08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CD790-6782-4848-96B7-A6E2F2936D9D}"/>
              </a:ext>
            </a:extLst>
          </p:cNvPr>
          <p:cNvSpPr>
            <a:spLocks noGrp="1"/>
          </p:cNvSpPr>
          <p:nvPr>
            <p:ph type="title"/>
          </p:nvPr>
        </p:nvSpPr>
        <p:spPr>
          <a:xfrm>
            <a:off x="1954215" y="643469"/>
            <a:ext cx="8271187" cy="3128110"/>
          </a:xfrm>
        </p:spPr>
        <p:txBody>
          <a:bodyPr vert="horz" lIns="91440" tIns="45720" rIns="91440" bIns="45720" rtlCol="0" anchor="b">
            <a:normAutofit/>
          </a:bodyPr>
          <a:lstStyle/>
          <a:p>
            <a:pPr algn="ctr"/>
            <a:r>
              <a:rPr lang="en-US" sz="6000" dirty="0" err="1">
                <a:effectLst>
                  <a:glow rad="38100">
                    <a:schemeClr val="bg1">
                      <a:lumMod val="65000"/>
                      <a:lumOff val="35000"/>
                      <a:alpha val="50000"/>
                    </a:schemeClr>
                  </a:glow>
                  <a:outerShdw blurRad="28575" dist="31750" dir="13200000" algn="tl" rotWithShape="0">
                    <a:srgbClr val="000000">
                      <a:alpha val="25000"/>
                    </a:srgbClr>
                  </a:outerShdw>
                </a:effectLst>
              </a:rPr>
              <a:t>Présentation</a:t>
            </a:r>
            <a:r>
              <a:rPr lang="en-US" sz="6000" dirty="0">
                <a:effectLst>
                  <a:glow rad="38100">
                    <a:schemeClr val="bg1">
                      <a:lumMod val="65000"/>
                      <a:lumOff val="35000"/>
                      <a:alpha val="50000"/>
                    </a:schemeClr>
                  </a:glow>
                  <a:outerShdw blurRad="28575" dist="31750" dir="13200000" algn="tl" rotWithShape="0">
                    <a:srgbClr val="000000">
                      <a:alpha val="25000"/>
                    </a:srgbClr>
                  </a:outerShdw>
                </a:effectLst>
              </a:rPr>
              <a:t> des </a:t>
            </a:r>
            <a:r>
              <a:rPr lang="en-US" sz="6000" dirty="0" err="1">
                <a:effectLst>
                  <a:glow rad="38100">
                    <a:schemeClr val="bg1">
                      <a:lumMod val="65000"/>
                      <a:lumOff val="35000"/>
                      <a:alpha val="50000"/>
                    </a:schemeClr>
                  </a:glow>
                  <a:outerShdw blurRad="28575" dist="31750" dir="13200000" algn="tl" rotWithShape="0">
                    <a:srgbClr val="000000">
                      <a:alpha val="25000"/>
                    </a:srgbClr>
                  </a:outerShdw>
                </a:effectLst>
              </a:rPr>
              <a:t>personnas</a:t>
            </a:r>
            <a:endParaRPr lang="en-US" sz="6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7" name="Rectangle 6">
            <a:extLst>
              <a:ext uri="{FF2B5EF4-FFF2-40B4-BE49-F238E27FC236}">
                <a16:creationId xmlns:a16="http://schemas.microsoft.com/office/drawing/2014/main" id="{46D23AC7-5D0C-4D3B-9A27-06F5B121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5B9C01-EDEA-4745-A667-008D9674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37389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0">
            <a:extLst>
              <a:ext uri="{FF2B5EF4-FFF2-40B4-BE49-F238E27FC236}">
                <a16:creationId xmlns:a16="http://schemas.microsoft.com/office/drawing/2014/main" id="{E966FAFD-37CD-48B5-809E-49FBFBCAE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284975"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dir="96000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445353E2-B25B-4763-9751-C89AD9FBF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5065" y="1"/>
            <a:ext cx="1286934"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A1B548-375C-47D8-9F3A-BE6E9569F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709268"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Connector 16">
            <a:extLst>
              <a:ext uri="{FF2B5EF4-FFF2-40B4-BE49-F238E27FC236}">
                <a16:creationId xmlns:a16="http://schemas.microsoft.com/office/drawing/2014/main" id="{924D25FA-1F8D-4CB9-A5C3-C5A6AC9E3B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894641" y="1"/>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3286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8B20BC0-2D1B-4FE4-B658-3BF3E649DE99}"/>
              </a:ext>
            </a:extLst>
          </p:cNvPr>
          <p:cNvSpPr>
            <a:spLocks noGrp="1"/>
          </p:cNvSpPr>
          <p:nvPr>
            <p:ph idx="1"/>
          </p:nvPr>
        </p:nvSpPr>
        <p:spPr>
          <a:xfrm>
            <a:off x="314099" y="315685"/>
            <a:ext cx="9905998" cy="598715"/>
          </a:xfrm>
        </p:spPr>
        <p:txBody>
          <a:bodyPr/>
          <a:lstStyle/>
          <a:p>
            <a:pPr marL="0" indent="0">
              <a:buNone/>
            </a:pPr>
            <a:r>
              <a:rPr lang="fr-FR" dirty="0"/>
              <a:t>Premier </a:t>
            </a:r>
            <a:r>
              <a:rPr lang="fr-FR" dirty="0" err="1"/>
              <a:t>Personnas</a:t>
            </a:r>
            <a:r>
              <a:rPr lang="fr-FR"/>
              <a:t> :</a:t>
            </a:r>
            <a:endParaRPr lang="fr-FR" dirty="0"/>
          </a:p>
        </p:txBody>
      </p:sp>
      <p:sp>
        <p:nvSpPr>
          <p:cNvPr id="4" name="Rectangle 3">
            <a:extLst>
              <a:ext uri="{FF2B5EF4-FFF2-40B4-BE49-F238E27FC236}">
                <a16:creationId xmlns:a16="http://schemas.microsoft.com/office/drawing/2014/main" id="{2F00F416-3108-41FF-9D35-B465D42B21F0}"/>
              </a:ext>
            </a:extLst>
          </p:cNvPr>
          <p:cNvSpPr/>
          <p:nvPr/>
        </p:nvSpPr>
        <p:spPr>
          <a:xfrm>
            <a:off x="1845423" y="1479665"/>
            <a:ext cx="7730837" cy="106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Thierry </a:t>
            </a:r>
            <a:r>
              <a:rPr lang="fr-FR" dirty="0" err="1"/>
              <a:t>Lamperd</a:t>
            </a:r>
            <a:endParaRPr lang="fr-FR" dirty="0"/>
          </a:p>
        </p:txBody>
      </p:sp>
      <p:sp>
        <p:nvSpPr>
          <p:cNvPr id="5" name="Rectangle 4">
            <a:extLst>
              <a:ext uri="{FF2B5EF4-FFF2-40B4-BE49-F238E27FC236}">
                <a16:creationId xmlns:a16="http://schemas.microsoft.com/office/drawing/2014/main" id="{82E21331-CBDF-4779-B65D-162B1503FD4F}"/>
              </a:ext>
            </a:extLst>
          </p:cNvPr>
          <p:cNvSpPr/>
          <p:nvPr/>
        </p:nvSpPr>
        <p:spPr>
          <a:xfrm>
            <a:off x="1845424" y="2543694"/>
            <a:ext cx="7730837" cy="38404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6" name="ZoneTexte 5">
            <a:extLst>
              <a:ext uri="{FF2B5EF4-FFF2-40B4-BE49-F238E27FC236}">
                <a16:creationId xmlns:a16="http://schemas.microsoft.com/office/drawing/2014/main" id="{F890B0BE-415D-4A21-973A-0464947660D2}"/>
              </a:ext>
            </a:extLst>
          </p:cNvPr>
          <p:cNvSpPr txBox="1"/>
          <p:nvPr/>
        </p:nvSpPr>
        <p:spPr>
          <a:xfrm>
            <a:off x="1845424" y="2543694"/>
            <a:ext cx="1950720" cy="212365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Nom  Thierry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Sexe  Homme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Age  43 ans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Travail  Pêcheur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Statut  Marié, 3 enfants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Adresse  Brest, France</a:t>
            </a:r>
          </a:p>
        </p:txBody>
      </p:sp>
      <p:cxnSp>
        <p:nvCxnSpPr>
          <p:cNvPr id="8" name="Connecteur droit 7">
            <a:extLst>
              <a:ext uri="{FF2B5EF4-FFF2-40B4-BE49-F238E27FC236}">
                <a16:creationId xmlns:a16="http://schemas.microsoft.com/office/drawing/2014/main" id="{B5F28E43-8584-4626-BEEB-C2BCCC4C28A4}"/>
              </a:ext>
            </a:extLst>
          </p:cNvPr>
          <p:cNvCxnSpPr>
            <a:cxnSpLocks/>
          </p:cNvCxnSpPr>
          <p:nvPr/>
        </p:nvCxnSpPr>
        <p:spPr>
          <a:xfrm>
            <a:off x="3813561" y="2787336"/>
            <a:ext cx="0" cy="3353195"/>
          </a:xfrm>
          <a:prstGeom prst="line">
            <a:avLst/>
          </a:prstGeom>
        </p:spPr>
        <p:style>
          <a:lnRef idx="2">
            <a:schemeClr val="accent2"/>
          </a:lnRef>
          <a:fillRef idx="0">
            <a:schemeClr val="accent2"/>
          </a:fillRef>
          <a:effectRef idx="1">
            <a:schemeClr val="accent2"/>
          </a:effectRef>
          <a:fontRef idx="minor">
            <a:schemeClr val="tx1"/>
          </a:fontRef>
        </p:style>
      </p:cxnSp>
      <p:pic>
        <p:nvPicPr>
          <p:cNvPr id="11" name="Image 10">
            <a:extLst>
              <a:ext uri="{FF2B5EF4-FFF2-40B4-BE49-F238E27FC236}">
                <a16:creationId xmlns:a16="http://schemas.microsoft.com/office/drawing/2014/main" id="{FE3C8875-E35A-4A3C-B69E-DE545CC3E806}"/>
              </a:ext>
            </a:extLst>
          </p:cNvPr>
          <p:cNvPicPr>
            <a:picLocks noChangeAspect="1"/>
          </p:cNvPicPr>
          <p:nvPr/>
        </p:nvPicPr>
        <p:blipFill>
          <a:blip r:embed="rId2"/>
          <a:stretch>
            <a:fillRect/>
          </a:stretch>
        </p:blipFill>
        <p:spPr>
          <a:xfrm>
            <a:off x="2039625" y="4667352"/>
            <a:ext cx="1562318" cy="1247949"/>
          </a:xfrm>
          <a:prstGeom prst="rect">
            <a:avLst/>
          </a:prstGeom>
        </p:spPr>
      </p:pic>
      <p:sp>
        <p:nvSpPr>
          <p:cNvPr id="12" name="ZoneTexte 11">
            <a:extLst>
              <a:ext uri="{FF2B5EF4-FFF2-40B4-BE49-F238E27FC236}">
                <a16:creationId xmlns:a16="http://schemas.microsoft.com/office/drawing/2014/main" id="{283FDAC7-92F7-4768-B271-A7AB933B7216}"/>
              </a:ext>
            </a:extLst>
          </p:cNvPr>
          <p:cNvSpPr txBox="1"/>
          <p:nvPr/>
        </p:nvSpPr>
        <p:spPr>
          <a:xfrm>
            <a:off x="3830979" y="2648052"/>
            <a:ext cx="5652639" cy="2816156"/>
          </a:xfrm>
          <a:prstGeom prst="rect">
            <a:avLst/>
          </a:prstGeom>
          <a:noFill/>
        </p:spPr>
        <p:txBody>
          <a:bodyPr wrap="square" rtlCol="0">
            <a:spAutoFit/>
          </a:bodyPr>
          <a:lstStyle/>
          <a:p>
            <a:r>
              <a:rPr lang="fr-FR" sz="1000" dirty="0"/>
              <a:t>Description :</a:t>
            </a:r>
          </a:p>
          <a:p>
            <a:endParaRPr lang="fr-FR" sz="1000" dirty="0"/>
          </a:p>
          <a:p>
            <a:r>
              <a:rPr lang="fr-FR" sz="900" dirty="0"/>
              <a:t>Thierry est marié depuis 10 ans et a 3 enfants. Il n’a jamais été passionné par la pêche, mais il doit travailler pour gagner sa vie. Il a étudié à Centrale Paris, mais il a échoué sa première année. A cause de cela, il a dû trouver un emploi et devenir pêcheur. Thierry n’est pas homme à acheter le dernier téléphone. Quand il est en mer, il n’a pas le temps d’utiliser son téléphone, donc il ne voit pas d’intérêt à en acheter un neuf. Pour Thierry, l’interface doit être facile d’utilisation, il ne l’utilisera pas si c’est trop compliqué. De plus, il l’utilisera pour le travail, donc l’application doit être fiable. Thierry veut devenir capitaine de son propre bateau. </a:t>
            </a:r>
          </a:p>
          <a:p>
            <a:endParaRPr lang="fr-FR" sz="800" dirty="0"/>
          </a:p>
          <a:p>
            <a:endParaRPr lang="fr-FR" sz="800" dirty="0"/>
          </a:p>
          <a:p>
            <a:r>
              <a:rPr lang="fr-FR" sz="1000" dirty="0"/>
              <a:t>Besoins spécifiques :</a:t>
            </a:r>
          </a:p>
          <a:p>
            <a:endParaRPr lang="fr-FR" sz="800" dirty="0"/>
          </a:p>
          <a:p>
            <a:r>
              <a:rPr lang="fr-FR" sz="900" dirty="0"/>
              <a:t>Thierry a besoin de connaître les événements météo pour naviguer, de connaître les lieux de pêche de certaines espèces de poissons pour déterminer ses objectifs de pêche ainsi que de pouvoir signaler sa position ou celle d’un lieu de pêche. Il a aussi besoin d’une interface facile de manipulation avec des gants.</a:t>
            </a:r>
          </a:p>
          <a:p>
            <a:endParaRPr lang="fr-FR" sz="800" dirty="0"/>
          </a:p>
          <a:p>
            <a:endParaRPr lang="fr-FR" sz="800" dirty="0"/>
          </a:p>
          <a:p>
            <a:endParaRPr lang="fr-FR" sz="800" dirty="0"/>
          </a:p>
        </p:txBody>
      </p:sp>
      <p:sp>
        <p:nvSpPr>
          <p:cNvPr id="14" name="ZoneTexte 13">
            <a:extLst>
              <a:ext uri="{FF2B5EF4-FFF2-40B4-BE49-F238E27FC236}">
                <a16:creationId xmlns:a16="http://schemas.microsoft.com/office/drawing/2014/main" id="{DF027873-AEFE-44CD-BDE9-C166A33B12CF}"/>
              </a:ext>
            </a:extLst>
          </p:cNvPr>
          <p:cNvSpPr txBox="1"/>
          <p:nvPr/>
        </p:nvSpPr>
        <p:spPr>
          <a:xfrm>
            <a:off x="3976570" y="5251729"/>
            <a:ext cx="1512123" cy="800219"/>
          </a:xfrm>
          <a:prstGeom prst="rect">
            <a:avLst/>
          </a:prstGeom>
          <a:noFill/>
        </p:spPr>
        <p:txBody>
          <a:bodyPr wrap="square" rtlCol="0">
            <a:spAutoFit/>
          </a:bodyPr>
          <a:lstStyle/>
          <a:p>
            <a:r>
              <a:rPr lang="fr-FR" sz="1050" dirty="0"/>
              <a:t>Qualités :</a:t>
            </a:r>
          </a:p>
          <a:p>
            <a:endParaRPr lang="fr-FR" sz="900" dirty="0"/>
          </a:p>
          <a:p>
            <a:r>
              <a:rPr lang="fr-FR" sz="900" dirty="0"/>
              <a:t>• Gentil </a:t>
            </a:r>
          </a:p>
          <a:p>
            <a:r>
              <a:rPr lang="fr-FR" sz="900" dirty="0"/>
              <a:t>• Fiable </a:t>
            </a:r>
          </a:p>
          <a:p>
            <a:r>
              <a:rPr lang="fr-FR" sz="900" dirty="0"/>
              <a:t>• Rationnel</a:t>
            </a:r>
          </a:p>
        </p:txBody>
      </p:sp>
      <p:sp>
        <p:nvSpPr>
          <p:cNvPr id="15" name="ZoneTexte 14">
            <a:extLst>
              <a:ext uri="{FF2B5EF4-FFF2-40B4-BE49-F238E27FC236}">
                <a16:creationId xmlns:a16="http://schemas.microsoft.com/office/drawing/2014/main" id="{161C37F3-378C-47F0-85BC-15D0E990E7F5}"/>
              </a:ext>
            </a:extLst>
          </p:cNvPr>
          <p:cNvSpPr txBox="1"/>
          <p:nvPr/>
        </p:nvSpPr>
        <p:spPr>
          <a:xfrm>
            <a:off x="4805891" y="5251415"/>
            <a:ext cx="1512123" cy="692497"/>
          </a:xfrm>
          <a:prstGeom prst="rect">
            <a:avLst/>
          </a:prstGeom>
          <a:noFill/>
        </p:spPr>
        <p:txBody>
          <a:bodyPr wrap="square" rtlCol="0">
            <a:spAutoFit/>
          </a:bodyPr>
          <a:lstStyle/>
          <a:p>
            <a:r>
              <a:rPr lang="fr-FR" sz="1050" dirty="0"/>
              <a:t>Défauts :</a:t>
            </a:r>
          </a:p>
          <a:p>
            <a:endParaRPr lang="fr-FR" sz="1050" dirty="0"/>
          </a:p>
          <a:p>
            <a:r>
              <a:rPr lang="fr-FR" sz="900" dirty="0"/>
              <a:t>• Têtu </a:t>
            </a:r>
          </a:p>
          <a:p>
            <a:r>
              <a:rPr lang="fr-FR" sz="900" dirty="0"/>
              <a:t>• Egoïste</a:t>
            </a:r>
            <a:endParaRPr lang="fr-FR" sz="700" dirty="0"/>
          </a:p>
        </p:txBody>
      </p:sp>
      <p:sp>
        <p:nvSpPr>
          <p:cNvPr id="16" name="ZoneTexte 15">
            <a:extLst>
              <a:ext uri="{FF2B5EF4-FFF2-40B4-BE49-F238E27FC236}">
                <a16:creationId xmlns:a16="http://schemas.microsoft.com/office/drawing/2014/main" id="{DB9C2B4A-134A-45CC-945B-23B0F395543D}"/>
              </a:ext>
            </a:extLst>
          </p:cNvPr>
          <p:cNvSpPr txBox="1"/>
          <p:nvPr/>
        </p:nvSpPr>
        <p:spPr>
          <a:xfrm>
            <a:off x="5678151" y="5236001"/>
            <a:ext cx="2585174" cy="784830"/>
          </a:xfrm>
          <a:prstGeom prst="rect">
            <a:avLst/>
          </a:prstGeom>
          <a:noFill/>
        </p:spPr>
        <p:txBody>
          <a:bodyPr wrap="square" rtlCol="0">
            <a:spAutoFit/>
          </a:bodyPr>
          <a:lstStyle/>
          <a:p>
            <a:r>
              <a:rPr lang="fr-FR" sz="1050" dirty="0"/>
              <a:t>Buts :</a:t>
            </a:r>
          </a:p>
          <a:p>
            <a:endParaRPr lang="fr-FR" sz="1050" dirty="0"/>
          </a:p>
          <a:p>
            <a:r>
              <a:rPr lang="fr-FR" sz="800" dirty="0"/>
              <a:t>• Regarder le maximum de séries </a:t>
            </a:r>
          </a:p>
          <a:p>
            <a:r>
              <a:rPr lang="fr-FR" sz="800" dirty="0"/>
              <a:t>• Devenir capitaine </a:t>
            </a:r>
          </a:p>
          <a:p>
            <a:r>
              <a:rPr lang="fr-FR" sz="800" dirty="0"/>
              <a:t>• Subvenir aux besoins de sa famille</a:t>
            </a:r>
            <a:endParaRPr lang="fr-FR" sz="400" dirty="0"/>
          </a:p>
        </p:txBody>
      </p:sp>
      <p:sp>
        <p:nvSpPr>
          <p:cNvPr id="17" name="ZoneTexte 16">
            <a:extLst>
              <a:ext uri="{FF2B5EF4-FFF2-40B4-BE49-F238E27FC236}">
                <a16:creationId xmlns:a16="http://schemas.microsoft.com/office/drawing/2014/main" id="{AC81DA79-0395-44E6-BA19-A4E91D75A7D5}"/>
              </a:ext>
            </a:extLst>
          </p:cNvPr>
          <p:cNvSpPr txBox="1"/>
          <p:nvPr/>
        </p:nvSpPr>
        <p:spPr>
          <a:xfrm>
            <a:off x="7615619" y="5251415"/>
            <a:ext cx="2055371" cy="1061829"/>
          </a:xfrm>
          <a:prstGeom prst="rect">
            <a:avLst/>
          </a:prstGeom>
          <a:noFill/>
        </p:spPr>
        <p:txBody>
          <a:bodyPr wrap="none" rtlCol="0">
            <a:spAutoFit/>
          </a:bodyPr>
          <a:lstStyle/>
          <a:p>
            <a:r>
              <a:rPr lang="fr-FR" sz="1050" dirty="0"/>
              <a:t>Obstacles :</a:t>
            </a:r>
            <a:endParaRPr lang="fr-FR" sz="1800" dirty="0"/>
          </a:p>
          <a:p>
            <a:endParaRPr lang="fr-FR" sz="1050" dirty="0"/>
          </a:p>
          <a:p>
            <a:r>
              <a:rPr lang="fr-FR" sz="800" dirty="0"/>
              <a:t>• L’usure des filets de pêche </a:t>
            </a:r>
          </a:p>
          <a:p>
            <a:r>
              <a:rPr lang="fr-FR" sz="800" dirty="0"/>
              <a:t>• Les zones de pêche non délimitées </a:t>
            </a:r>
          </a:p>
          <a:p>
            <a:r>
              <a:rPr lang="fr-FR" sz="800" dirty="0"/>
              <a:t>• Les tempêtes</a:t>
            </a:r>
          </a:p>
          <a:p>
            <a:endParaRPr lang="fr-FR" dirty="0"/>
          </a:p>
        </p:txBody>
      </p:sp>
      <p:cxnSp>
        <p:nvCxnSpPr>
          <p:cNvPr id="19" name="Connecteur droit 18">
            <a:extLst>
              <a:ext uri="{FF2B5EF4-FFF2-40B4-BE49-F238E27FC236}">
                <a16:creationId xmlns:a16="http://schemas.microsoft.com/office/drawing/2014/main" id="{FC0E5F15-58B0-4C14-A845-E5103F03190C}"/>
              </a:ext>
            </a:extLst>
          </p:cNvPr>
          <p:cNvCxnSpPr>
            <a:stCxn id="14" idx="0"/>
            <a:endCxn id="14" idx="2"/>
          </p:cNvCxnSpPr>
          <p:nvPr/>
        </p:nvCxnSpPr>
        <p:spPr>
          <a:xfrm>
            <a:off x="4732632" y="5251729"/>
            <a:ext cx="0" cy="80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72E83DF7-DAB0-4521-AB60-D868D88419AA}"/>
              </a:ext>
            </a:extLst>
          </p:cNvPr>
          <p:cNvCxnSpPr/>
          <p:nvPr/>
        </p:nvCxnSpPr>
        <p:spPr>
          <a:xfrm>
            <a:off x="5570080" y="5251415"/>
            <a:ext cx="0" cy="76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4922257-5AFA-4DE3-B677-89E2F4AEBA40}"/>
              </a:ext>
            </a:extLst>
          </p:cNvPr>
          <p:cNvCxnSpPr/>
          <p:nvPr/>
        </p:nvCxnSpPr>
        <p:spPr>
          <a:xfrm>
            <a:off x="7615619" y="5279532"/>
            <a:ext cx="0" cy="7694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90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8B20BC0-2D1B-4FE4-B658-3BF3E649DE99}"/>
              </a:ext>
            </a:extLst>
          </p:cNvPr>
          <p:cNvSpPr>
            <a:spLocks noGrp="1"/>
          </p:cNvSpPr>
          <p:nvPr>
            <p:ph idx="1"/>
          </p:nvPr>
        </p:nvSpPr>
        <p:spPr>
          <a:xfrm>
            <a:off x="314099" y="315685"/>
            <a:ext cx="9905998" cy="598715"/>
          </a:xfrm>
        </p:spPr>
        <p:txBody>
          <a:bodyPr/>
          <a:lstStyle/>
          <a:p>
            <a:pPr marL="0" indent="0">
              <a:buNone/>
            </a:pPr>
            <a:r>
              <a:rPr lang="fr-FR" dirty="0"/>
              <a:t>Second </a:t>
            </a:r>
            <a:r>
              <a:rPr lang="fr-FR" dirty="0" err="1"/>
              <a:t>Personnas</a:t>
            </a:r>
            <a:r>
              <a:rPr lang="fr-FR" dirty="0"/>
              <a:t> :</a:t>
            </a:r>
          </a:p>
        </p:txBody>
      </p:sp>
      <p:sp>
        <p:nvSpPr>
          <p:cNvPr id="4" name="Rectangle 3">
            <a:extLst>
              <a:ext uri="{FF2B5EF4-FFF2-40B4-BE49-F238E27FC236}">
                <a16:creationId xmlns:a16="http://schemas.microsoft.com/office/drawing/2014/main" id="{2F00F416-3108-41FF-9D35-B465D42B21F0}"/>
              </a:ext>
            </a:extLst>
          </p:cNvPr>
          <p:cNvSpPr/>
          <p:nvPr/>
        </p:nvSpPr>
        <p:spPr>
          <a:xfrm>
            <a:off x="1845423" y="1479665"/>
            <a:ext cx="7730837" cy="106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Marc Durand</a:t>
            </a:r>
          </a:p>
        </p:txBody>
      </p:sp>
      <p:sp>
        <p:nvSpPr>
          <p:cNvPr id="5" name="Rectangle 4">
            <a:extLst>
              <a:ext uri="{FF2B5EF4-FFF2-40B4-BE49-F238E27FC236}">
                <a16:creationId xmlns:a16="http://schemas.microsoft.com/office/drawing/2014/main" id="{82E21331-CBDF-4779-B65D-162B1503FD4F}"/>
              </a:ext>
            </a:extLst>
          </p:cNvPr>
          <p:cNvSpPr/>
          <p:nvPr/>
        </p:nvSpPr>
        <p:spPr>
          <a:xfrm>
            <a:off x="1845424" y="2543694"/>
            <a:ext cx="7730837" cy="38404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6" name="ZoneTexte 5">
            <a:extLst>
              <a:ext uri="{FF2B5EF4-FFF2-40B4-BE49-F238E27FC236}">
                <a16:creationId xmlns:a16="http://schemas.microsoft.com/office/drawing/2014/main" id="{F890B0BE-415D-4A21-973A-0464947660D2}"/>
              </a:ext>
            </a:extLst>
          </p:cNvPr>
          <p:cNvSpPr txBox="1"/>
          <p:nvPr/>
        </p:nvSpPr>
        <p:spPr>
          <a:xfrm>
            <a:off x="1845424" y="2543694"/>
            <a:ext cx="1950720"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Nom  Marc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Sexe  Homme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Age  </a:t>
            </a:r>
            <a:r>
              <a:rPr lang="fr-FR" sz="1200" dirty="0">
                <a:solidFill>
                  <a:prstClr val="white"/>
                </a:solidFill>
                <a:latin typeface="Century Gothic" panose="020B0502020202020204"/>
              </a:rPr>
              <a:t>27</a:t>
            </a: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Travail  Scientifique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Statut  </a:t>
            </a:r>
            <a:r>
              <a:rPr lang="fr-FR" sz="1200" dirty="0">
                <a:solidFill>
                  <a:prstClr val="white"/>
                </a:solidFill>
                <a:latin typeface="Century Gothic" panose="020B0502020202020204"/>
              </a:rPr>
              <a:t>Célibataire</a:t>
            </a: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Adresse  La Rochelle, France</a:t>
            </a:r>
          </a:p>
        </p:txBody>
      </p:sp>
      <p:cxnSp>
        <p:nvCxnSpPr>
          <p:cNvPr id="8" name="Connecteur droit 7">
            <a:extLst>
              <a:ext uri="{FF2B5EF4-FFF2-40B4-BE49-F238E27FC236}">
                <a16:creationId xmlns:a16="http://schemas.microsoft.com/office/drawing/2014/main" id="{B5F28E43-8584-4626-BEEB-C2BCCC4C28A4}"/>
              </a:ext>
            </a:extLst>
          </p:cNvPr>
          <p:cNvCxnSpPr>
            <a:cxnSpLocks/>
          </p:cNvCxnSpPr>
          <p:nvPr/>
        </p:nvCxnSpPr>
        <p:spPr>
          <a:xfrm>
            <a:off x="3813561" y="2787336"/>
            <a:ext cx="0" cy="3353195"/>
          </a:xfrm>
          <a:prstGeom prst="line">
            <a:avLst/>
          </a:prstGeom>
        </p:spPr>
        <p:style>
          <a:lnRef idx="2">
            <a:schemeClr val="accent2"/>
          </a:lnRef>
          <a:fillRef idx="0">
            <a:schemeClr val="accent2"/>
          </a:fillRef>
          <a:effectRef idx="1">
            <a:schemeClr val="accent2"/>
          </a:effectRef>
          <a:fontRef idx="minor">
            <a:schemeClr val="tx1"/>
          </a:fontRef>
        </p:style>
      </p:cxnSp>
      <p:sp>
        <p:nvSpPr>
          <p:cNvPr id="12" name="ZoneTexte 11">
            <a:extLst>
              <a:ext uri="{FF2B5EF4-FFF2-40B4-BE49-F238E27FC236}">
                <a16:creationId xmlns:a16="http://schemas.microsoft.com/office/drawing/2014/main" id="{283FDAC7-92F7-4768-B271-A7AB933B7216}"/>
              </a:ext>
            </a:extLst>
          </p:cNvPr>
          <p:cNvSpPr txBox="1"/>
          <p:nvPr/>
        </p:nvSpPr>
        <p:spPr>
          <a:xfrm>
            <a:off x="3830979" y="2648052"/>
            <a:ext cx="5652639" cy="2831544"/>
          </a:xfrm>
          <a:prstGeom prst="rect">
            <a:avLst/>
          </a:prstGeom>
          <a:noFill/>
        </p:spPr>
        <p:txBody>
          <a:bodyPr wrap="square" rtlCol="0">
            <a:spAutoFit/>
          </a:bodyPr>
          <a:lstStyle/>
          <a:p>
            <a:r>
              <a:rPr lang="fr-FR" sz="1000" dirty="0"/>
              <a:t>Description :</a:t>
            </a:r>
          </a:p>
          <a:p>
            <a:endParaRPr lang="fr-FR" sz="1000" dirty="0"/>
          </a:p>
          <a:p>
            <a:r>
              <a:rPr lang="fr-FR" sz="900" dirty="0"/>
              <a:t>Marc est un solitaire depuis qu’il est enfant. Il a toujours été passionné par la nature et les sciences. Il a étudié le droit pour faire plaisir à ses parents, mais s’est rapidement détourné de cette voie. Actuellement, Marc travaille sur un bateau avec des scientifiques qui étudient la faune marine.</a:t>
            </a:r>
          </a:p>
          <a:p>
            <a:endParaRPr lang="fr-FR" sz="900" dirty="0"/>
          </a:p>
          <a:p>
            <a:r>
              <a:rPr lang="fr-FR" sz="900" dirty="0"/>
              <a:t>Marc n’est pas le genre de personne à acheter le dernier smartphone dernier cri. En fait, il suit plutôt le fameux adage "si ce n’est pas cassé, ne le réparez pas". Ce n’est pas vraiment important qu’une interface ne soit pas très intuitive. En revanche, il est impératif que les applications fonctionnent parfaitement, avec les fonctionnalités les plus complètes possibles. En fait, Marc ne supporte pas les bugs et les erreurs côté développeur. </a:t>
            </a:r>
          </a:p>
          <a:p>
            <a:endParaRPr lang="fr-FR" sz="900" dirty="0"/>
          </a:p>
          <a:p>
            <a:r>
              <a:rPr lang="fr-FR" sz="1000" dirty="0"/>
              <a:t>Besoins spécifiques :</a:t>
            </a:r>
          </a:p>
          <a:p>
            <a:endParaRPr lang="fr-FR" sz="800" dirty="0"/>
          </a:p>
          <a:p>
            <a:r>
              <a:rPr lang="fr-FR" sz="900" dirty="0"/>
              <a:t>Marc a besoin de connaitre la météo pour prévoir ses sorties en mer, de connaître les sites des populations maritimes qu’il étudie et de pouvoir signaler ces populations aux autres scientifiques.</a:t>
            </a:r>
          </a:p>
          <a:p>
            <a:r>
              <a:rPr lang="fr-FR" sz="800" dirty="0"/>
              <a:t>Cependant il utilise une tablette dans son travail et à donc besoin d’une application qui soit compatible avec son outil.</a:t>
            </a:r>
          </a:p>
          <a:p>
            <a:endParaRPr lang="fr-FR" sz="800" dirty="0"/>
          </a:p>
          <a:p>
            <a:endParaRPr lang="fr-FR" sz="800" dirty="0"/>
          </a:p>
        </p:txBody>
      </p:sp>
      <p:sp>
        <p:nvSpPr>
          <p:cNvPr id="14" name="ZoneTexte 13">
            <a:extLst>
              <a:ext uri="{FF2B5EF4-FFF2-40B4-BE49-F238E27FC236}">
                <a16:creationId xmlns:a16="http://schemas.microsoft.com/office/drawing/2014/main" id="{DF027873-AEFE-44CD-BDE9-C166A33B12CF}"/>
              </a:ext>
            </a:extLst>
          </p:cNvPr>
          <p:cNvSpPr txBox="1"/>
          <p:nvPr/>
        </p:nvSpPr>
        <p:spPr>
          <a:xfrm>
            <a:off x="3976570" y="5251729"/>
            <a:ext cx="1512123" cy="807913"/>
          </a:xfrm>
          <a:prstGeom prst="rect">
            <a:avLst/>
          </a:prstGeom>
          <a:noFill/>
        </p:spPr>
        <p:txBody>
          <a:bodyPr wrap="square" rtlCol="0">
            <a:spAutoFit/>
          </a:bodyPr>
          <a:lstStyle/>
          <a:p>
            <a:r>
              <a:rPr lang="fr-FR" sz="1050" dirty="0"/>
              <a:t>Qualités :</a:t>
            </a:r>
          </a:p>
          <a:p>
            <a:endParaRPr lang="fr-FR" sz="900" dirty="0"/>
          </a:p>
          <a:p>
            <a:r>
              <a:rPr lang="fr-FR" sz="900" dirty="0"/>
              <a:t>• Loyal</a:t>
            </a:r>
          </a:p>
          <a:p>
            <a:r>
              <a:rPr lang="fr-FR" sz="900" dirty="0"/>
              <a:t>• Fiable</a:t>
            </a:r>
          </a:p>
          <a:p>
            <a:r>
              <a:rPr lang="fr-FR" sz="900" dirty="0"/>
              <a:t>• Droit</a:t>
            </a:r>
          </a:p>
        </p:txBody>
      </p:sp>
      <p:sp>
        <p:nvSpPr>
          <p:cNvPr id="15" name="ZoneTexte 14">
            <a:extLst>
              <a:ext uri="{FF2B5EF4-FFF2-40B4-BE49-F238E27FC236}">
                <a16:creationId xmlns:a16="http://schemas.microsoft.com/office/drawing/2014/main" id="{161C37F3-378C-47F0-85BC-15D0E990E7F5}"/>
              </a:ext>
            </a:extLst>
          </p:cNvPr>
          <p:cNvSpPr txBox="1"/>
          <p:nvPr/>
        </p:nvSpPr>
        <p:spPr>
          <a:xfrm>
            <a:off x="4805891" y="5251415"/>
            <a:ext cx="1512123" cy="692497"/>
          </a:xfrm>
          <a:prstGeom prst="rect">
            <a:avLst/>
          </a:prstGeom>
          <a:noFill/>
        </p:spPr>
        <p:txBody>
          <a:bodyPr wrap="square" rtlCol="0">
            <a:spAutoFit/>
          </a:bodyPr>
          <a:lstStyle/>
          <a:p>
            <a:r>
              <a:rPr lang="fr-FR" sz="1050" dirty="0"/>
              <a:t>Défauts :</a:t>
            </a:r>
          </a:p>
          <a:p>
            <a:endParaRPr lang="fr-FR" sz="1050" dirty="0"/>
          </a:p>
          <a:p>
            <a:r>
              <a:rPr lang="fr-FR" sz="900" dirty="0"/>
              <a:t>• Maniaque </a:t>
            </a:r>
          </a:p>
          <a:p>
            <a:r>
              <a:rPr lang="fr-FR" sz="900" dirty="0"/>
              <a:t>• Prétentieux</a:t>
            </a:r>
            <a:endParaRPr lang="fr-FR" sz="700" dirty="0"/>
          </a:p>
        </p:txBody>
      </p:sp>
      <p:sp>
        <p:nvSpPr>
          <p:cNvPr id="16" name="ZoneTexte 15">
            <a:extLst>
              <a:ext uri="{FF2B5EF4-FFF2-40B4-BE49-F238E27FC236}">
                <a16:creationId xmlns:a16="http://schemas.microsoft.com/office/drawing/2014/main" id="{DB9C2B4A-134A-45CC-945B-23B0F395543D}"/>
              </a:ext>
            </a:extLst>
          </p:cNvPr>
          <p:cNvSpPr txBox="1"/>
          <p:nvPr/>
        </p:nvSpPr>
        <p:spPr>
          <a:xfrm>
            <a:off x="5678151" y="5236001"/>
            <a:ext cx="2585174" cy="661720"/>
          </a:xfrm>
          <a:prstGeom prst="rect">
            <a:avLst/>
          </a:prstGeom>
          <a:noFill/>
        </p:spPr>
        <p:txBody>
          <a:bodyPr wrap="square" rtlCol="0">
            <a:spAutoFit/>
          </a:bodyPr>
          <a:lstStyle/>
          <a:p>
            <a:r>
              <a:rPr lang="fr-FR" sz="1050" dirty="0"/>
              <a:t>Buts :</a:t>
            </a:r>
          </a:p>
          <a:p>
            <a:endParaRPr lang="fr-FR" sz="1050" dirty="0"/>
          </a:p>
          <a:p>
            <a:r>
              <a:rPr lang="fr-FR" sz="800" dirty="0"/>
              <a:t>• Se promener dans la nature </a:t>
            </a:r>
          </a:p>
          <a:p>
            <a:r>
              <a:rPr lang="fr-FR" sz="800" dirty="0"/>
              <a:t>• Rendre un travail bien fait</a:t>
            </a:r>
            <a:endParaRPr lang="fr-FR" sz="400" dirty="0"/>
          </a:p>
        </p:txBody>
      </p:sp>
      <p:sp>
        <p:nvSpPr>
          <p:cNvPr id="17" name="ZoneTexte 16">
            <a:extLst>
              <a:ext uri="{FF2B5EF4-FFF2-40B4-BE49-F238E27FC236}">
                <a16:creationId xmlns:a16="http://schemas.microsoft.com/office/drawing/2014/main" id="{AC81DA79-0395-44E6-BA19-A4E91D75A7D5}"/>
              </a:ext>
            </a:extLst>
          </p:cNvPr>
          <p:cNvSpPr txBox="1"/>
          <p:nvPr/>
        </p:nvSpPr>
        <p:spPr>
          <a:xfrm>
            <a:off x="7615619" y="5251415"/>
            <a:ext cx="1641796" cy="784830"/>
          </a:xfrm>
          <a:prstGeom prst="rect">
            <a:avLst/>
          </a:prstGeom>
          <a:noFill/>
        </p:spPr>
        <p:txBody>
          <a:bodyPr wrap="none" rtlCol="0">
            <a:spAutoFit/>
          </a:bodyPr>
          <a:lstStyle/>
          <a:p>
            <a:r>
              <a:rPr lang="fr-FR" sz="1050" dirty="0"/>
              <a:t>Obstacles :</a:t>
            </a:r>
            <a:endParaRPr lang="fr-FR" sz="1800" dirty="0"/>
          </a:p>
          <a:p>
            <a:endParaRPr lang="fr-FR" sz="1050" dirty="0"/>
          </a:p>
          <a:p>
            <a:r>
              <a:rPr lang="fr-FR" sz="800" dirty="0"/>
              <a:t>• L’autorité de ses supérieurs </a:t>
            </a:r>
          </a:p>
          <a:p>
            <a:r>
              <a:rPr lang="fr-FR" sz="800" dirty="0"/>
              <a:t>• L’infantilisation </a:t>
            </a:r>
          </a:p>
          <a:p>
            <a:r>
              <a:rPr lang="fr-FR" sz="800" dirty="0"/>
              <a:t>• La foule</a:t>
            </a:r>
            <a:endParaRPr lang="fr-FR" dirty="0"/>
          </a:p>
        </p:txBody>
      </p:sp>
      <p:cxnSp>
        <p:nvCxnSpPr>
          <p:cNvPr id="19" name="Connecteur droit 18">
            <a:extLst>
              <a:ext uri="{FF2B5EF4-FFF2-40B4-BE49-F238E27FC236}">
                <a16:creationId xmlns:a16="http://schemas.microsoft.com/office/drawing/2014/main" id="{FC0E5F15-58B0-4C14-A845-E5103F03190C}"/>
              </a:ext>
            </a:extLst>
          </p:cNvPr>
          <p:cNvCxnSpPr>
            <a:stCxn id="14" idx="0"/>
            <a:endCxn id="14" idx="2"/>
          </p:cNvCxnSpPr>
          <p:nvPr/>
        </p:nvCxnSpPr>
        <p:spPr>
          <a:xfrm>
            <a:off x="4732632" y="5251729"/>
            <a:ext cx="0" cy="807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72E83DF7-DAB0-4521-AB60-D868D88419AA}"/>
              </a:ext>
            </a:extLst>
          </p:cNvPr>
          <p:cNvCxnSpPr/>
          <p:nvPr/>
        </p:nvCxnSpPr>
        <p:spPr>
          <a:xfrm>
            <a:off x="5678151" y="5212955"/>
            <a:ext cx="0" cy="76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4922257-5AFA-4DE3-B677-89E2F4AEBA40}"/>
              </a:ext>
            </a:extLst>
          </p:cNvPr>
          <p:cNvCxnSpPr/>
          <p:nvPr/>
        </p:nvCxnSpPr>
        <p:spPr>
          <a:xfrm>
            <a:off x="7615619" y="5279532"/>
            <a:ext cx="0" cy="76941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5AE7150A-BC7C-442B-A4B8-9D0845C9A58C}"/>
              </a:ext>
            </a:extLst>
          </p:cNvPr>
          <p:cNvPicPr>
            <a:picLocks noChangeAspect="1"/>
          </p:cNvPicPr>
          <p:nvPr/>
        </p:nvPicPr>
        <p:blipFill>
          <a:blip r:embed="rId2"/>
          <a:stretch>
            <a:fillRect/>
          </a:stretch>
        </p:blipFill>
        <p:spPr>
          <a:xfrm>
            <a:off x="2136993" y="4886532"/>
            <a:ext cx="1341634" cy="1165305"/>
          </a:xfrm>
          <a:prstGeom prst="rect">
            <a:avLst/>
          </a:prstGeom>
        </p:spPr>
      </p:pic>
    </p:spTree>
    <p:extLst>
      <p:ext uri="{BB962C8B-B14F-4D97-AF65-F5344CB8AC3E}">
        <p14:creationId xmlns:p14="http://schemas.microsoft.com/office/powerpoint/2010/main" val="101734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8B20BC0-2D1B-4FE4-B658-3BF3E649DE99}"/>
              </a:ext>
            </a:extLst>
          </p:cNvPr>
          <p:cNvSpPr>
            <a:spLocks noGrp="1"/>
          </p:cNvSpPr>
          <p:nvPr>
            <p:ph idx="1"/>
          </p:nvPr>
        </p:nvSpPr>
        <p:spPr>
          <a:xfrm>
            <a:off x="314099" y="315685"/>
            <a:ext cx="9905998" cy="598715"/>
          </a:xfrm>
        </p:spPr>
        <p:txBody>
          <a:bodyPr/>
          <a:lstStyle/>
          <a:p>
            <a:pPr marL="0" indent="0">
              <a:buNone/>
            </a:pPr>
            <a:r>
              <a:rPr lang="fr-FR" dirty="0" err="1"/>
              <a:t>Troisieme</a:t>
            </a:r>
            <a:r>
              <a:rPr lang="fr-FR" dirty="0"/>
              <a:t> </a:t>
            </a:r>
            <a:r>
              <a:rPr lang="fr-FR" dirty="0" err="1"/>
              <a:t>Personnas</a:t>
            </a:r>
            <a:r>
              <a:rPr lang="fr-FR" dirty="0"/>
              <a:t> :</a:t>
            </a:r>
          </a:p>
        </p:txBody>
      </p:sp>
      <p:sp>
        <p:nvSpPr>
          <p:cNvPr id="4" name="Rectangle 3">
            <a:extLst>
              <a:ext uri="{FF2B5EF4-FFF2-40B4-BE49-F238E27FC236}">
                <a16:creationId xmlns:a16="http://schemas.microsoft.com/office/drawing/2014/main" id="{2F00F416-3108-41FF-9D35-B465D42B21F0}"/>
              </a:ext>
            </a:extLst>
          </p:cNvPr>
          <p:cNvSpPr/>
          <p:nvPr/>
        </p:nvSpPr>
        <p:spPr>
          <a:xfrm>
            <a:off x="1845423" y="1479665"/>
            <a:ext cx="7730837" cy="106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Jean-Yves </a:t>
            </a:r>
            <a:r>
              <a:rPr lang="fr-FR" dirty="0" err="1"/>
              <a:t>Lacourbette</a:t>
            </a:r>
            <a:endParaRPr lang="fr-FR" dirty="0"/>
          </a:p>
        </p:txBody>
      </p:sp>
      <p:sp>
        <p:nvSpPr>
          <p:cNvPr id="5" name="Rectangle 4">
            <a:extLst>
              <a:ext uri="{FF2B5EF4-FFF2-40B4-BE49-F238E27FC236}">
                <a16:creationId xmlns:a16="http://schemas.microsoft.com/office/drawing/2014/main" id="{82E21331-CBDF-4779-B65D-162B1503FD4F}"/>
              </a:ext>
            </a:extLst>
          </p:cNvPr>
          <p:cNvSpPr/>
          <p:nvPr/>
        </p:nvSpPr>
        <p:spPr>
          <a:xfrm>
            <a:off x="1845424" y="2543694"/>
            <a:ext cx="7730837" cy="38404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6" name="ZoneTexte 5">
            <a:extLst>
              <a:ext uri="{FF2B5EF4-FFF2-40B4-BE49-F238E27FC236}">
                <a16:creationId xmlns:a16="http://schemas.microsoft.com/office/drawing/2014/main" id="{F890B0BE-415D-4A21-973A-0464947660D2}"/>
              </a:ext>
            </a:extLst>
          </p:cNvPr>
          <p:cNvSpPr txBox="1"/>
          <p:nvPr/>
        </p:nvSpPr>
        <p:spPr>
          <a:xfrm>
            <a:off x="1845424" y="2543694"/>
            <a:ext cx="1950720"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Nom </a:t>
            </a:r>
            <a:r>
              <a:rPr lang="fr-FR" sz="1200" dirty="0"/>
              <a:t>Jean-Yves </a:t>
            </a: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Sexe  Homme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Age  47 ans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Travail  </a:t>
            </a:r>
            <a:r>
              <a:rPr kumimoji="0" lang="fr-FR" sz="1200" b="0" i="0" u="none" strike="noStrike" kern="1200" cap="none" spc="0" normalizeH="0" baseline="0" noProof="0" dirty="0" err="1">
                <a:ln>
                  <a:noFill/>
                </a:ln>
                <a:solidFill>
                  <a:prstClr val="white"/>
                </a:solidFill>
                <a:effectLst/>
                <a:uLnTx/>
                <a:uFillTx/>
                <a:latin typeface="Century Gothic" panose="020B0502020202020204"/>
                <a:ea typeface="+mn-ea"/>
                <a:cs typeface="+mn-cs"/>
              </a:rPr>
              <a:t>Kitesurfer</a:t>
            </a: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Statut C</a:t>
            </a:r>
            <a:r>
              <a:rPr lang="fr-FR" sz="1200" dirty="0" err="1"/>
              <a:t>élibataire</a:t>
            </a:r>
            <a:r>
              <a:rPr lang="fr-FR"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1 enfant</a:t>
            </a: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Adresse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Cros-de-Cagnes, France</a:t>
            </a:r>
          </a:p>
        </p:txBody>
      </p:sp>
      <p:cxnSp>
        <p:nvCxnSpPr>
          <p:cNvPr id="8" name="Connecteur droit 7">
            <a:extLst>
              <a:ext uri="{FF2B5EF4-FFF2-40B4-BE49-F238E27FC236}">
                <a16:creationId xmlns:a16="http://schemas.microsoft.com/office/drawing/2014/main" id="{B5F28E43-8584-4626-BEEB-C2BCCC4C28A4}"/>
              </a:ext>
            </a:extLst>
          </p:cNvPr>
          <p:cNvCxnSpPr>
            <a:cxnSpLocks/>
          </p:cNvCxnSpPr>
          <p:nvPr/>
        </p:nvCxnSpPr>
        <p:spPr>
          <a:xfrm>
            <a:off x="3813561" y="2787336"/>
            <a:ext cx="0" cy="3353195"/>
          </a:xfrm>
          <a:prstGeom prst="line">
            <a:avLst/>
          </a:prstGeom>
        </p:spPr>
        <p:style>
          <a:lnRef idx="2">
            <a:schemeClr val="accent2"/>
          </a:lnRef>
          <a:fillRef idx="0">
            <a:schemeClr val="accent2"/>
          </a:fillRef>
          <a:effectRef idx="1">
            <a:schemeClr val="accent2"/>
          </a:effectRef>
          <a:fontRef idx="minor">
            <a:schemeClr val="tx1"/>
          </a:fontRef>
        </p:style>
      </p:cxnSp>
      <p:sp>
        <p:nvSpPr>
          <p:cNvPr id="12" name="ZoneTexte 11">
            <a:extLst>
              <a:ext uri="{FF2B5EF4-FFF2-40B4-BE49-F238E27FC236}">
                <a16:creationId xmlns:a16="http://schemas.microsoft.com/office/drawing/2014/main" id="{283FDAC7-92F7-4768-B271-A7AB933B7216}"/>
              </a:ext>
            </a:extLst>
          </p:cNvPr>
          <p:cNvSpPr txBox="1"/>
          <p:nvPr/>
        </p:nvSpPr>
        <p:spPr>
          <a:xfrm>
            <a:off x="3830979" y="2648052"/>
            <a:ext cx="5652639" cy="2846933"/>
          </a:xfrm>
          <a:prstGeom prst="rect">
            <a:avLst/>
          </a:prstGeom>
          <a:noFill/>
        </p:spPr>
        <p:txBody>
          <a:bodyPr wrap="square" rtlCol="0">
            <a:spAutoFit/>
          </a:bodyPr>
          <a:lstStyle/>
          <a:p>
            <a:r>
              <a:rPr lang="fr-FR" sz="1000" dirty="0"/>
              <a:t>Description :</a:t>
            </a:r>
          </a:p>
          <a:p>
            <a:endParaRPr lang="fr-FR" sz="1000" dirty="0"/>
          </a:p>
          <a:p>
            <a:r>
              <a:rPr lang="fr-FR" sz="800" dirty="0"/>
              <a:t>Kinésithérapeute de profession, il utilise son téléphone basiquement pour sa profession pour interagir avec ses clients et occasionnellement pour chercher la d’adresse de l’in de ses nouveaux clients qu’il doit visiter à son domicile. Mais dès lors qu’il quitte sa blouse de kiné, il endosse sa combinaison de kitesurf. Il fait partie des athlètes semi-professionnel qui pratique sa discipline depuis des années à haut niveau dans sa région mais aussi tout autour de sa planète. </a:t>
            </a:r>
            <a:endParaRPr lang="fr-FR" sz="700" dirty="0"/>
          </a:p>
          <a:p>
            <a:endParaRPr lang="fr-FR" sz="800" dirty="0"/>
          </a:p>
          <a:p>
            <a:r>
              <a:rPr lang="fr-FR" sz="1000" dirty="0"/>
              <a:t>Besoins spécifiques :</a:t>
            </a:r>
          </a:p>
          <a:p>
            <a:endParaRPr lang="fr-FR" sz="800" dirty="0"/>
          </a:p>
          <a:p>
            <a:r>
              <a:rPr lang="fr-FR" sz="700" dirty="0" err="1"/>
              <a:t>ll</a:t>
            </a:r>
            <a:r>
              <a:rPr lang="fr-FR" sz="700" dirty="0"/>
              <a:t> pratique sa discipline au large de bandes côtières, mais il lui est arrivé de faire des traversées (Nice-Corse ou Côte Bretonne – Côtes Britannique) ainsi que de tenter quelques record (de traversé, de vitesse…) Pour la pratique de sa discipline, il a besoin de consulter la météo marine de haute mer et la météo côtière, afin de se tenir informé des prévisions classique présence de (pluie, brune, etc…), des courants marins, de la vitesse et de la direction du vent (Vent de terre, vent de mer, etc…), de connaitre la hauteur des vagues, de connaître les heures et indice de marée, ainsi que lorsque la température de l’eau. Prévision de tempête… Il interagit avec sa communauté pour signaler qu’il souhaite naviguer dans un secteur ce jour ou dans les jours à venir. Ce qui permet à ces passionnés de se retrouver dans un même secteur. Lors de sa présence sur site, il peut signaler sa présence sur site et indiquer ses horaires de présence. Il a aussi la possibilité d’interagir afin de prévenir de critère pertinent à signaler à sa communauté : objet dérivant, banc de méduses, trafic maritime, trombe marine, etc… Aussi, il fait partie de ces passionnés qui peuvent déclarer de nouveau spots et de classer les différents sites de navigation en fonction de critères de pertinence.</a:t>
            </a:r>
            <a:endParaRPr lang="fr-FR" sz="600" dirty="0"/>
          </a:p>
          <a:p>
            <a:endParaRPr lang="fr-FR" sz="800" dirty="0"/>
          </a:p>
          <a:p>
            <a:endParaRPr lang="fr-FR" sz="800" dirty="0"/>
          </a:p>
        </p:txBody>
      </p:sp>
      <p:sp>
        <p:nvSpPr>
          <p:cNvPr id="14" name="ZoneTexte 13">
            <a:extLst>
              <a:ext uri="{FF2B5EF4-FFF2-40B4-BE49-F238E27FC236}">
                <a16:creationId xmlns:a16="http://schemas.microsoft.com/office/drawing/2014/main" id="{DF027873-AEFE-44CD-BDE9-C166A33B12CF}"/>
              </a:ext>
            </a:extLst>
          </p:cNvPr>
          <p:cNvSpPr txBox="1"/>
          <p:nvPr/>
        </p:nvSpPr>
        <p:spPr>
          <a:xfrm>
            <a:off x="3953356" y="5251729"/>
            <a:ext cx="1512123" cy="669414"/>
          </a:xfrm>
          <a:prstGeom prst="rect">
            <a:avLst/>
          </a:prstGeom>
          <a:noFill/>
        </p:spPr>
        <p:txBody>
          <a:bodyPr wrap="square" rtlCol="0">
            <a:spAutoFit/>
          </a:bodyPr>
          <a:lstStyle/>
          <a:p>
            <a:r>
              <a:rPr lang="fr-FR" sz="1050" dirty="0"/>
              <a:t>Qualités :</a:t>
            </a:r>
          </a:p>
          <a:p>
            <a:endParaRPr lang="fr-FR" sz="900" dirty="0"/>
          </a:p>
          <a:p>
            <a:r>
              <a:rPr lang="fr-FR" sz="900" dirty="0"/>
              <a:t>• </a:t>
            </a:r>
            <a:r>
              <a:rPr lang="fr-FR" sz="900" dirty="0" err="1"/>
              <a:t>Perseverant</a:t>
            </a:r>
            <a:r>
              <a:rPr lang="fr-FR" sz="900" dirty="0"/>
              <a:t> </a:t>
            </a:r>
          </a:p>
          <a:p>
            <a:r>
              <a:rPr lang="fr-FR" sz="900" dirty="0"/>
              <a:t>• Audacieux</a:t>
            </a:r>
          </a:p>
        </p:txBody>
      </p:sp>
      <p:sp>
        <p:nvSpPr>
          <p:cNvPr id="15" name="ZoneTexte 14">
            <a:extLst>
              <a:ext uri="{FF2B5EF4-FFF2-40B4-BE49-F238E27FC236}">
                <a16:creationId xmlns:a16="http://schemas.microsoft.com/office/drawing/2014/main" id="{161C37F3-378C-47F0-85BC-15D0E990E7F5}"/>
              </a:ext>
            </a:extLst>
          </p:cNvPr>
          <p:cNvSpPr txBox="1"/>
          <p:nvPr/>
        </p:nvSpPr>
        <p:spPr>
          <a:xfrm>
            <a:off x="4805891" y="5251415"/>
            <a:ext cx="1512123" cy="661720"/>
          </a:xfrm>
          <a:prstGeom prst="rect">
            <a:avLst/>
          </a:prstGeom>
          <a:noFill/>
        </p:spPr>
        <p:txBody>
          <a:bodyPr wrap="square" rtlCol="0">
            <a:spAutoFit/>
          </a:bodyPr>
          <a:lstStyle/>
          <a:p>
            <a:r>
              <a:rPr lang="fr-FR" sz="1050" dirty="0"/>
              <a:t>Défauts :</a:t>
            </a:r>
          </a:p>
          <a:p>
            <a:endParaRPr lang="fr-FR" sz="1050" dirty="0"/>
          </a:p>
          <a:p>
            <a:r>
              <a:rPr lang="fr-FR" sz="900" dirty="0"/>
              <a:t>• </a:t>
            </a:r>
            <a:r>
              <a:rPr lang="fr-FR" sz="900" dirty="0" err="1"/>
              <a:t>Dépencié</a:t>
            </a:r>
            <a:r>
              <a:rPr lang="fr-FR" sz="900" dirty="0"/>
              <a:t> </a:t>
            </a:r>
          </a:p>
          <a:p>
            <a:endParaRPr lang="fr-FR" sz="700" dirty="0"/>
          </a:p>
        </p:txBody>
      </p:sp>
      <p:sp>
        <p:nvSpPr>
          <p:cNvPr id="16" name="ZoneTexte 15">
            <a:extLst>
              <a:ext uri="{FF2B5EF4-FFF2-40B4-BE49-F238E27FC236}">
                <a16:creationId xmlns:a16="http://schemas.microsoft.com/office/drawing/2014/main" id="{DB9C2B4A-134A-45CC-945B-23B0F395543D}"/>
              </a:ext>
            </a:extLst>
          </p:cNvPr>
          <p:cNvSpPr txBox="1"/>
          <p:nvPr/>
        </p:nvSpPr>
        <p:spPr>
          <a:xfrm>
            <a:off x="5678151" y="5236001"/>
            <a:ext cx="2585174" cy="661720"/>
          </a:xfrm>
          <a:prstGeom prst="rect">
            <a:avLst/>
          </a:prstGeom>
          <a:noFill/>
        </p:spPr>
        <p:txBody>
          <a:bodyPr wrap="square" rtlCol="0">
            <a:spAutoFit/>
          </a:bodyPr>
          <a:lstStyle/>
          <a:p>
            <a:r>
              <a:rPr lang="fr-FR" sz="1050" dirty="0"/>
              <a:t>Buts :</a:t>
            </a:r>
          </a:p>
          <a:p>
            <a:endParaRPr lang="fr-FR" sz="1050" dirty="0"/>
          </a:p>
          <a:p>
            <a:r>
              <a:rPr lang="fr-FR" sz="800" dirty="0"/>
              <a:t>• Faire du sport </a:t>
            </a:r>
          </a:p>
          <a:p>
            <a:r>
              <a:rPr lang="fr-FR" sz="800" dirty="0"/>
              <a:t>•Relever des défis</a:t>
            </a:r>
          </a:p>
        </p:txBody>
      </p:sp>
      <p:sp>
        <p:nvSpPr>
          <p:cNvPr id="17" name="ZoneTexte 16">
            <a:extLst>
              <a:ext uri="{FF2B5EF4-FFF2-40B4-BE49-F238E27FC236}">
                <a16:creationId xmlns:a16="http://schemas.microsoft.com/office/drawing/2014/main" id="{AC81DA79-0395-44E6-BA19-A4E91D75A7D5}"/>
              </a:ext>
            </a:extLst>
          </p:cNvPr>
          <p:cNvSpPr txBox="1"/>
          <p:nvPr/>
        </p:nvSpPr>
        <p:spPr>
          <a:xfrm>
            <a:off x="7615619" y="5251415"/>
            <a:ext cx="1902831" cy="938719"/>
          </a:xfrm>
          <a:prstGeom prst="rect">
            <a:avLst/>
          </a:prstGeom>
          <a:noFill/>
        </p:spPr>
        <p:txBody>
          <a:bodyPr wrap="square" rtlCol="0">
            <a:spAutoFit/>
          </a:bodyPr>
          <a:lstStyle/>
          <a:p>
            <a:r>
              <a:rPr lang="fr-FR" sz="1050" dirty="0"/>
              <a:t>Obstacles :</a:t>
            </a:r>
            <a:endParaRPr lang="fr-FR" sz="1800" dirty="0"/>
          </a:p>
          <a:p>
            <a:endParaRPr lang="fr-FR" sz="1050" dirty="0"/>
          </a:p>
          <a:p>
            <a:r>
              <a:rPr lang="fr-FR" sz="800" dirty="0"/>
              <a:t>• Ne supporte pas ce qui est inutilement compliqué</a:t>
            </a:r>
          </a:p>
          <a:p>
            <a:r>
              <a:rPr lang="fr-FR" sz="800" dirty="0"/>
              <a:t>• Ne s’investit que de ce qu’en quoi il croit </a:t>
            </a:r>
          </a:p>
        </p:txBody>
      </p:sp>
      <p:cxnSp>
        <p:nvCxnSpPr>
          <p:cNvPr id="19" name="Connecteur droit 18">
            <a:extLst>
              <a:ext uri="{FF2B5EF4-FFF2-40B4-BE49-F238E27FC236}">
                <a16:creationId xmlns:a16="http://schemas.microsoft.com/office/drawing/2014/main" id="{FC0E5F15-58B0-4C14-A845-E5103F03190C}"/>
              </a:ext>
            </a:extLst>
          </p:cNvPr>
          <p:cNvCxnSpPr>
            <a:cxnSpLocks/>
          </p:cNvCxnSpPr>
          <p:nvPr/>
        </p:nvCxnSpPr>
        <p:spPr>
          <a:xfrm>
            <a:off x="4842768" y="5251729"/>
            <a:ext cx="0" cy="669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72E83DF7-DAB0-4521-AB60-D868D88419AA}"/>
              </a:ext>
            </a:extLst>
          </p:cNvPr>
          <p:cNvCxnSpPr/>
          <p:nvPr/>
        </p:nvCxnSpPr>
        <p:spPr>
          <a:xfrm>
            <a:off x="5570080" y="5251415"/>
            <a:ext cx="0" cy="76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4922257-5AFA-4DE3-B677-89E2F4AEBA40}"/>
              </a:ext>
            </a:extLst>
          </p:cNvPr>
          <p:cNvCxnSpPr/>
          <p:nvPr/>
        </p:nvCxnSpPr>
        <p:spPr>
          <a:xfrm>
            <a:off x="7615619" y="5279532"/>
            <a:ext cx="0" cy="76941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18C331AA-D040-404C-A21E-F824ADD6D7BE}"/>
              </a:ext>
            </a:extLst>
          </p:cNvPr>
          <p:cNvPicPr>
            <a:picLocks noChangeAspect="1"/>
          </p:cNvPicPr>
          <p:nvPr/>
        </p:nvPicPr>
        <p:blipFill>
          <a:blip r:embed="rId2"/>
          <a:stretch>
            <a:fillRect/>
          </a:stretch>
        </p:blipFill>
        <p:spPr>
          <a:xfrm>
            <a:off x="2090357" y="5197912"/>
            <a:ext cx="1257475" cy="876422"/>
          </a:xfrm>
          <a:prstGeom prst="rect">
            <a:avLst/>
          </a:prstGeom>
        </p:spPr>
      </p:pic>
    </p:spTree>
    <p:extLst>
      <p:ext uri="{BB962C8B-B14F-4D97-AF65-F5344CB8AC3E}">
        <p14:creationId xmlns:p14="http://schemas.microsoft.com/office/powerpoint/2010/main" val="272587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8B20BC0-2D1B-4FE4-B658-3BF3E649DE99}"/>
              </a:ext>
            </a:extLst>
          </p:cNvPr>
          <p:cNvSpPr>
            <a:spLocks noGrp="1"/>
          </p:cNvSpPr>
          <p:nvPr>
            <p:ph idx="1"/>
          </p:nvPr>
        </p:nvSpPr>
        <p:spPr>
          <a:xfrm>
            <a:off x="314099" y="315685"/>
            <a:ext cx="9905998" cy="598715"/>
          </a:xfrm>
        </p:spPr>
        <p:txBody>
          <a:bodyPr/>
          <a:lstStyle/>
          <a:p>
            <a:pPr marL="0" indent="0">
              <a:buNone/>
            </a:pPr>
            <a:r>
              <a:rPr lang="fr-FR" dirty="0" err="1"/>
              <a:t>Quatrieme</a:t>
            </a:r>
            <a:r>
              <a:rPr lang="fr-FR" dirty="0"/>
              <a:t> </a:t>
            </a:r>
            <a:r>
              <a:rPr lang="fr-FR" dirty="0" err="1"/>
              <a:t>Personnas</a:t>
            </a:r>
            <a:r>
              <a:rPr lang="fr-FR" dirty="0"/>
              <a:t> :</a:t>
            </a:r>
          </a:p>
        </p:txBody>
      </p:sp>
      <p:sp>
        <p:nvSpPr>
          <p:cNvPr id="4" name="Rectangle 3">
            <a:extLst>
              <a:ext uri="{FF2B5EF4-FFF2-40B4-BE49-F238E27FC236}">
                <a16:creationId xmlns:a16="http://schemas.microsoft.com/office/drawing/2014/main" id="{2F00F416-3108-41FF-9D35-B465D42B21F0}"/>
              </a:ext>
            </a:extLst>
          </p:cNvPr>
          <p:cNvSpPr/>
          <p:nvPr/>
        </p:nvSpPr>
        <p:spPr>
          <a:xfrm>
            <a:off x="1845423" y="1479665"/>
            <a:ext cx="7730837" cy="106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Richard Albertini</a:t>
            </a:r>
          </a:p>
        </p:txBody>
      </p:sp>
      <p:sp>
        <p:nvSpPr>
          <p:cNvPr id="5" name="Rectangle 4">
            <a:extLst>
              <a:ext uri="{FF2B5EF4-FFF2-40B4-BE49-F238E27FC236}">
                <a16:creationId xmlns:a16="http://schemas.microsoft.com/office/drawing/2014/main" id="{82E21331-CBDF-4779-B65D-162B1503FD4F}"/>
              </a:ext>
            </a:extLst>
          </p:cNvPr>
          <p:cNvSpPr/>
          <p:nvPr/>
        </p:nvSpPr>
        <p:spPr>
          <a:xfrm>
            <a:off x="1845424" y="2543694"/>
            <a:ext cx="7730837" cy="38404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6" name="ZoneTexte 5">
            <a:extLst>
              <a:ext uri="{FF2B5EF4-FFF2-40B4-BE49-F238E27FC236}">
                <a16:creationId xmlns:a16="http://schemas.microsoft.com/office/drawing/2014/main" id="{F890B0BE-415D-4A21-973A-0464947660D2}"/>
              </a:ext>
            </a:extLst>
          </p:cNvPr>
          <p:cNvSpPr txBox="1"/>
          <p:nvPr/>
        </p:nvSpPr>
        <p:spPr>
          <a:xfrm>
            <a:off x="1845424" y="2543694"/>
            <a:ext cx="1950720"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Nom  Richard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Sexe  Homme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Age  52 ans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Travail  Plongeur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Statut  Célibataire, 2 enfants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entury Gothic" panose="020B0502020202020204"/>
                <a:ea typeface="+mn-ea"/>
                <a:cs typeface="+mn-cs"/>
              </a:rPr>
              <a:t>Adresse  Nice, France</a:t>
            </a:r>
          </a:p>
        </p:txBody>
      </p:sp>
      <p:cxnSp>
        <p:nvCxnSpPr>
          <p:cNvPr id="8" name="Connecteur droit 7">
            <a:extLst>
              <a:ext uri="{FF2B5EF4-FFF2-40B4-BE49-F238E27FC236}">
                <a16:creationId xmlns:a16="http://schemas.microsoft.com/office/drawing/2014/main" id="{B5F28E43-8584-4626-BEEB-C2BCCC4C28A4}"/>
              </a:ext>
            </a:extLst>
          </p:cNvPr>
          <p:cNvCxnSpPr>
            <a:cxnSpLocks/>
          </p:cNvCxnSpPr>
          <p:nvPr/>
        </p:nvCxnSpPr>
        <p:spPr>
          <a:xfrm>
            <a:off x="3813561" y="2787336"/>
            <a:ext cx="0" cy="3353195"/>
          </a:xfrm>
          <a:prstGeom prst="line">
            <a:avLst/>
          </a:prstGeom>
        </p:spPr>
        <p:style>
          <a:lnRef idx="2">
            <a:schemeClr val="accent2"/>
          </a:lnRef>
          <a:fillRef idx="0">
            <a:schemeClr val="accent2"/>
          </a:fillRef>
          <a:effectRef idx="1">
            <a:schemeClr val="accent2"/>
          </a:effectRef>
          <a:fontRef idx="minor">
            <a:schemeClr val="tx1"/>
          </a:fontRef>
        </p:style>
      </p:cxnSp>
      <p:sp>
        <p:nvSpPr>
          <p:cNvPr id="12" name="ZoneTexte 11">
            <a:extLst>
              <a:ext uri="{FF2B5EF4-FFF2-40B4-BE49-F238E27FC236}">
                <a16:creationId xmlns:a16="http://schemas.microsoft.com/office/drawing/2014/main" id="{283FDAC7-92F7-4768-B271-A7AB933B7216}"/>
              </a:ext>
            </a:extLst>
          </p:cNvPr>
          <p:cNvSpPr txBox="1"/>
          <p:nvPr/>
        </p:nvSpPr>
        <p:spPr>
          <a:xfrm>
            <a:off x="3830979" y="2648052"/>
            <a:ext cx="5652639" cy="2893100"/>
          </a:xfrm>
          <a:prstGeom prst="rect">
            <a:avLst/>
          </a:prstGeom>
          <a:noFill/>
        </p:spPr>
        <p:txBody>
          <a:bodyPr wrap="square" rtlCol="0">
            <a:spAutoFit/>
          </a:bodyPr>
          <a:lstStyle/>
          <a:p>
            <a:r>
              <a:rPr lang="fr-FR" sz="1000" dirty="0"/>
              <a:t>Description :</a:t>
            </a:r>
          </a:p>
          <a:p>
            <a:endParaRPr lang="fr-FR" sz="1000" dirty="0"/>
          </a:p>
          <a:p>
            <a:r>
              <a:rPr lang="fr-FR" sz="800" dirty="0"/>
              <a:t>Professionnel de santé libérale, utilise principalement son terminal mobile pour interagir avec sa famille et ses enfants. Lorsqu’il quitte son travail, il enfile soit sa combinaison de plongé pour faire de la plongé libre ou de la plongée sous-marine. Ce qu’il aime, c’est visiter des sites d’exception, des épaves, des réserves sous-marines. Il pratique sa discipline au large de bandes côtières.</a:t>
            </a:r>
            <a:endParaRPr lang="fr-FR" sz="700" dirty="0"/>
          </a:p>
          <a:p>
            <a:endParaRPr lang="fr-FR" sz="800" dirty="0"/>
          </a:p>
          <a:p>
            <a:r>
              <a:rPr lang="fr-FR" sz="1000" dirty="0"/>
              <a:t>Besoins spécifiques :</a:t>
            </a:r>
          </a:p>
          <a:p>
            <a:endParaRPr lang="fr-FR" sz="800" dirty="0"/>
          </a:p>
          <a:p>
            <a:r>
              <a:rPr lang="fr-FR" sz="800" dirty="0"/>
              <a:t>Pour la pratique de sa discipline, il a besoin de consulter la météo marine de haute mer et la météo côtière, afin de se tenir informé des prévisions classique présence de (pluie, brune, etc…), des courants marins, de la vitesse et de la direction du vent (Vent de terre, vent de mer, etc…), de connaitre la hauteur des vagues, de connaître les heures et indice de marée, ainsi que lorsque la température de l’eau. Prévision de tempête… Il veut aussi consulter les sites référencés, confirmer leurs existences et évaluer leurs qualités, faire les cas échéants des commentaires. Lorsqu’il prépare ses plongés, il communique avec sa communauté pour signaler le lieu de celle-ci. Outre les commentaires, Il informe les membres de sa communauté, de différents évènements qu’il agisse de de la présence de méduses, de requin, de dauphin, de la présence de trafic maritime, etc. Il apprécie aussi d’être informé de la présence de club de plongé à proximité. </a:t>
            </a:r>
          </a:p>
          <a:p>
            <a:r>
              <a:rPr lang="fr-FR" sz="800" dirty="0"/>
              <a:t>De plus, il souhaite pouvoir poster des photos de ses plongées prises grâce à un appareil waterproof lorsqu’il publie une nouvelle annonce pour un site de plongée</a:t>
            </a:r>
            <a:endParaRPr lang="fr-FR" sz="700" dirty="0"/>
          </a:p>
          <a:p>
            <a:endParaRPr lang="fr-FR" sz="800" dirty="0"/>
          </a:p>
          <a:p>
            <a:endParaRPr lang="fr-FR" sz="800" dirty="0"/>
          </a:p>
        </p:txBody>
      </p:sp>
      <p:sp>
        <p:nvSpPr>
          <p:cNvPr id="14" name="ZoneTexte 13">
            <a:extLst>
              <a:ext uri="{FF2B5EF4-FFF2-40B4-BE49-F238E27FC236}">
                <a16:creationId xmlns:a16="http://schemas.microsoft.com/office/drawing/2014/main" id="{DF027873-AEFE-44CD-BDE9-C166A33B12CF}"/>
              </a:ext>
            </a:extLst>
          </p:cNvPr>
          <p:cNvSpPr txBox="1"/>
          <p:nvPr/>
        </p:nvSpPr>
        <p:spPr>
          <a:xfrm>
            <a:off x="3976570" y="5251729"/>
            <a:ext cx="1512123" cy="800219"/>
          </a:xfrm>
          <a:prstGeom prst="rect">
            <a:avLst/>
          </a:prstGeom>
          <a:noFill/>
        </p:spPr>
        <p:txBody>
          <a:bodyPr wrap="square" rtlCol="0">
            <a:spAutoFit/>
          </a:bodyPr>
          <a:lstStyle/>
          <a:p>
            <a:r>
              <a:rPr lang="fr-FR" sz="1050" dirty="0"/>
              <a:t>Qualités :</a:t>
            </a:r>
          </a:p>
          <a:p>
            <a:endParaRPr lang="fr-FR" sz="900" dirty="0"/>
          </a:p>
          <a:p>
            <a:r>
              <a:rPr lang="fr-FR" sz="900" dirty="0"/>
              <a:t>• Ambitieux </a:t>
            </a:r>
          </a:p>
          <a:p>
            <a:r>
              <a:rPr lang="fr-FR" sz="900" dirty="0"/>
              <a:t>• Organisé </a:t>
            </a:r>
          </a:p>
          <a:p>
            <a:r>
              <a:rPr lang="fr-FR" sz="900" dirty="0"/>
              <a:t>• </a:t>
            </a:r>
            <a:r>
              <a:rPr lang="fr-FR" sz="900" dirty="0" err="1"/>
              <a:t>Persevérant</a:t>
            </a:r>
            <a:endParaRPr lang="fr-FR" sz="900" dirty="0"/>
          </a:p>
        </p:txBody>
      </p:sp>
      <p:sp>
        <p:nvSpPr>
          <p:cNvPr id="15" name="ZoneTexte 14">
            <a:extLst>
              <a:ext uri="{FF2B5EF4-FFF2-40B4-BE49-F238E27FC236}">
                <a16:creationId xmlns:a16="http://schemas.microsoft.com/office/drawing/2014/main" id="{161C37F3-378C-47F0-85BC-15D0E990E7F5}"/>
              </a:ext>
            </a:extLst>
          </p:cNvPr>
          <p:cNvSpPr txBox="1"/>
          <p:nvPr/>
        </p:nvSpPr>
        <p:spPr>
          <a:xfrm>
            <a:off x="4805891" y="5251415"/>
            <a:ext cx="1512123" cy="692497"/>
          </a:xfrm>
          <a:prstGeom prst="rect">
            <a:avLst/>
          </a:prstGeom>
          <a:noFill/>
        </p:spPr>
        <p:txBody>
          <a:bodyPr wrap="square" rtlCol="0">
            <a:spAutoFit/>
          </a:bodyPr>
          <a:lstStyle/>
          <a:p>
            <a:r>
              <a:rPr lang="fr-FR" sz="1050" dirty="0"/>
              <a:t>Défauts :</a:t>
            </a:r>
          </a:p>
          <a:p>
            <a:endParaRPr lang="fr-FR" sz="1050" dirty="0"/>
          </a:p>
          <a:p>
            <a:r>
              <a:rPr lang="fr-FR" sz="900" dirty="0"/>
              <a:t>• N’as pas </a:t>
            </a:r>
          </a:p>
          <a:p>
            <a:r>
              <a:rPr lang="fr-FR" sz="900" dirty="0"/>
              <a:t>   de limite </a:t>
            </a:r>
          </a:p>
        </p:txBody>
      </p:sp>
      <p:sp>
        <p:nvSpPr>
          <p:cNvPr id="16" name="ZoneTexte 15">
            <a:extLst>
              <a:ext uri="{FF2B5EF4-FFF2-40B4-BE49-F238E27FC236}">
                <a16:creationId xmlns:a16="http://schemas.microsoft.com/office/drawing/2014/main" id="{DB9C2B4A-134A-45CC-945B-23B0F395543D}"/>
              </a:ext>
            </a:extLst>
          </p:cNvPr>
          <p:cNvSpPr txBox="1"/>
          <p:nvPr/>
        </p:nvSpPr>
        <p:spPr>
          <a:xfrm>
            <a:off x="5678151" y="5236001"/>
            <a:ext cx="2585174" cy="661720"/>
          </a:xfrm>
          <a:prstGeom prst="rect">
            <a:avLst/>
          </a:prstGeom>
          <a:noFill/>
        </p:spPr>
        <p:txBody>
          <a:bodyPr wrap="square" rtlCol="0">
            <a:spAutoFit/>
          </a:bodyPr>
          <a:lstStyle/>
          <a:p>
            <a:r>
              <a:rPr lang="fr-FR" sz="1050" dirty="0"/>
              <a:t>Buts :</a:t>
            </a:r>
          </a:p>
          <a:p>
            <a:endParaRPr lang="fr-FR" sz="1050" dirty="0"/>
          </a:p>
          <a:p>
            <a:r>
              <a:rPr lang="fr-FR" sz="800" dirty="0"/>
              <a:t>• Se faire plaisir</a:t>
            </a:r>
          </a:p>
          <a:p>
            <a:r>
              <a:rPr lang="fr-FR" sz="800" dirty="0"/>
              <a:t>• Explorer des lieux fabuleux</a:t>
            </a:r>
          </a:p>
        </p:txBody>
      </p:sp>
      <p:sp>
        <p:nvSpPr>
          <p:cNvPr id="17" name="ZoneTexte 16">
            <a:extLst>
              <a:ext uri="{FF2B5EF4-FFF2-40B4-BE49-F238E27FC236}">
                <a16:creationId xmlns:a16="http://schemas.microsoft.com/office/drawing/2014/main" id="{AC81DA79-0395-44E6-BA19-A4E91D75A7D5}"/>
              </a:ext>
            </a:extLst>
          </p:cNvPr>
          <p:cNvSpPr txBox="1"/>
          <p:nvPr/>
        </p:nvSpPr>
        <p:spPr>
          <a:xfrm>
            <a:off x="7615619" y="5251415"/>
            <a:ext cx="1754006" cy="938719"/>
          </a:xfrm>
          <a:prstGeom prst="rect">
            <a:avLst/>
          </a:prstGeom>
          <a:noFill/>
        </p:spPr>
        <p:txBody>
          <a:bodyPr wrap="none" rtlCol="0">
            <a:spAutoFit/>
          </a:bodyPr>
          <a:lstStyle/>
          <a:p>
            <a:r>
              <a:rPr lang="fr-FR" sz="1050" dirty="0"/>
              <a:t>Obstacles :</a:t>
            </a:r>
            <a:endParaRPr lang="fr-FR" sz="1800" dirty="0"/>
          </a:p>
          <a:p>
            <a:endParaRPr lang="fr-FR" sz="1050" dirty="0"/>
          </a:p>
          <a:p>
            <a:r>
              <a:rPr lang="fr-FR" sz="800" dirty="0"/>
              <a:t>• apprécie les outils efficaces</a:t>
            </a:r>
          </a:p>
          <a:p>
            <a:r>
              <a:rPr lang="fr-FR" sz="800" dirty="0"/>
              <a:t>• N’aime pas perdre son temps</a:t>
            </a:r>
          </a:p>
          <a:p>
            <a:endParaRPr lang="fr-FR" dirty="0"/>
          </a:p>
        </p:txBody>
      </p:sp>
      <p:cxnSp>
        <p:nvCxnSpPr>
          <p:cNvPr id="19" name="Connecteur droit 18">
            <a:extLst>
              <a:ext uri="{FF2B5EF4-FFF2-40B4-BE49-F238E27FC236}">
                <a16:creationId xmlns:a16="http://schemas.microsoft.com/office/drawing/2014/main" id="{FC0E5F15-58B0-4C14-A845-E5103F03190C}"/>
              </a:ext>
            </a:extLst>
          </p:cNvPr>
          <p:cNvCxnSpPr>
            <a:cxnSpLocks/>
          </p:cNvCxnSpPr>
          <p:nvPr/>
        </p:nvCxnSpPr>
        <p:spPr>
          <a:xfrm>
            <a:off x="4844551" y="5279532"/>
            <a:ext cx="0" cy="80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72E83DF7-DAB0-4521-AB60-D868D88419AA}"/>
              </a:ext>
            </a:extLst>
          </p:cNvPr>
          <p:cNvCxnSpPr/>
          <p:nvPr/>
        </p:nvCxnSpPr>
        <p:spPr>
          <a:xfrm>
            <a:off x="5570080" y="5251415"/>
            <a:ext cx="0" cy="76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4922257-5AFA-4DE3-B677-89E2F4AEBA40}"/>
              </a:ext>
            </a:extLst>
          </p:cNvPr>
          <p:cNvCxnSpPr/>
          <p:nvPr/>
        </p:nvCxnSpPr>
        <p:spPr>
          <a:xfrm>
            <a:off x="7615619" y="5279532"/>
            <a:ext cx="0" cy="76941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7BAC18E9-D07A-4872-B92A-7395F7CCB706}"/>
              </a:ext>
            </a:extLst>
          </p:cNvPr>
          <p:cNvPicPr>
            <a:picLocks noChangeAspect="1"/>
          </p:cNvPicPr>
          <p:nvPr/>
        </p:nvPicPr>
        <p:blipFill>
          <a:blip r:embed="rId2"/>
          <a:stretch>
            <a:fillRect/>
          </a:stretch>
        </p:blipFill>
        <p:spPr>
          <a:xfrm>
            <a:off x="2056647" y="4940213"/>
            <a:ext cx="1552792" cy="1200318"/>
          </a:xfrm>
          <a:prstGeom prst="rect">
            <a:avLst/>
          </a:prstGeom>
        </p:spPr>
      </p:pic>
    </p:spTree>
    <p:extLst>
      <p:ext uri="{BB962C8B-B14F-4D97-AF65-F5344CB8AC3E}">
        <p14:creationId xmlns:p14="http://schemas.microsoft.com/office/powerpoint/2010/main" val="224947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832</TotalTime>
  <Words>1751</Words>
  <Application>Microsoft Office PowerPoint</Application>
  <PresentationFormat>Grand écran</PresentationFormat>
  <Paragraphs>243</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Abadi</vt:lpstr>
      <vt:lpstr>Arial</vt:lpstr>
      <vt:lpstr>Century Gothic</vt:lpstr>
      <vt:lpstr>Maillage</vt:lpstr>
      <vt:lpstr>Présentation PowerPoint</vt:lpstr>
      <vt:lpstr>Présentation PowerPoint</vt:lpstr>
      <vt:lpstr>Rappel du COntexte</vt:lpstr>
      <vt:lpstr>Utilisateurs Cibles :</vt:lpstr>
      <vt:lpstr>Présentation des personnas</vt:lpstr>
      <vt:lpstr>Présentation PowerPoint</vt:lpstr>
      <vt:lpstr>Présentation PowerPoint</vt:lpstr>
      <vt:lpstr>Présentation PowerPoint</vt:lpstr>
      <vt:lpstr>Présentation PowerPoint</vt:lpstr>
      <vt:lpstr>Présentation PowerPoint</vt:lpstr>
      <vt:lpstr>Présentation des axes techniques</vt:lpstr>
      <vt:lpstr>Présentation PowerPoint</vt:lpstr>
      <vt:lpstr>Présentation PowerPoint</vt:lpstr>
      <vt:lpstr>Présentation PowerPoint</vt:lpstr>
      <vt:lpstr>Présentation PowerPoint</vt:lpstr>
      <vt:lpstr>Présentation PowerPoint</vt:lpstr>
      <vt:lpstr>Recommandation pour la suite du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Arthur Soens</dc:creator>
  <cp:lastModifiedBy>Arthur Soens</cp:lastModifiedBy>
  <cp:revision>16</cp:revision>
  <dcterms:created xsi:type="dcterms:W3CDTF">2021-05-04T16:33:07Z</dcterms:created>
  <dcterms:modified xsi:type="dcterms:W3CDTF">2021-05-05T12:58:49Z</dcterms:modified>
</cp:coreProperties>
</file>