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20"/>
  </p:notesMasterIdLst>
  <p:sldIdLst>
    <p:sldId id="257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72" r:id="rId16"/>
    <p:sldId id="273" r:id="rId17"/>
    <p:sldId id="274" r:id="rId18"/>
    <p:sldId id="280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5" d="100"/>
          <a:sy n="115" d="100"/>
        </p:scale>
        <p:origin x="-68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59751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 swear this is crooked. Ima fix it.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code quality inherently subjective</a:t>
            </a:r>
          </a:p>
          <a:p>
            <a:pPr lvl="0" rtl="0">
              <a:buNone/>
            </a:pPr>
            <a:r>
              <a:rPr lang="en"/>
              <a:t>	example: some people like camel case, some like underscores</a:t>
            </a:r>
          </a:p>
          <a:p>
            <a:pPr lvl="0" rtl="0">
              <a:buNone/>
            </a:pPr>
            <a:r>
              <a:rPr lang="en"/>
              <a:t>		need to make a system where either is okay, as long as it’s consistent</a:t>
            </a:r>
          </a:p>
          <a:p>
            <a:pPr lvl="0" rtl="0">
              <a:buNone/>
            </a:pPr>
            <a:r>
              <a:rPr lang="en"/>
              <a:t>	verify that our metrics reflect actual concerns with user studies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333333"/>
                </a:solidFill>
              </a:rPr>
              <a:t>Uses code smells</a:t>
            </a:r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333333"/>
                </a:solidFill>
              </a:rPr>
              <a:t>Reports results as a single metric</a:t>
            </a:r>
          </a:p>
          <a:p>
            <a:pPr marL="457200" lvl="0" indent="-342900" rtl="0">
              <a:spcBef>
                <a:spcPts val="600"/>
              </a:spcBef>
              <a:buClr>
                <a:srgbClr val="333333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333333"/>
                </a:solidFill>
              </a:rPr>
              <a:t>Focuses on understandability and maintainability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feature envy - one class using always using methods/variables in another class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01216"/>
            <a:ext cx="5669280" cy="2925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01216"/>
            <a:ext cx="182880" cy="2915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3156697"/>
            <a:ext cx="5458968" cy="786513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943350"/>
            <a:ext cx="5458968" cy="46634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292894"/>
            <a:ext cx="5504688" cy="273844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4767263"/>
            <a:ext cx="4736592" cy="273844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4767263"/>
            <a:ext cx="685800" cy="273844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39140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1660922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3168730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1660922"/>
            <a:ext cx="3566160" cy="29337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39140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1660922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3168730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1660922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3168730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9" y="201216"/>
            <a:ext cx="718073" cy="425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9" y="201216"/>
            <a:ext cx="718073" cy="425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6312"/>
            <a:ext cx="3566160" cy="77656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742951"/>
            <a:ext cx="3566160" cy="38516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543050"/>
            <a:ext cx="3566160" cy="27432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01216"/>
            <a:ext cx="4114800" cy="425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6312"/>
            <a:ext cx="3566160" cy="77656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543050"/>
            <a:ext cx="3566160" cy="27432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4593011"/>
            <a:ext cx="1752600" cy="273844"/>
          </a:xfrm>
        </p:spPr>
        <p:txBody>
          <a:bodyPr/>
          <a:lstStyle>
            <a:lvl1pPr algn="l">
              <a:defRPr/>
            </a:lvl1pPr>
          </a:lstStyle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4767263"/>
            <a:ext cx="386378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742950"/>
            <a:ext cx="4096512" cy="42088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6" y="201216"/>
            <a:ext cx="1639457" cy="2729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3200400"/>
            <a:ext cx="6477000" cy="42505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01216"/>
            <a:ext cx="6858000" cy="27294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3630706"/>
            <a:ext cx="6475412" cy="9782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2" y="201216"/>
            <a:ext cx="720761" cy="2729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3200400"/>
            <a:ext cx="6477000" cy="42505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01216"/>
            <a:ext cx="3006726" cy="27294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3630706"/>
            <a:ext cx="6475412" cy="9782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01216"/>
            <a:ext cx="4701988" cy="13317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1598952"/>
            <a:ext cx="2304288" cy="13317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1598952"/>
            <a:ext cx="2304288" cy="13317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01216"/>
            <a:ext cx="1645920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9" y="201216"/>
            <a:ext cx="718073" cy="425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0" y="776569"/>
            <a:ext cx="1322295" cy="3818054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76568"/>
            <a:ext cx="6019800" cy="38323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01216"/>
            <a:ext cx="1645920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4767263"/>
            <a:ext cx="1752600" cy="273844"/>
          </a:xfrm>
        </p:spPr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01216"/>
            <a:ext cx="5669280" cy="1920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3128962"/>
            <a:ext cx="5457919" cy="814388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3943349"/>
            <a:ext cx="5457918" cy="463924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1" y="292474"/>
            <a:ext cx="5499847" cy="273844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4767263"/>
            <a:ext cx="4734112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4767263"/>
            <a:ext cx="685800" cy="273844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1" y="2158253"/>
            <a:ext cx="5646867" cy="96012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01216"/>
            <a:ext cx="182880" cy="2915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01216"/>
            <a:ext cx="1645920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4" y="685800"/>
            <a:ext cx="650837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4" y="1657351"/>
            <a:ext cx="6508377" cy="293727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4767263"/>
            <a:ext cx="1752600" cy="273844"/>
          </a:xfrm>
        </p:spPr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4767263"/>
            <a:ext cx="4926852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270762"/>
            <a:ext cx="506506" cy="273844"/>
          </a:xfrm>
        </p:spPr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482539"/>
            <a:ext cx="1645920" cy="346934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3" y="201216"/>
            <a:ext cx="1099073" cy="476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2571750"/>
            <a:ext cx="4966446" cy="1048871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3618310"/>
            <a:ext cx="4966446" cy="9906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4767263"/>
            <a:ext cx="1622612" cy="273844"/>
          </a:xfrm>
        </p:spPr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4767263"/>
            <a:ext cx="531158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3580279"/>
            <a:ext cx="2971800" cy="138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2571751"/>
            <a:ext cx="4966446" cy="1048871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3618310"/>
            <a:ext cx="4966446" cy="9906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4578724"/>
            <a:ext cx="506506" cy="273844"/>
          </a:xfrm>
        </p:spPr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01216"/>
            <a:ext cx="2971800" cy="33289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39140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0922"/>
            <a:ext cx="3566160" cy="29337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1660922"/>
            <a:ext cx="3566160" cy="29337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85800"/>
            <a:ext cx="7388352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0599"/>
            <a:ext cx="3566160" cy="47982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7059"/>
            <a:ext cx="3566160" cy="2577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1540599"/>
            <a:ext cx="3566160" cy="47982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017059"/>
            <a:ext cx="3566160" cy="2577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39140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0922"/>
            <a:ext cx="7396163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168730"/>
            <a:ext cx="7396163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685800"/>
            <a:ext cx="6508377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57351"/>
            <a:ext cx="6508377" cy="293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4767263"/>
            <a:ext cx="1752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DFDD79-84DA-A242-88F3-CE4AE8D65AC5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4767263"/>
            <a:ext cx="6007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270762"/>
            <a:ext cx="5065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7D9D25F2-F366-DA42-8980-A59A5D33D2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ra.com/Engineering-Recruiting/What-is-the-average-cost-of-recruiting-an-engineer-in-Silicon-Valley" TargetMode="External"/><Relationship Id="rId4" Type="http://schemas.openxmlformats.org/officeDocument/2006/relationships/hyperlink" Target="http://tech.fortune.cnn.com/2012/02/24/google-recruiting/" TargetMode="External"/><Relationship Id="rId5" Type="http://schemas.openxmlformats.org/officeDocument/2006/relationships/hyperlink" Target="http://www.slideshare.net/eremedia/college-recruiting-on-a-shoestring-budget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150911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-US" sz="5400" b="1" dirty="0" err="1" smtClean="0">
                <a:cs typeface="Arial"/>
              </a:rPr>
              <a:t>CodeScore</a:t>
            </a:r>
            <a:endParaRPr lang="en" sz="5400" b="1" dirty="0">
              <a:cs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" name="TextBox 2"/>
          <p:cNvSpPr txBox="1"/>
          <p:nvPr/>
        </p:nvSpPr>
        <p:spPr>
          <a:xfrm>
            <a:off x="1325218" y="2782965"/>
            <a:ext cx="6449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Allison Pearce, Spencer Lee, </a:t>
            </a:r>
          </a:p>
          <a:p>
            <a:pPr algn="ctr"/>
            <a:r>
              <a:rPr lang="en-US" sz="2800" dirty="0" err="1" smtClean="0">
                <a:latin typeface="+mn-lt"/>
              </a:rPr>
              <a:t>Tanvir</a:t>
            </a:r>
            <a:r>
              <a:rPr lang="en-US" sz="2800" dirty="0" smtClean="0">
                <a:latin typeface="+mn-lt"/>
              </a:rPr>
              <a:t> Ahmed, Will </a:t>
            </a:r>
            <a:r>
              <a:rPr lang="en-US" sz="2800" dirty="0" err="1" smtClean="0">
                <a:latin typeface="+mn-lt"/>
              </a:rPr>
              <a:t>McDermid</a:t>
            </a:r>
            <a:endParaRPr lang="en-US" sz="2800" dirty="0" smtClean="0">
              <a:latin typeface="+mn-lt"/>
            </a:endParaRPr>
          </a:p>
          <a:p>
            <a:pPr algn="ctr"/>
            <a:endParaRPr lang="en-US" sz="2800" dirty="0">
              <a:latin typeface="+mn-lt"/>
            </a:endParaRPr>
          </a:p>
          <a:p>
            <a:pPr algn="ctr"/>
            <a:r>
              <a:rPr lang="en-US" sz="2800" dirty="0" smtClean="0">
                <a:latin typeface="+mn-lt"/>
              </a:rPr>
              <a:t>Advisor: Chris Murphy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High-Level Approach</a:t>
            </a:r>
          </a:p>
        </p:txBody>
      </p:sp>
      <p:sp>
        <p:nvSpPr>
          <p:cNvPr id="95" name="Shape 95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" name="Cloud 1"/>
          <p:cNvSpPr/>
          <p:nvPr/>
        </p:nvSpPr>
        <p:spPr>
          <a:xfrm>
            <a:off x="678083" y="2054090"/>
            <a:ext cx="1398104" cy="96078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Process 2"/>
          <p:cNvSpPr/>
          <p:nvPr/>
        </p:nvSpPr>
        <p:spPr>
          <a:xfrm>
            <a:off x="3390357" y="1954699"/>
            <a:ext cx="1501913" cy="117060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Scoring Module (EC2)</a:t>
            </a:r>
            <a:endParaRPr lang="en-US" dirty="0"/>
          </a:p>
        </p:txBody>
      </p:sp>
      <p:sp>
        <p:nvSpPr>
          <p:cNvPr id="4" name="Connector 3"/>
          <p:cNvSpPr/>
          <p:nvPr/>
        </p:nvSpPr>
        <p:spPr>
          <a:xfrm>
            <a:off x="6195399" y="1855308"/>
            <a:ext cx="1501913" cy="1270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Thread Pool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6018704" y="2939321"/>
            <a:ext cx="396645" cy="638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79488" y="3125308"/>
            <a:ext cx="1" cy="638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98299" y="2939321"/>
            <a:ext cx="398025" cy="638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99660" y="3578090"/>
            <a:ext cx="915689" cy="3644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4620" y="3764077"/>
            <a:ext cx="915689" cy="3644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98299" y="3581859"/>
            <a:ext cx="915689" cy="3644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68959" y="4128512"/>
            <a:ext cx="1281963" cy="310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Detectors</a:t>
            </a:r>
            <a:endParaRPr lang="en-US" dirty="0"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92270" y="2219742"/>
            <a:ext cx="13031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68651" y="1939692"/>
            <a:ext cx="1281963" cy="310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Code Sample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26008" y="2438418"/>
            <a:ext cx="14577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Detection Results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038020" y="2738345"/>
            <a:ext cx="12125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8090" y="1972821"/>
            <a:ext cx="1281963" cy="310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Code</a:t>
            </a:r>
            <a:endParaRPr lang="en-US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009927" y="2226368"/>
            <a:ext cx="13031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888443" y="2890745"/>
            <a:ext cx="15019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19746" y="2608502"/>
            <a:ext cx="14577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Feedback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19437" y="2294834"/>
            <a:ext cx="1281963" cy="310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Preferences</a:t>
            </a:r>
            <a:endParaRPr lang="en-US" dirty="0">
              <a:latin typeface="+mn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73974" y="2564330"/>
            <a:ext cx="12390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onnector 41"/>
          <p:cNvSpPr/>
          <p:nvPr/>
        </p:nvSpPr>
        <p:spPr>
          <a:xfrm>
            <a:off x="3401400" y="3446026"/>
            <a:ext cx="1501913" cy="79733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30271" y="3138335"/>
            <a:ext cx="0" cy="300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System Details</a:t>
            </a:r>
            <a:endParaRPr lang="en" dirty="0"/>
          </a:p>
        </p:txBody>
      </p:sp>
      <p:sp>
        <p:nvSpPr>
          <p:cNvPr id="133" name="Shape 133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4" name="Shape 134"/>
          <p:cNvSpPr/>
          <p:nvPr/>
        </p:nvSpPr>
        <p:spPr>
          <a:xfrm>
            <a:off x="1366925" y="1545050"/>
            <a:ext cx="5453125" cy="34001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133892"/>
            <a:ext cx="8229600" cy="3725680"/>
          </a:xfrm>
        </p:spPr>
        <p:txBody>
          <a:bodyPr/>
          <a:lstStyle/>
          <a:p>
            <a:r>
              <a:rPr lang="en-US" dirty="0"/>
              <a:t>Parse Java source files using Java Abstract Syntax Tree API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System Details</a:t>
            </a:r>
          </a:p>
        </p:txBody>
      </p:sp>
      <p:sp>
        <p:nvSpPr>
          <p:cNvPr id="103" name="Shape 103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" name="Shape 140"/>
          <p:cNvSpPr txBox="1">
            <a:spLocks/>
          </p:cNvSpPr>
          <p:nvPr/>
        </p:nvSpPr>
        <p:spPr>
          <a:xfrm>
            <a:off x="457199" y="1115109"/>
            <a:ext cx="8421757" cy="3725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4572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9144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1371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Components:</a:t>
            </a:r>
          </a:p>
          <a:p>
            <a:pPr lvl="1"/>
            <a:r>
              <a:rPr lang="en-US" sz="2200" dirty="0" smtClean="0"/>
              <a:t>Main driver/thread pool</a:t>
            </a:r>
          </a:p>
          <a:p>
            <a:pPr lvl="1"/>
            <a:r>
              <a:rPr lang="en-US" sz="2200" dirty="0" smtClean="0"/>
              <a:t>Code smell detectors</a:t>
            </a:r>
          </a:p>
          <a:p>
            <a:pPr lvl="1"/>
            <a:r>
              <a:rPr lang="en-US" sz="2200" dirty="0" smtClean="0"/>
              <a:t>Basic NLP library</a:t>
            </a:r>
          </a:p>
          <a:p>
            <a:r>
              <a:rPr lang="en-US" sz="2400" dirty="0" smtClean="0"/>
              <a:t>Score: weighted average of detection results</a:t>
            </a:r>
          </a:p>
          <a:p>
            <a:pPr lvl="1"/>
            <a:r>
              <a:rPr lang="en-US" sz="2200" dirty="0" smtClean="0"/>
              <a:t>Later: tune equation based on preferences</a:t>
            </a:r>
          </a:p>
          <a:p>
            <a:r>
              <a:rPr lang="en-US" sz="2400" dirty="0" smtClean="0"/>
              <a:t>Process using Amazon Web Services EC2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Evaluation Criteria</a:t>
            </a:r>
          </a:p>
        </p:txBody>
      </p:sp>
      <p:sp>
        <p:nvSpPr>
          <p:cNvPr id="110" name="Shape 110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" name="Shape 140"/>
          <p:cNvSpPr txBox="1">
            <a:spLocks/>
          </p:cNvSpPr>
          <p:nvPr/>
        </p:nvSpPr>
        <p:spPr>
          <a:xfrm>
            <a:off x="457200" y="1104066"/>
            <a:ext cx="8229600" cy="3725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4572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9144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1371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Accuracy of code smell detection</a:t>
            </a:r>
          </a:p>
          <a:p>
            <a:pPr lvl="1"/>
            <a:r>
              <a:rPr lang="en-US" sz="2400" dirty="0" smtClean="0"/>
              <a:t>Precision and </a:t>
            </a:r>
            <a:r>
              <a:rPr lang="en-US" sz="2400" dirty="0" smtClean="0"/>
              <a:t>recall</a:t>
            </a:r>
          </a:p>
          <a:p>
            <a:pPr lvl="1" indent="0">
              <a:buNone/>
            </a:pPr>
            <a:endParaRPr lang="en-US" sz="2400" dirty="0"/>
          </a:p>
          <a:p>
            <a:pPr lvl="1" indent="0">
              <a:buNone/>
            </a:pPr>
            <a:endParaRPr lang="en-US" sz="2400" dirty="0" smtClean="0"/>
          </a:p>
          <a:p>
            <a:pPr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Comparison with human </a:t>
            </a:r>
            <a:r>
              <a:rPr lang="en-US" sz="2800" dirty="0" smtClean="0"/>
              <a:t>analysis</a:t>
            </a:r>
            <a:endParaRPr lang="en-US" sz="28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52001"/>
              </p:ext>
            </p:extLst>
          </p:nvPr>
        </p:nvGraphicFramePr>
        <p:xfrm>
          <a:off x="2261429" y="2111512"/>
          <a:ext cx="1206224" cy="132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5" imgW="800100" imgH="876300" progId="Equation.3">
                  <p:embed/>
                </p:oleObj>
              </mc:Choice>
              <mc:Fallback>
                <p:oleObj name="Equation" r:id="rId5" imgW="8001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1429" y="2111512"/>
                        <a:ext cx="1206224" cy="1321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59649" y="2311735"/>
            <a:ext cx="224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TP = # true positives</a:t>
            </a:r>
          </a:p>
          <a:p>
            <a:r>
              <a:rPr lang="en-US" sz="1600" i="1" dirty="0" smtClean="0">
                <a:latin typeface="Times New Roman"/>
                <a:cs typeface="Times New Roman"/>
              </a:rPr>
              <a:t>FN = # false negatives</a:t>
            </a:r>
          </a:p>
          <a:p>
            <a:r>
              <a:rPr lang="en-US" sz="1600" i="1" dirty="0" smtClean="0">
                <a:latin typeface="Times New Roman"/>
                <a:cs typeface="Times New Roman"/>
              </a:rPr>
              <a:t>FP = # false positives </a:t>
            </a:r>
            <a:endParaRPr lang="en-US" sz="16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Technical Challenges</a:t>
            </a:r>
          </a:p>
        </p:txBody>
      </p:sp>
      <p:sp>
        <p:nvSpPr>
          <p:cNvPr id="117" name="Shape 117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1940068" y="2622874"/>
            <a:ext cx="4879550" cy="22012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" name="Shape 140"/>
          <p:cNvSpPr txBox="1">
            <a:spLocks/>
          </p:cNvSpPr>
          <p:nvPr/>
        </p:nvSpPr>
        <p:spPr>
          <a:xfrm>
            <a:off x="457200" y="971550"/>
            <a:ext cx="8229600" cy="3725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4572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9144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1371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Objectively measure code quality</a:t>
            </a:r>
          </a:p>
          <a:p>
            <a:r>
              <a:rPr lang="en-US" dirty="0" smtClean="0"/>
              <a:t>Allow customized analysis</a:t>
            </a:r>
          </a:p>
          <a:p>
            <a:r>
              <a:rPr lang="en-US" dirty="0" smtClean="0"/>
              <a:t>Use revision history for code smell detection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12-11 at 12.21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39913"/>
            <a:ext cx="4110014" cy="4403586"/>
          </a:xfrm>
          <a:prstGeom prst="rect">
            <a:avLst/>
          </a:prstGeom>
        </p:spPr>
      </p:pic>
      <p:sp>
        <p:nvSpPr>
          <p:cNvPr id="148" name="Shape 148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4" name="Picture 3" descr="Screen Shot 2013-12-11 at 12.17.21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5" b="61091"/>
          <a:stretch/>
        </p:blipFill>
        <p:spPr>
          <a:xfrm>
            <a:off x="3472070" y="1861463"/>
            <a:ext cx="5605672" cy="905564"/>
          </a:xfrm>
          <a:prstGeom prst="rect">
            <a:avLst/>
          </a:prstGeom>
        </p:spPr>
      </p:pic>
      <p:pic>
        <p:nvPicPr>
          <p:cNvPr id="9" name="Picture 8" descr="Screen Shot 2013-12-11 at 12.17.21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83" r="8575"/>
          <a:stretch/>
        </p:blipFill>
        <p:spPr>
          <a:xfrm>
            <a:off x="3472070" y="3622254"/>
            <a:ext cx="5605672" cy="1434081"/>
          </a:xfrm>
          <a:prstGeom prst="rect">
            <a:avLst/>
          </a:prstGeom>
        </p:spPr>
      </p:pic>
      <p:sp>
        <p:nvSpPr>
          <p:cNvPr id="10" name="Shape 115"/>
          <p:cNvSpPr txBox="1">
            <a:spLocks noGrp="1"/>
          </p:cNvSpPr>
          <p:nvPr>
            <p:ph type="title"/>
          </p:nvPr>
        </p:nvSpPr>
        <p:spPr>
          <a:xfrm>
            <a:off x="457200" y="7204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Progress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Next Steps</a:t>
            </a:r>
          </a:p>
        </p:txBody>
      </p:sp>
      <p:sp>
        <p:nvSpPr>
          <p:cNvPr id="155" name="Shape 155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140"/>
          <p:cNvSpPr txBox="1">
            <a:spLocks/>
          </p:cNvSpPr>
          <p:nvPr/>
        </p:nvSpPr>
        <p:spPr>
          <a:xfrm>
            <a:off x="457200" y="1104066"/>
            <a:ext cx="8229600" cy="3725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4572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9144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1371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More detectors</a:t>
            </a:r>
          </a:p>
          <a:p>
            <a:pPr lvl="1"/>
            <a:r>
              <a:rPr lang="en-US" sz="2600" dirty="0" smtClean="0"/>
              <a:t>Duplicated code</a:t>
            </a:r>
          </a:p>
          <a:p>
            <a:pPr lvl="1"/>
            <a:r>
              <a:rPr lang="en-US" sz="2600" dirty="0" smtClean="0"/>
              <a:t>Naming conventions </a:t>
            </a:r>
          </a:p>
          <a:p>
            <a:pPr lvl="1"/>
            <a:r>
              <a:rPr lang="en-US" sz="2600" dirty="0" smtClean="0"/>
              <a:t>Class relationships</a:t>
            </a:r>
          </a:p>
          <a:p>
            <a:pPr lvl="1"/>
            <a:r>
              <a:rPr lang="en-US" sz="2600" dirty="0" smtClean="0"/>
              <a:t>Revision history</a:t>
            </a:r>
          </a:p>
          <a:p>
            <a:r>
              <a:rPr lang="en-US" sz="2800" dirty="0" smtClean="0"/>
              <a:t>Scoring algorithm</a:t>
            </a:r>
          </a:p>
          <a:p>
            <a:r>
              <a:rPr lang="en-US" sz="2800" dirty="0" smtClean="0"/>
              <a:t>User studies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References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http://www.quora.com/Engineering-Recruiting/What-is-the-average-cost-of-recruiting-an-engineer-in-Silicon-Valley</a:t>
            </a:r>
          </a:p>
          <a:p>
            <a:pPr marL="457200" lvl="0" indent="-292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http://tech.fortune.cnn.com/2012/02/24/google-recruiting/</a:t>
            </a:r>
          </a:p>
          <a:p>
            <a:pPr marL="457200" lvl="0" indent="-292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http://www.slideshare.net/eremedia/college-recruiting-on-a-shoestring-budget</a:t>
            </a:r>
          </a:p>
          <a:p>
            <a:endParaRPr lang="en" sz="1000" u="sng">
              <a:solidFill>
                <a:schemeClr val="hlink"/>
              </a:solidFill>
              <a:hlinkClick r:id="rId5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1829370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Any Questions? </a:t>
            </a:r>
            <a:endParaRPr lang="en" dirty="0"/>
          </a:p>
        </p:txBody>
      </p:sp>
      <p:sp>
        <p:nvSpPr>
          <p:cNvPr id="162" name="Shape 162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989214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Outline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>
                <a:solidFill>
                  <a:srgbClr val="333333"/>
                </a:solidFill>
              </a:rPr>
              <a:t>Introduction</a:t>
            </a:r>
          </a:p>
          <a:p>
            <a:pPr marL="457200" lvl="0" indent="-342900" rtl="0">
              <a:lnSpc>
                <a:spcPct val="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>
                <a:solidFill>
                  <a:srgbClr val="333333"/>
                </a:solidFill>
              </a:rPr>
              <a:t>Motivation </a:t>
            </a:r>
          </a:p>
          <a:p>
            <a:pPr marL="457200" lvl="0" indent="-342900" rtl="0">
              <a:lnSpc>
                <a:spcPct val="50000"/>
              </a:lnSpc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" sz="1800" dirty="0">
                <a:solidFill>
                  <a:srgbClr val="333333"/>
                </a:solidFill>
              </a:rPr>
              <a:t>Background</a:t>
            </a:r>
          </a:p>
          <a:p>
            <a:pPr marL="457200" lvl="0" indent="-342900" rtl="0">
              <a:lnSpc>
                <a:spcPct val="50000"/>
              </a:lnSpc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" sz="1800" dirty="0">
                <a:solidFill>
                  <a:srgbClr val="333333"/>
                </a:solidFill>
              </a:rPr>
              <a:t>High-Level Approach</a:t>
            </a:r>
          </a:p>
          <a:p>
            <a:pPr marL="457200" lvl="0" indent="-342900" rtl="0">
              <a:lnSpc>
                <a:spcPct val="50000"/>
              </a:lnSpc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" sz="1800" dirty="0">
                <a:solidFill>
                  <a:srgbClr val="333333"/>
                </a:solidFill>
              </a:rPr>
              <a:t>System Details</a:t>
            </a:r>
          </a:p>
          <a:p>
            <a:pPr marL="457200" lvl="0" indent="-342900" rtl="0">
              <a:lnSpc>
                <a:spcPct val="50000"/>
              </a:lnSpc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" sz="1800" dirty="0">
                <a:solidFill>
                  <a:srgbClr val="333333"/>
                </a:solidFill>
              </a:rPr>
              <a:t>Technical Challenges</a:t>
            </a:r>
          </a:p>
          <a:p>
            <a:pPr marL="457200" lvl="0" indent="-342900" rtl="0">
              <a:lnSpc>
                <a:spcPct val="50000"/>
              </a:lnSpc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" sz="1800" dirty="0">
                <a:solidFill>
                  <a:srgbClr val="333333"/>
                </a:solidFill>
              </a:rPr>
              <a:t>Progress</a:t>
            </a:r>
          </a:p>
          <a:p>
            <a:pPr marL="457200" lvl="0" indent="-342900" rtl="0">
              <a:lnSpc>
                <a:spcPct val="50000"/>
              </a:lnSpc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" sz="1800" dirty="0">
                <a:solidFill>
                  <a:srgbClr val="333333"/>
                </a:solidFill>
              </a:rPr>
              <a:t>Results</a:t>
            </a:r>
          </a:p>
          <a:p>
            <a:pPr marL="457200" lvl="0" indent="-342900" rtl="0">
              <a:lnSpc>
                <a:spcPct val="50000"/>
              </a:lnSpc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" sz="1800" dirty="0">
                <a:solidFill>
                  <a:srgbClr val="333333"/>
                </a:solidFill>
              </a:rPr>
              <a:t>Next Steps</a:t>
            </a:r>
          </a:p>
        </p:txBody>
      </p:sp>
      <p:sp>
        <p:nvSpPr>
          <p:cNvPr id="32" name="Shape 32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09281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Introduction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800" b="1" i="1" dirty="0">
                <a:solidFill>
                  <a:srgbClr val="333333"/>
                </a:solidFill>
              </a:rPr>
              <a:t>CodeScore</a:t>
            </a:r>
            <a:r>
              <a:rPr lang="en" sz="2800" dirty="0">
                <a:solidFill>
                  <a:srgbClr val="333333"/>
                </a:solidFill>
              </a:rPr>
              <a:t>: </a:t>
            </a:r>
            <a:r>
              <a:rPr lang="en-US" sz="2800" dirty="0" smtClean="0">
                <a:solidFill>
                  <a:srgbClr val="333333"/>
                </a:solidFill>
              </a:rPr>
              <a:t>a</a:t>
            </a:r>
            <a:r>
              <a:rPr lang="en" sz="2800" dirty="0" smtClean="0">
                <a:solidFill>
                  <a:srgbClr val="333333"/>
                </a:solidFill>
              </a:rPr>
              <a:t>n </a:t>
            </a:r>
            <a:r>
              <a:rPr lang="en" sz="2800" dirty="0">
                <a:solidFill>
                  <a:srgbClr val="333333"/>
                </a:solidFill>
              </a:rPr>
              <a:t>automated tool for measuring internal software quality by detecting code smells</a:t>
            </a:r>
            <a:r>
              <a:rPr lang="en" sz="2800" i="1" dirty="0" smtClean="0">
                <a:solidFill>
                  <a:srgbClr val="333333"/>
                </a:solidFill>
              </a:rPr>
              <a:t>.</a:t>
            </a:r>
            <a:endParaRPr lang="en" sz="2800" i="1" dirty="0">
              <a:solidFill>
                <a:srgbClr val="333333"/>
              </a:solidFill>
            </a:endParaRPr>
          </a:p>
          <a:p>
            <a:pPr lvl="0" rtl="0">
              <a:buNone/>
            </a:pPr>
            <a:r>
              <a:rPr lang="en" sz="2800" b="1" i="1" dirty="0">
                <a:solidFill>
                  <a:srgbClr val="333333"/>
                </a:solidFill>
              </a:rPr>
              <a:t>Focus</a:t>
            </a:r>
            <a:r>
              <a:rPr lang="en" sz="2800" dirty="0">
                <a:solidFill>
                  <a:srgbClr val="333333"/>
                </a:solidFill>
              </a:rPr>
              <a:t>: </a:t>
            </a:r>
            <a:r>
              <a:rPr lang="en-US" sz="2800" dirty="0" smtClean="0">
                <a:solidFill>
                  <a:srgbClr val="333333"/>
                </a:solidFill>
              </a:rPr>
              <a:t>u</a:t>
            </a:r>
            <a:r>
              <a:rPr lang="en" sz="2800" dirty="0" smtClean="0">
                <a:solidFill>
                  <a:srgbClr val="333333"/>
                </a:solidFill>
              </a:rPr>
              <a:t>nderstandability and</a:t>
            </a:r>
            <a:r>
              <a:rPr lang="en-US" sz="2800" dirty="0" smtClean="0">
                <a:solidFill>
                  <a:srgbClr val="333333"/>
                </a:solidFill>
              </a:rPr>
              <a:t> m</a:t>
            </a:r>
            <a:r>
              <a:rPr lang="en" sz="2800" dirty="0" smtClean="0">
                <a:solidFill>
                  <a:srgbClr val="333333"/>
                </a:solidFill>
              </a:rPr>
              <a:t>aintainability</a:t>
            </a:r>
            <a:endParaRPr lang="en" sz="2800" dirty="0">
              <a:solidFill>
                <a:srgbClr val="333333"/>
              </a:solidFill>
            </a:endParaRPr>
          </a:p>
          <a:p>
            <a:endParaRPr lang="en" dirty="0">
              <a:solidFill>
                <a:srgbClr val="333333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Introduction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 b="1" i="1" dirty="0">
                <a:solidFill>
                  <a:srgbClr val="333333"/>
                </a:solidFill>
              </a:rPr>
              <a:t>Code Smell</a:t>
            </a:r>
            <a:r>
              <a:rPr lang="en" sz="2800" dirty="0">
                <a:solidFill>
                  <a:srgbClr val="333333"/>
                </a:solidFill>
              </a:rPr>
              <a:t>: An easily recognized design weakness indicative of more significant </a:t>
            </a:r>
            <a:r>
              <a:rPr lang="en" sz="2800" dirty="0" smtClean="0">
                <a:solidFill>
                  <a:srgbClr val="333333"/>
                </a:solidFill>
              </a:rPr>
              <a:t>problems</a:t>
            </a:r>
            <a:endParaRPr lang="en-US" sz="2800" dirty="0">
              <a:solidFill>
                <a:srgbClr val="333333"/>
              </a:solidFill>
            </a:endParaRPr>
          </a:p>
          <a:p>
            <a:pPr lvl="0" rtl="0">
              <a:buNone/>
            </a:pPr>
            <a:endParaRPr lang="en" sz="1050" dirty="0">
              <a:solidFill>
                <a:srgbClr val="333333"/>
              </a:solidFill>
            </a:endParaRPr>
          </a:p>
          <a:p>
            <a:pPr lvl="0" rtl="0">
              <a:buNone/>
            </a:pPr>
            <a:r>
              <a:rPr lang="en" sz="2400" dirty="0"/>
              <a:t>Examples: </a:t>
            </a:r>
          </a:p>
          <a:p>
            <a:pPr marL="457200" lvl="0" indent="-381000" rtl="0">
              <a:lnSpc>
                <a:spcPct val="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Duplicated code</a:t>
            </a:r>
          </a:p>
          <a:p>
            <a:pPr marL="457200" lvl="0" indent="-381000" rtl="0">
              <a:lnSpc>
                <a:spcPct val="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Inconsistent or confusing names</a:t>
            </a:r>
          </a:p>
          <a:p>
            <a:pPr marL="457200" lvl="0" indent="-381000" rtl="0">
              <a:lnSpc>
                <a:spcPct val="6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“Feature </a:t>
            </a:r>
            <a:r>
              <a:rPr lang="en" sz="2400" dirty="0" smtClean="0"/>
              <a:t>envy”</a:t>
            </a:r>
            <a:r>
              <a:rPr lang="en-US" sz="2400" dirty="0" smtClean="0"/>
              <a:t> – classes that make extensive use of members of other classes</a:t>
            </a:r>
            <a:endParaRPr lang="en" sz="2400" dirty="0"/>
          </a:p>
        </p:txBody>
      </p:sp>
      <p:sp>
        <p:nvSpPr>
          <p:cNvPr id="46" name="Shape 46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2" name="Picture 1" descr="Screen Shot 2013-12-09 at 6.32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20" y="2373795"/>
            <a:ext cx="3321310" cy="111104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Motivation</a:t>
            </a:r>
          </a:p>
        </p:txBody>
      </p:sp>
      <p:sp>
        <p:nvSpPr>
          <p:cNvPr id="54" name="Shape 54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5" name="Shape 55"/>
          <p:cNvSpPr/>
          <p:nvPr/>
        </p:nvSpPr>
        <p:spPr>
          <a:xfrm>
            <a:off x="6234600" y="4030525"/>
            <a:ext cx="2452199" cy="857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6" name="Shape 56"/>
          <p:cNvSpPr/>
          <p:nvPr/>
        </p:nvSpPr>
        <p:spPr>
          <a:xfrm>
            <a:off x="6412237" y="2726300"/>
            <a:ext cx="2096924" cy="12581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57" name="Shape 57"/>
          <p:cNvSpPr/>
          <p:nvPr/>
        </p:nvSpPr>
        <p:spPr>
          <a:xfrm>
            <a:off x="1" y="3765826"/>
            <a:ext cx="2120348" cy="137767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9" name="Shape 14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 smtClean="0"/>
              <a:t>Recruiting engineers is expensive</a:t>
            </a:r>
          </a:p>
          <a:p>
            <a:pPr lvl="1"/>
            <a:r>
              <a:rPr lang="en-US" sz="2800" dirty="0" smtClean="0"/>
              <a:t>Rove (small company): $10,000</a:t>
            </a:r>
          </a:p>
          <a:p>
            <a:pPr lvl="1"/>
            <a:r>
              <a:rPr lang="en-US" sz="2800" dirty="0" smtClean="0"/>
              <a:t>Google: $50,000 - $100,000</a:t>
            </a:r>
          </a:p>
          <a:p>
            <a:pPr lvl="1"/>
            <a:r>
              <a:rPr lang="en-US" sz="2800" dirty="0" smtClean="0"/>
              <a:t>Time cost</a:t>
            </a:r>
          </a:p>
          <a:p>
            <a:pPr lvl="1"/>
            <a:r>
              <a:rPr lang="en-US" sz="2800" dirty="0" smtClean="0"/>
              <a:t>Opportunity cost</a:t>
            </a:r>
            <a:endParaRPr lang="en" sz="2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Use Cases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52450" indent="-514350">
              <a:buClr>
                <a:srgbClr val="333333"/>
              </a:buClr>
              <a:buAutoNum type="arabicPeriod"/>
            </a:pPr>
            <a:r>
              <a:rPr lang="en-US" sz="3200" dirty="0" smtClean="0">
                <a:solidFill>
                  <a:srgbClr val="333333"/>
                </a:solidFill>
              </a:rPr>
              <a:t>Recruiting</a:t>
            </a:r>
          </a:p>
          <a:p>
            <a:pPr marL="552450" indent="-514350">
              <a:buClr>
                <a:srgbClr val="333333"/>
              </a:buClr>
              <a:buAutoNum type="arabicPeriod"/>
            </a:pPr>
            <a:r>
              <a:rPr lang="en-US" sz="3200" dirty="0" smtClean="0">
                <a:solidFill>
                  <a:srgbClr val="333333"/>
                </a:solidFill>
              </a:rPr>
              <a:t>Grading</a:t>
            </a:r>
          </a:p>
          <a:p>
            <a:pPr marL="266700" lvl="1" indent="0">
              <a:buClr>
                <a:srgbClr val="333333"/>
              </a:buClr>
              <a:buNone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   - Internal quality underemphasized in classroom</a:t>
            </a:r>
          </a:p>
          <a:p>
            <a:pPr marL="552450" indent="-514350">
              <a:buClr>
                <a:srgbClr val="333333"/>
              </a:buClr>
              <a:buAutoNum type="arabicPeriod"/>
            </a:pPr>
            <a:r>
              <a:rPr lang="en-US" sz="3200" dirty="0" smtClean="0">
                <a:solidFill>
                  <a:srgbClr val="333333"/>
                </a:solidFill>
              </a:rPr>
              <a:t>Personal Evaluation</a:t>
            </a:r>
            <a:endParaRPr lang="en-US" sz="3200" dirty="0">
              <a:solidFill>
                <a:srgbClr val="333333"/>
              </a:solidFill>
            </a:endParaRPr>
          </a:p>
          <a:p>
            <a:pPr marL="266700" lvl="1" indent="0">
              <a:buClr>
                <a:srgbClr val="333333"/>
              </a:buClr>
              <a:buNone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   - No popular tools exist</a:t>
            </a:r>
          </a:p>
        </p:txBody>
      </p:sp>
      <p:sp>
        <p:nvSpPr>
          <p:cNvPr id="64" name="Shape 64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Background</a:t>
            </a:r>
          </a:p>
        </p:txBody>
      </p:sp>
      <p:sp>
        <p:nvSpPr>
          <p:cNvPr id="71" name="Shape 71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2" name="Shape 72"/>
          <p:cNvSpPr/>
          <p:nvPr/>
        </p:nvSpPr>
        <p:spPr>
          <a:xfrm>
            <a:off x="6053376" y="1721247"/>
            <a:ext cx="2505319" cy="27734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" name="Shape 140"/>
          <p:cNvSpPr txBox="1">
            <a:spLocks/>
          </p:cNvSpPr>
          <p:nvPr/>
        </p:nvSpPr>
        <p:spPr>
          <a:xfrm>
            <a:off x="457200" y="1126152"/>
            <a:ext cx="8229600" cy="3725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4572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9144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1371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Methodologies for code analysis</a:t>
            </a:r>
          </a:p>
          <a:p>
            <a:pPr lvl="1"/>
            <a:r>
              <a:rPr lang="en-US" sz="2400" dirty="0" smtClean="0"/>
              <a:t>Parse code into manageable units</a:t>
            </a:r>
          </a:p>
          <a:p>
            <a:pPr lvl="2"/>
            <a:r>
              <a:rPr lang="en-US" sz="2400" dirty="0" smtClean="0"/>
              <a:t>Control Structures</a:t>
            </a:r>
          </a:p>
          <a:p>
            <a:pPr lvl="2"/>
            <a:r>
              <a:rPr lang="en-US" sz="2400" dirty="0" smtClean="0"/>
              <a:t>Tokens</a:t>
            </a:r>
          </a:p>
          <a:p>
            <a:pPr lvl="2"/>
            <a:r>
              <a:rPr lang="en-US" sz="2400" dirty="0" smtClean="0"/>
              <a:t>Assembly Instructions</a:t>
            </a:r>
          </a:p>
          <a:p>
            <a:pPr lvl="2"/>
            <a:r>
              <a:rPr lang="en-US" sz="2400" dirty="0" smtClean="0"/>
              <a:t>Objects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Background</a:t>
            </a:r>
          </a:p>
        </p:txBody>
      </p:sp>
      <p:sp>
        <p:nvSpPr>
          <p:cNvPr id="79" name="Shape 79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0" name="Shape 80"/>
          <p:cNvSpPr/>
          <p:nvPr/>
        </p:nvSpPr>
        <p:spPr>
          <a:xfrm>
            <a:off x="4978396" y="1751143"/>
            <a:ext cx="2343150" cy="657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1" name="Shape 81"/>
          <p:cNvSpPr/>
          <p:nvPr/>
        </p:nvSpPr>
        <p:spPr>
          <a:xfrm>
            <a:off x="3607901" y="2934138"/>
            <a:ext cx="2209800" cy="7810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2" name="Shape 82"/>
          <p:cNvSpPr/>
          <p:nvPr/>
        </p:nvSpPr>
        <p:spPr>
          <a:xfrm>
            <a:off x="6537428" y="2638933"/>
            <a:ext cx="1905000" cy="18573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8" name="Shape 140"/>
          <p:cNvSpPr txBox="1">
            <a:spLocks/>
          </p:cNvSpPr>
          <p:nvPr/>
        </p:nvSpPr>
        <p:spPr>
          <a:xfrm>
            <a:off x="457200" y="1115109"/>
            <a:ext cx="8229600" cy="3725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4572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9144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1371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Static code analysis tools</a:t>
            </a:r>
          </a:p>
          <a:p>
            <a:pPr lvl="1"/>
            <a:r>
              <a:rPr lang="en-US" sz="2800" dirty="0" err="1" smtClean="0"/>
              <a:t>CodeSonar</a:t>
            </a:r>
            <a:endParaRPr lang="en-US" sz="2800" dirty="0" smtClean="0"/>
          </a:p>
          <a:p>
            <a:pPr lvl="1"/>
            <a:r>
              <a:rPr lang="en-US" sz="2800" dirty="0" err="1" smtClean="0"/>
              <a:t>Klocwork</a:t>
            </a:r>
            <a:r>
              <a:rPr lang="en-US" sz="2800" dirty="0" smtClean="0"/>
              <a:t> Insight</a:t>
            </a:r>
          </a:p>
          <a:p>
            <a:pPr lvl="1"/>
            <a:r>
              <a:rPr lang="en-US" sz="2800" dirty="0" err="1" smtClean="0"/>
              <a:t>FingBugs</a:t>
            </a:r>
            <a:endParaRPr lang="en-US" sz="2800" dirty="0" smtClean="0"/>
          </a:p>
          <a:p>
            <a:pPr lvl="1"/>
            <a:r>
              <a:rPr lang="en-US" sz="2800" dirty="0" err="1" smtClean="0"/>
              <a:t>Yasca</a:t>
            </a:r>
            <a:endParaRPr lang="en" sz="2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Background</a:t>
            </a:r>
          </a:p>
        </p:txBody>
      </p:sp>
      <p:sp>
        <p:nvSpPr>
          <p:cNvPr id="89" name="Shape 89"/>
          <p:cNvSpPr/>
          <p:nvPr/>
        </p:nvSpPr>
        <p:spPr>
          <a:xfrm>
            <a:off x="6701475" y="205975"/>
            <a:ext cx="1985325" cy="827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" name="Shape 140"/>
          <p:cNvSpPr txBox="1">
            <a:spLocks/>
          </p:cNvSpPr>
          <p:nvPr/>
        </p:nvSpPr>
        <p:spPr>
          <a:xfrm>
            <a:off x="457200" y="971550"/>
            <a:ext cx="8229600" cy="3725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4572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9144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1371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JOCS – Judgment of Code Style</a:t>
            </a:r>
          </a:p>
          <a:p>
            <a:pPr lvl="1"/>
            <a:r>
              <a:rPr lang="en-US" sz="2400" dirty="0" smtClean="0"/>
              <a:t>2012/2013 CIS Senior Design Project </a:t>
            </a:r>
          </a:p>
          <a:p>
            <a:pPr lvl="1"/>
            <a:r>
              <a:rPr lang="en-US" sz="2400" dirty="0" smtClean="0"/>
              <a:t>Attempt to mimic manual grading of code style</a:t>
            </a:r>
          </a:p>
          <a:p>
            <a:pPr lvl="2"/>
            <a:r>
              <a:rPr lang="en-US" sz="2400" dirty="0" smtClean="0"/>
              <a:t>Line length</a:t>
            </a:r>
          </a:p>
          <a:p>
            <a:pPr lvl="2"/>
            <a:r>
              <a:rPr lang="en-US" sz="2400" dirty="0" smtClean="0"/>
              <a:t>Consistency</a:t>
            </a:r>
          </a:p>
          <a:p>
            <a:pPr lvl="2"/>
            <a:r>
              <a:rPr lang="en-US" sz="2400" dirty="0" smtClean="0"/>
              <a:t>Modularity</a:t>
            </a:r>
          </a:p>
          <a:p>
            <a:pPr lvl="1"/>
            <a:r>
              <a:rPr lang="en-US" sz="2400" dirty="0" smtClean="0"/>
              <a:t>Utilizes a machine learning algorithm to compute a single score from the features</a:t>
            </a:r>
          </a:p>
          <a:p>
            <a:pPr lvl="2"/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114</TotalTime>
  <Words>380</Words>
  <Application>Microsoft Macintosh PowerPoint</Application>
  <PresentationFormat>On-screen Show (16:9)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Plaza</vt:lpstr>
      <vt:lpstr>Microsoft Equation</vt:lpstr>
      <vt:lpstr>CodeScore</vt:lpstr>
      <vt:lpstr>Outline</vt:lpstr>
      <vt:lpstr>Introduction</vt:lpstr>
      <vt:lpstr>Introduction</vt:lpstr>
      <vt:lpstr>Motivation</vt:lpstr>
      <vt:lpstr>Use Cases</vt:lpstr>
      <vt:lpstr>Background</vt:lpstr>
      <vt:lpstr>Background</vt:lpstr>
      <vt:lpstr>Background</vt:lpstr>
      <vt:lpstr>High-Level Approach</vt:lpstr>
      <vt:lpstr>System Details</vt:lpstr>
      <vt:lpstr>System Details</vt:lpstr>
      <vt:lpstr>Evaluation Criteria</vt:lpstr>
      <vt:lpstr>Technical Challenges</vt:lpstr>
      <vt:lpstr>Progress</vt:lpstr>
      <vt:lpstr>Next Steps</vt:lpstr>
      <vt:lpstr>References</vt:lpstr>
      <vt:lpstr>Any 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CodeScore</dc:title>
  <cp:lastModifiedBy>Allison Pearce</cp:lastModifiedBy>
  <cp:revision>13</cp:revision>
  <dcterms:modified xsi:type="dcterms:W3CDTF">2013-12-11T05:41:40Z</dcterms:modified>
</cp:coreProperties>
</file>