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8"/>
  </p:notesMasterIdLst>
  <p:sldIdLst>
    <p:sldId id="256" r:id="rId2"/>
    <p:sldId id="266" r:id="rId3"/>
    <p:sldId id="267" r:id="rId4"/>
    <p:sldId id="281" r:id="rId5"/>
    <p:sldId id="280" r:id="rId6"/>
    <p:sldId id="268" r:id="rId7"/>
    <p:sldId id="259" r:id="rId8"/>
    <p:sldId id="282" r:id="rId9"/>
    <p:sldId id="284" r:id="rId10"/>
    <p:sldId id="283" r:id="rId11"/>
    <p:sldId id="269" r:id="rId12"/>
    <p:sldId id="271" r:id="rId13"/>
    <p:sldId id="272" r:id="rId14"/>
    <p:sldId id="260" r:id="rId15"/>
    <p:sldId id="263" r:id="rId16"/>
    <p:sldId id="270" r:id="rId17"/>
    <p:sldId id="273" r:id="rId18"/>
    <p:sldId id="261" r:id="rId19"/>
    <p:sldId id="274" r:id="rId20"/>
    <p:sldId id="275" r:id="rId21"/>
    <p:sldId id="276" r:id="rId22"/>
    <p:sldId id="277" r:id="rId23"/>
    <p:sldId id="278" r:id="rId24"/>
    <p:sldId id="279" r:id="rId25"/>
    <p:sldId id="262" r:id="rId26"/>
    <p:sldId id="26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21" autoAdjust="0"/>
    <p:restoredTop sz="86443" autoAdjust="0"/>
  </p:normalViewPr>
  <p:slideViewPr>
    <p:cSldViewPr snapToGrid="0">
      <p:cViewPr varScale="1">
        <p:scale>
          <a:sx n="73" d="100"/>
          <a:sy n="73" d="100"/>
        </p:scale>
        <p:origin x="60" y="43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0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99A0F-8E8B-4F4C-9498-D1503BB258A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1E6B3-0D3D-4FB2-A8EE-A61FAAB7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7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1E6B3-0D3D-4FB2-A8EE-A61FAAB7ED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23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Headwaters display high “surface area to volume” 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1E6B3-0D3D-4FB2-A8EE-A61FAAB7ED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30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categorized best as methods </a:t>
            </a:r>
            <a:r>
              <a:rPr lang="en-US" dirty="0" smtClean="0"/>
              <a:t>but a piece of it became a serious</a:t>
            </a:r>
            <a:r>
              <a:rPr lang="en-US" baseline="0" dirty="0" smtClean="0"/>
              <a:t> consideration, there are many variations of this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1E6B3-0D3D-4FB2-A8EE-A61FAAB7ED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5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Headwater Stream Metabolism and Trout Biomass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Zach Lessig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GPP and/or ER have a relationship with trout biomass?</a:t>
            </a:r>
          </a:p>
          <a:p>
            <a:r>
              <a:rPr lang="en-US" dirty="0" smtClean="0"/>
              <a:t>What environmental variables best predict GPP, ER, and trout biomass?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metabolism models with an air-water gas exchange value based on slope reasonable?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13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sites and sampling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sites each on a different stream</a:t>
            </a:r>
          </a:p>
          <a:p>
            <a:r>
              <a:rPr lang="en-US" dirty="0" smtClean="0"/>
              <a:t>Sampled 3 times:</a:t>
            </a:r>
          </a:p>
          <a:p>
            <a:pPr lvl="1"/>
            <a:r>
              <a:rPr lang="en-US" dirty="0" smtClean="0"/>
              <a:t>Summer 2017</a:t>
            </a:r>
          </a:p>
          <a:p>
            <a:pPr lvl="1"/>
            <a:r>
              <a:rPr lang="en-US" dirty="0" smtClean="0"/>
              <a:t>Fall 2017</a:t>
            </a:r>
          </a:p>
          <a:p>
            <a:pPr lvl="1"/>
            <a:r>
              <a:rPr lang="en-US" dirty="0" smtClean="0"/>
              <a:t>Summer 2018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47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site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6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stream nutrients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trout biomass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Sampled 2 times</a:t>
            </a:r>
          </a:p>
          <a:p>
            <a:pPr lvl="1"/>
            <a:r>
              <a:rPr lang="en-US" dirty="0"/>
              <a:t>Summer 2017</a:t>
            </a:r>
          </a:p>
          <a:p>
            <a:pPr lvl="1"/>
            <a:r>
              <a:rPr lang="en-US" dirty="0"/>
              <a:t> </a:t>
            </a:r>
            <a:r>
              <a:rPr lang="en-US" strike="sngStrike" dirty="0" smtClean="0"/>
              <a:t>Fall 2017</a:t>
            </a:r>
            <a:endParaRPr lang="en-US" dirty="0"/>
          </a:p>
          <a:p>
            <a:pPr lvl="1"/>
            <a:r>
              <a:rPr lang="en-US" dirty="0"/>
              <a:t>Summer </a:t>
            </a:r>
            <a:r>
              <a:rPr lang="en-US" dirty="0" smtClean="0"/>
              <a:t>2018</a:t>
            </a:r>
          </a:p>
          <a:p>
            <a:r>
              <a:rPr lang="en-US" dirty="0" smtClean="0"/>
              <a:t>2 pass depletion for 25 m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4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stream metabolism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station open channel diel oxygen with inverse modeling</a:t>
            </a:r>
          </a:p>
          <a:p>
            <a:r>
              <a:rPr lang="en-US" dirty="0" smtClean="0"/>
              <a:t>Stream oxygen is a function of GPP, ER, and the air-water gas exchange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12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air-water gas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33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53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site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23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seasonal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4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Preview?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94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stream nutrients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49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related to GPP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6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related to 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69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related to trout biomass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Discussion: GPP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GPP was limited by PAR (</a:t>
            </a:r>
            <a:r>
              <a:rPr lang="en-US" dirty="0">
                <a:effectLst/>
              </a:rPr>
              <a:t>Warren et al. 2017</a:t>
            </a:r>
            <a:r>
              <a:rPr lang="en-US" dirty="0" smtClean="0">
                <a:effectLst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PAR limits GPP below 3.5 mol m</a:t>
            </a:r>
            <a:r>
              <a:rPr lang="en-US" baseline="30000" dirty="0" smtClean="0"/>
              <a:t>-2</a:t>
            </a:r>
            <a:r>
              <a:rPr lang="en-US" dirty="0" smtClean="0"/>
              <a:t> d</a:t>
            </a:r>
            <a:r>
              <a:rPr lang="en-US" baseline="30000" dirty="0" smtClean="0"/>
              <a:t>-1</a:t>
            </a:r>
            <a:endParaRPr lang="en-US" dirty="0" smtClean="0"/>
          </a:p>
          <a:p>
            <a:pPr lvl="1"/>
            <a:r>
              <a:rPr lang="en-US" dirty="0" smtClean="0"/>
              <a:t>PAR severely limits below 2.2 </a:t>
            </a:r>
            <a:r>
              <a:rPr lang="en-US" dirty="0"/>
              <a:t>mol m</a:t>
            </a:r>
            <a:r>
              <a:rPr lang="en-US" baseline="30000" dirty="0"/>
              <a:t>-2</a:t>
            </a:r>
            <a:r>
              <a:rPr lang="en-US" dirty="0"/>
              <a:t> </a:t>
            </a:r>
            <a:r>
              <a:rPr lang="en-US" dirty="0" smtClean="0"/>
              <a:t>d</a:t>
            </a:r>
            <a:r>
              <a:rPr lang="en-US" baseline="30000" dirty="0" smtClean="0"/>
              <a:t>-1</a:t>
            </a:r>
            <a:endParaRPr lang="en-US" dirty="0" smtClean="0"/>
          </a:p>
          <a:p>
            <a:r>
              <a:rPr lang="en-US" dirty="0" smtClean="0"/>
              <a:t>GPP was possibly </a:t>
            </a:r>
            <a:r>
              <a:rPr lang="en-US" dirty="0" err="1" smtClean="0"/>
              <a:t>colimited</a:t>
            </a:r>
            <a:r>
              <a:rPr lang="en-US" dirty="0" smtClean="0"/>
              <a:t> by DIN (</a:t>
            </a:r>
            <a:r>
              <a:rPr lang="en-US" dirty="0" err="1" smtClean="0">
                <a:effectLst/>
              </a:rPr>
              <a:t>Dodds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et al. </a:t>
            </a:r>
            <a:r>
              <a:rPr lang="en-US" dirty="0" smtClean="0">
                <a:effectLst/>
              </a:rPr>
              <a:t>2002)</a:t>
            </a:r>
            <a:endParaRPr lang="en-US" dirty="0"/>
          </a:p>
          <a:p>
            <a:pPr lvl="1"/>
            <a:r>
              <a:rPr lang="en-US" dirty="0" smtClean="0">
                <a:effectLst/>
              </a:rPr>
              <a:t>DIN limits GPP below 0.04 mg N L</a:t>
            </a:r>
            <a:r>
              <a:rPr lang="en-US" baseline="30000" dirty="0" smtClean="0">
                <a:effectLst/>
              </a:rPr>
              <a:t>-1</a:t>
            </a:r>
          </a:p>
          <a:p>
            <a:r>
              <a:rPr lang="en-US" dirty="0" smtClean="0">
                <a:effectLst/>
              </a:rPr>
              <a:t>I would expect to have gotten much lower GPP estimations (</a:t>
            </a:r>
            <a:r>
              <a:rPr lang="en-US" dirty="0">
                <a:effectLst/>
              </a:rPr>
              <a:t>Mejia et al</a:t>
            </a:r>
            <a:r>
              <a:rPr lang="en-US">
                <a:effectLst/>
              </a:rPr>
              <a:t>. </a:t>
            </a:r>
            <a:r>
              <a:rPr lang="en-US" smtClean="0">
                <a:effectLst/>
              </a:rPr>
              <a:t>2018</a:t>
            </a:r>
            <a:r>
              <a:rPr lang="en-US">
                <a:effectLst/>
              </a:rPr>
              <a:t>)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4683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06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9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Headwaters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Headwaters are the beginning of stream networks</a:t>
            </a:r>
          </a:p>
          <a:p>
            <a:r>
              <a:rPr lang="en-US" dirty="0" smtClean="0"/>
              <a:t>Most of a stream network’s length is in headwaters</a:t>
            </a:r>
          </a:p>
          <a:p>
            <a:r>
              <a:rPr lang="en-US" dirty="0" smtClean="0"/>
              <a:t>Headwaters </a:t>
            </a:r>
            <a:r>
              <a:rPr lang="en-US" dirty="0" smtClean="0"/>
              <a:t>have a high </a:t>
            </a:r>
            <a:r>
              <a:rPr lang="en-US" dirty="0" smtClean="0"/>
              <a:t>edge to area </a:t>
            </a:r>
            <a:r>
              <a:rPr lang="en-US" dirty="0" smtClean="0"/>
              <a:t>ratio</a:t>
            </a:r>
          </a:p>
          <a:p>
            <a:pPr lvl="1"/>
            <a:r>
              <a:rPr lang="en-US" dirty="0" smtClean="0"/>
              <a:t>a lot of allochthonous material enters</a:t>
            </a:r>
            <a:endParaRPr lang="en-US" dirty="0" smtClean="0"/>
          </a:p>
          <a:p>
            <a:r>
              <a:rPr lang="en-US" dirty="0" smtClean="0"/>
              <a:t>Headwaters </a:t>
            </a:r>
            <a:r>
              <a:rPr lang="en-US" dirty="0" smtClean="0"/>
              <a:t>have low depth to volume ratio </a:t>
            </a:r>
          </a:p>
          <a:p>
            <a:pPr lvl="1"/>
            <a:r>
              <a:rPr lang="en-US" dirty="0" smtClean="0"/>
              <a:t>leads </a:t>
            </a:r>
            <a:r>
              <a:rPr lang="en-US" dirty="0" smtClean="0"/>
              <a:t>to rapid biogeochemical processing</a:t>
            </a:r>
          </a:p>
          <a:p>
            <a:r>
              <a:rPr lang="en-US" dirty="0" smtClean="0"/>
              <a:t>Headwaters contribute substantially to downstream water </a:t>
            </a:r>
            <a:r>
              <a:rPr lang="en-US" dirty="0" smtClean="0"/>
              <a:t>quality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010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Food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Allochthonous material</a:t>
            </a:r>
          </a:p>
          <a:p>
            <a:r>
              <a:rPr lang="en-US" dirty="0" smtClean="0"/>
              <a:t>Fungi and bacteria</a:t>
            </a:r>
          </a:p>
          <a:p>
            <a:r>
              <a:rPr lang="en-US" dirty="0" smtClean="0"/>
              <a:t>Aquatic invertebrates</a:t>
            </a:r>
          </a:p>
          <a:p>
            <a:r>
              <a:rPr lang="en-US" dirty="0" smtClean="0"/>
              <a:t>Fish</a:t>
            </a:r>
          </a:p>
        </p:txBody>
      </p:sp>
    </p:spTree>
    <p:extLst>
      <p:ext uri="{BB962C8B-B14F-4D97-AF65-F5344CB8AC3E}">
        <p14:creationId xmlns:p14="http://schemas.microsoft.com/office/powerpoint/2010/main" val="111025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Fish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Headwaters are refuges for important fish</a:t>
            </a:r>
          </a:p>
          <a:p>
            <a:r>
              <a:rPr lang="en-US" dirty="0"/>
              <a:t>Fish population estimates are fairly invasive and human resource intensive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4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Whole </a:t>
            </a:r>
            <a:r>
              <a:rPr lang="en-US" dirty="0"/>
              <a:t>stream metabolism incorporates information about virtually all stream </a:t>
            </a:r>
            <a:r>
              <a:rPr lang="en-US" dirty="0" smtClean="0"/>
              <a:t>organisms</a:t>
            </a:r>
          </a:p>
          <a:p>
            <a:r>
              <a:rPr lang="en-US" dirty="0"/>
              <a:t>Stream metabolism has 2 components:</a:t>
            </a:r>
          </a:p>
          <a:p>
            <a:pPr lvl="1"/>
            <a:r>
              <a:rPr lang="en-US" dirty="0"/>
              <a:t>Gross Primary Production (GPP) – uses Photosynthetic Active Radiation (PAR) to fix the C in CO</a:t>
            </a:r>
            <a:r>
              <a:rPr lang="en-US" baseline="-25000" dirty="0"/>
              <a:t>2</a:t>
            </a:r>
            <a:r>
              <a:rPr lang="en-US" dirty="0"/>
              <a:t> and releases the O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Ecosystem Respiration (ER) – Consumes O</a:t>
            </a:r>
            <a:r>
              <a:rPr lang="en-US" baseline="-25000" dirty="0"/>
              <a:t>2</a:t>
            </a:r>
            <a:r>
              <a:rPr lang="en-US" dirty="0"/>
              <a:t> and releases CO</a:t>
            </a:r>
            <a:r>
              <a:rPr lang="en-US" baseline="-25000" dirty="0"/>
              <a:t>2</a:t>
            </a:r>
            <a:r>
              <a:rPr lang="en-US" dirty="0"/>
              <a:t> which represents energy use by stream organisms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4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GPP and/or ER have a relationship with trout biomass?</a:t>
            </a:r>
          </a:p>
          <a:p>
            <a:r>
              <a:rPr lang="en-US" dirty="0" smtClean="0"/>
              <a:t>What environmental variables best predict GPP, ER, and trout biomass?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Metabolism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channel Diel O</a:t>
            </a:r>
            <a:r>
              <a:rPr lang="en-US" baseline="-25000" dirty="0" smtClean="0"/>
              <a:t>2</a:t>
            </a:r>
            <a:r>
              <a:rPr lang="en-US" dirty="0" smtClean="0"/>
              <a:t> with inverse modeling</a:t>
            </a:r>
            <a:endParaRPr lang="en-US" dirty="0"/>
          </a:p>
          <a:p>
            <a:pPr lvl="1"/>
            <a:r>
              <a:rPr lang="en-US" dirty="0" smtClean="0"/>
              <a:t>Inputs:</a:t>
            </a:r>
          </a:p>
          <a:p>
            <a:pPr lvl="2"/>
            <a:r>
              <a:rPr lang="en-US" dirty="0" smtClean="0"/>
              <a:t>Short time interval O</a:t>
            </a:r>
            <a:r>
              <a:rPr lang="en-US" baseline="-25000" dirty="0" smtClean="0"/>
              <a:t>2</a:t>
            </a:r>
            <a:r>
              <a:rPr lang="en-US" dirty="0" smtClean="0"/>
              <a:t> data</a:t>
            </a:r>
          </a:p>
          <a:p>
            <a:pPr lvl="2"/>
            <a:r>
              <a:rPr lang="en-US" dirty="0" smtClean="0"/>
              <a:t>Short time interval light data</a:t>
            </a:r>
          </a:p>
          <a:p>
            <a:pPr lvl="2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Air-water gas exchange rate (K</a:t>
            </a:r>
            <a:r>
              <a:rPr lang="en-US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600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lvl="1"/>
            <a:r>
              <a:rPr lang="en-US" dirty="0" smtClean="0"/>
              <a:t>Outputs:</a:t>
            </a:r>
            <a:endParaRPr lang="en-US" dirty="0"/>
          </a:p>
          <a:p>
            <a:pPr lvl="2"/>
            <a:r>
              <a:rPr lang="en-US" dirty="0" smtClean="0"/>
              <a:t>GPP estimate</a:t>
            </a:r>
          </a:p>
          <a:p>
            <a:pPr lvl="2"/>
            <a:r>
              <a:rPr lang="en-US" dirty="0" smtClean="0"/>
              <a:t>ER estimate</a:t>
            </a:r>
          </a:p>
        </p:txBody>
      </p:sp>
    </p:spTree>
    <p:extLst>
      <p:ext uri="{BB962C8B-B14F-4D97-AF65-F5344CB8AC3E}">
        <p14:creationId xmlns:p14="http://schemas.microsoft.com/office/powerpoint/2010/main" val="392655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Metabolism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Headwater streams the gas exchange rate is typically determined with gas injections</a:t>
            </a:r>
          </a:p>
          <a:p>
            <a:pPr lvl="1"/>
            <a:r>
              <a:rPr lang="en-US" dirty="0" smtClean="0"/>
              <a:t>Gas injections are resource intensive</a:t>
            </a:r>
          </a:p>
          <a:p>
            <a:r>
              <a:rPr lang="en-US" dirty="0" smtClean="0"/>
              <a:t>Previous studies have found a strong relationship between stream slope and gas exchange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Can I use a value of gas exchange with an equation using slope indicated in the literature?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37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1824</TotalTime>
  <Words>528</Words>
  <Application>Microsoft Office PowerPoint</Application>
  <PresentationFormat>Widescreen</PresentationFormat>
  <Paragraphs>85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Calisto MT</vt:lpstr>
      <vt:lpstr>Trebuchet MS</vt:lpstr>
      <vt:lpstr>Wingdings 2</vt:lpstr>
      <vt:lpstr>Slate</vt:lpstr>
      <vt:lpstr>Headwater Stream Metabolism and Trout Biomass</vt:lpstr>
      <vt:lpstr>Preview?</vt:lpstr>
      <vt:lpstr>Introduction: Headwaters</vt:lpstr>
      <vt:lpstr>Introduction: Food Web</vt:lpstr>
      <vt:lpstr>Introduction: Fish</vt:lpstr>
      <vt:lpstr>Introduction: </vt:lpstr>
      <vt:lpstr>Questions</vt:lpstr>
      <vt:lpstr>Introduction: Metabolism Estimation</vt:lpstr>
      <vt:lpstr>Introduction: Metabolism Estimation</vt:lpstr>
      <vt:lpstr>Questions</vt:lpstr>
      <vt:lpstr>Methods: sites and sampling times</vt:lpstr>
      <vt:lpstr>Methods: site characteristics</vt:lpstr>
      <vt:lpstr>Methods: stream nutrients</vt:lpstr>
      <vt:lpstr>Methods: trout biomass</vt:lpstr>
      <vt:lpstr>Methods: stream metabolism</vt:lpstr>
      <vt:lpstr>Methods: air-water gas exchange</vt:lpstr>
      <vt:lpstr>Statistical Analysis</vt:lpstr>
      <vt:lpstr>Results: site characteristics</vt:lpstr>
      <vt:lpstr>Results: seasonal variables</vt:lpstr>
      <vt:lpstr>Results: stream nutrients</vt:lpstr>
      <vt:lpstr>Factors related to GPP</vt:lpstr>
      <vt:lpstr>Factors related to ER</vt:lpstr>
      <vt:lpstr>Factors related to trout biomass</vt:lpstr>
      <vt:lpstr>Discussion: GPP</vt:lpstr>
      <vt:lpstr>Discussion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Headwater Stream Metabolism and Trout Biomass</dc:title>
  <dc:creator>Zach Lessig</dc:creator>
  <cp:lastModifiedBy>Zach Lessig</cp:lastModifiedBy>
  <cp:revision>33</cp:revision>
  <dcterms:created xsi:type="dcterms:W3CDTF">2019-05-22T20:48:05Z</dcterms:created>
  <dcterms:modified xsi:type="dcterms:W3CDTF">2019-05-30T16:36:57Z</dcterms:modified>
</cp:coreProperties>
</file>