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66" r:id="rId3"/>
    <p:sldId id="265" r:id="rId4"/>
    <p:sldId id="267" r:id="rId5"/>
    <p:sldId id="268" r:id="rId6"/>
    <p:sldId id="259" r:id="rId7"/>
    <p:sldId id="258" r:id="rId8"/>
    <p:sldId id="257" r:id="rId9"/>
    <p:sldId id="269" r:id="rId10"/>
    <p:sldId id="271" r:id="rId11"/>
    <p:sldId id="272" r:id="rId12"/>
    <p:sldId id="260" r:id="rId13"/>
    <p:sldId id="263" r:id="rId14"/>
    <p:sldId id="270" r:id="rId15"/>
    <p:sldId id="273" r:id="rId16"/>
    <p:sldId id="261" r:id="rId17"/>
    <p:sldId id="274" r:id="rId18"/>
    <p:sldId id="275" r:id="rId19"/>
    <p:sldId id="276" r:id="rId20"/>
    <p:sldId id="277" r:id="rId21"/>
    <p:sldId id="278" r:id="rId22"/>
    <p:sldId id="279" r:id="rId23"/>
    <p:sldId id="262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86443" autoAdjust="0"/>
  </p:normalViewPr>
  <p:slideViewPr>
    <p:cSldViewPr snapToGrid="0">
      <p:cViewPr varScale="1">
        <p:scale>
          <a:sx n="73" d="100"/>
          <a:sy n="73" d="100"/>
        </p:scale>
        <p:origin x="60" y="43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0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9A0F-8E8B-4F4C-9498-D1503BB258A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1E6B3-0D3D-4FB2-A8EE-A61FAAB7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1E6B3-0D3D-4FB2-A8EE-A61FAAB7ED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Headwater Stream Metabolism and Trout Biomass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Zach Lessig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site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6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stream nutrients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ethods: trout biomass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Sampled 2 times</a:t>
            </a:r>
          </a:p>
          <a:p>
            <a:pPr lvl="1"/>
            <a:r>
              <a:rPr lang="en-US" dirty="0"/>
              <a:t>Summer 2017</a:t>
            </a:r>
          </a:p>
          <a:p>
            <a:pPr lvl="1"/>
            <a:r>
              <a:rPr lang="en-US" dirty="0"/>
              <a:t> </a:t>
            </a:r>
            <a:r>
              <a:rPr lang="en-US" strike="sngStrike" dirty="0" smtClean="0"/>
              <a:t>Fall 2017</a:t>
            </a:r>
            <a:endParaRPr lang="en-US" dirty="0"/>
          </a:p>
          <a:p>
            <a:pPr lvl="1"/>
            <a:r>
              <a:rPr lang="en-US" dirty="0"/>
              <a:t>Summer </a:t>
            </a:r>
            <a:r>
              <a:rPr lang="en-US" dirty="0" smtClean="0"/>
              <a:t>2018</a:t>
            </a:r>
          </a:p>
          <a:p>
            <a:r>
              <a:rPr lang="en-US" dirty="0" smtClean="0"/>
              <a:t>2 pass depletion for 25 m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</a:t>
            </a:r>
            <a:r>
              <a:rPr lang="en-US" dirty="0" smtClean="0"/>
              <a:t>tream </a:t>
            </a:r>
            <a:r>
              <a:rPr lang="en-US" dirty="0" smtClean="0"/>
              <a:t>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station open channel diel oxygen with inverse modeling</a:t>
            </a:r>
          </a:p>
          <a:p>
            <a:r>
              <a:rPr lang="en-US" dirty="0" smtClean="0"/>
              <a:t>Stream oxygen is a function of GPP, ER, and the air-water gas exchange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air-water gas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3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site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seasonal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stream nutrients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related to GPP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related to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6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related to trout biomass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GPP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GPP was limited by PAR (</a:t>
            </a:r>
            <a:r>
              <a:rPr lang="en-US" dirty="0">
                <a:effectLst/>
              </a:rPr>
              <a:t>Warren et al. 2017</a:t>
            </a:r>
            <a:r>
              <a:rPr lang="en-US" dirty="0" smtClean="0">
                <a:effectLst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PAR limits GPP below 3.5 mol m</a:t>
            </a:r>
            <a:r>
              <a:rPr lang="en-US" baseline="30000" dirty="0" smtClean="0"/>
              <a:t>-2</a:t>
            </a:r>
            <a:r>
              <a:rPr lang="en-US" dirty="0" smtClean="0"/>
              <a:t> d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 lvl="1"/>
            <a:r>
              <a:rPr lang="en-US" dirty="0" smtClean="0"/>
              <a:t>PAR severely limits below 2.2 </a:t>
            </a:r>
            <a:r>
              <a:rPr lang="en-US" dirty="0"/>
              <a:t>mol m</a:t>
            </a:r>
            <a:r>
              <a:rPr lang="en-US" baseline="30000" dirty="0"/>
              <a:t>-2</a:t>
            </a:r>
            <a:r>
              <a:rPr lang="en-US" dirty="0"/>
              <a:t> </a:t>
            </a:r>
            <a:r>
              <a:rPr lang="en-US" dirty="0" smtClean="0"/>
              <a:t>d</a:t>
            </a:r>
            <a:r>
              <a:rPr lang="en-US" baseline="30000" dirty="0" smtClean="0"/>
              <a:t>-1</a:t>
            </a:r>
            <a:endParaRPr lang="en-US" dirty="0" smtClean="0"/>
          </a:p>
          <a:p>
            <a:r>
              <a:rPr lang="en-US" dirty="0" smtClean="0"/>
              <a:t>GPP was possibly </a:t>
            </a:r>
            <a:r>
              <a:rPr lang="en-US" dirty="0" err="1" smtClean="0"/>
              <a:t>colimited</a:t>
            </a:r>
            <a:r>
              <a:rPr lang="en-US" dirty="0" smtClean="0"/>
              <a:t> by DIN (</a:t>
            </a:r>
            <a:r>
              <a:rPr lang="en-US" dirty="0" err="1" smtClean="0">
                <a:effectLst/>
              </a:rPr>
              <a:t>Dodds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et al. </a:t>
            </a:r>
            <a:r>
              <a:rPr lang="en-US" dirty="0" smtClean="0">
                <a:effectLst/>
              </a:rPr>
              <a:t>2002)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DIN limits GPP below 0.04 mg N L</a:t>
            </a:r>
            <a:r>
              <a:rPr lang="en-US" baseline="30000" dirty="0" smtClean="0">
                <a:effectLst/>
              </a:rPr>
              <a:t>-1</a:t>
            </a:r>
          </a:p>
          <a:p>
            <a:r>
              <a:rPr lang="en-US" dirty="0" smtClean="0">
                <a:effectLst/>
              </a:rPr>
              <a:t>I would expect to have gotten much lower GPP estimations (</a:t>
            </a:r>
            <a:r>
              <a:rPr lang="en-US" dirty="0">
                <a:effectLst/>
              </a:rPr>
              <a:t>Mejia et al</a:t>
            </a:r>
            <a:r>
              <a:rPr lang="en-US">
                <a:effectLst/>
              </a:rPr>
              <a:t>. </a:t>
            </a:r>
            <a:r>
              <a:rPr lang="en-US" smtClean="0">
                <a:effectLst/>
              </a:rPr>
              <a:t>2018</a:t>
            </a:r>
            <a:r>
              <a:rPr lang="en-US">
                <a:effectLst/>
              </a:rPr>
              <a:t>)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468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06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Headwaters are the beginning of stream networks</a:t>
            </a:r>
          </a:p>
          <a:p>
            <a:r>
              <a:rPr lang="en-US" dirty="0" smtClean="0"/>
              <a:t>Most of a stream network’s length is in headwaters</a:t>
            </a:r>
          </a:p>
          <a:p>
            <a:r>
              <a:rPr lang="en-US" dirty="0" smtClean="0"/>
              <a:t>Headwaters have relatively high edge to area which leads to a lot of allochthonous material</a:t>
            </a:r>
          </a:p>
          <a:p>
            <a:r>
              <a:rPr lang="en-US" dirty="0" smtClean="0"/>
              <a:t>Headwaters are relatively shallow which leads to rapid biogeochemical processing</a:t>
            </a:r>
          </a:p>
          <a:p>
            <a:r>
              <a:rPr lang="en-US" dirty="0" smtClean="0"/>
              <a:t>Headwaters contribute substantially to downstream water quality</a:t>
            </a:r>
          </a:p>
          <a:p>
            <a:r>
              <a:rPr lang="en-US" dirty="0"/>
              <a:t>Headwaters are refuges for important </a:t>
            </a:r>
            <a:r>
              <a:rPr lang="en-US" dirty="0" smtClean="0"/>
              <a:t>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0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Fish population estimates are fairly </a:t>
            </a:r>
            <a:r>
              <a:rPr lang="en-US" dirty="0" smtClean="0"/>
              <a:t>invasive and human resource intensive</a:t>
            </a:r>
            <a:endParaRPr lang="en-US" dirty="0"/>
          </a:p>
          <a:p>
            <a:r>
              <a:rPr lang="en-US" dirty="0"/>
              <a:t>Whole stream metabolism incorporates information about virtually all stream </a:t>
            </a:r>
            <a:r>
              <a:rPr lang="en-US" dirty="0" smtClean="0"/>
              <a:t>organisms</a:t>
            </a:r>
          </a:p>
          <a:p>
            <a:r>
              <a:rPr lang="en-US" dirty="0"/>
              <a:t>Stream metabolism has 2 components:</a:t>
            </a:r>
          </a:p>
          <a:p>
            <a:pPr lvl="1"/>
            <a:r>
              <a:rPr lang="en-US" dirty="0"/>
              <a:t>Gross Primary Production (GPP) – uses Photosynthetic Active Radiation (PAR) to fix the C in CO</a:t>
            </a:r>
            <a:r>
              <a:rPr lang="en-US" baseline="-25000" dirty="0"/>
              <a:t>2</a:t>
            </a:r>
            <a:r>
              <a:rPr lang="en-US" dirty="0"/>
              <a:t> and releases the 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Ecosystem Respiration (ER) – Consumes O</a:t>
            </a:r>
            <a:r>
              <a:rPr lang="en-US" baseline="-25000" dirty="0"/>
              <a:t>2</a:t>
            </a:r>
            <a:r>
              <a:rPr lang="en-US" dirty="0"/>
              <a:t> and releases CO</a:t>
            </a:r>
            <a:r>
              <a:rPr lang="en-US" baseline="-25000" dirty="0"/>
              <a:t>2</a:t>
            </a:r>
            <a:r>
              <a:rPr lang="en-US" dirty="0"/>
              <a:t> which represents energy use by stream organisms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4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whole stream ecosystem metabolism estimates (ER or GPP) be used to predict fish biomass in headwater streams?</a:t>
            </a:r>
          </a:p>
          <a:p>
            <a:pPr lvl="1"/>
            <a:r>
              <a:rPr lang="en-US" dirty="0" smtClean="0"/>
              <a:t>Can a stream slope derived air-water gas exchange value be used to predict stream metabolism?</a:t>
            </a:r>
            <a:endParaRPr lang="en-US" dirty="0" smtClean="0"/>
          </a:p>
          <a:p>
            <a:r>
              <a:rPr lang="en-US" dirty="0" smtClean="0"/>
              <a:t>What environmental variables best predict ER and GPP?</a:t>
            </a:r>
          </a:p>
          <a:p>
            <a:r>
              <a:rPr lang="en-US" dirty="0" smtClean="0"/>
              <a:t>What environmental factors best predict fish biomass?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6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sites and sampling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sites each on a different stream</a:t>
            </a:r>
          </a:p>
          <a:p>
            <a:r>
              <a:rPr lang="en-US" dirty="0" smtClean="0"/>
              <a:t>Sampled 3 times:</a:t>
            </a:r>
          </a:p>
          <a:p>
            <a:pPr lvl="1"/>
            <a:r>
              <a:rPr lang="en-US" dirty="0" smtClean="0"/>
              <a:t>Summer 2017</a:t>
            </a:r>
          </a:p>
          <a:p>
            <a:pPr lvl="1"/>
            <a:r>
              <a:rPr lang="en-US" dirty="0" smtClean="0"/>
              <a:t>Fall 2017</a:t>
            </a:r>
          </a:p>
          <a:p>
            <a:pPr lvl="1"/>
            <a:r>
              <a:rPr lang="en-US" dirty="0" smtClean="0"/>
              <a:t>Summer 2018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4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338</TotalTime>
  <Words>380</Words>
  <Application>Microsoft Office PowerPoint</Application>
  <PresentationFormat>Widescreen</PresentationFormat>
  <Paragraphs>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Calisto MT</vt:lpstr>
      <vt:lpstr>Trebuchet MS</vt:lpstr>
      <vt:lpstr>Wingdings 2</vt:lpstr>
      <vt:lpstr>Slate</vt:lpstr>
      <vt:lpstr>Headwater Stream Metabolism and Trout Biomass</vt:lpstr>
      <vt:lpstr>Preview?</vt:lpstr>
      <vt:lpstr>Introduction</vt:lpstr>
      <vt:lpstr>background</vt:lpstr>
      <vt:lpstr>background</vt:lpstr>
      <vt:lpstr>Theoretical framework</vt:lpstr>
      <vt:lpstr>objective</vt:lpstr>
      <vt:lpstr>Questions</vt:lpstr>
      <vt:lpstr>Methods: sites and sampling times</vt:lpstr>
      <vt:lpstr>Methods: site characteristics</vt:lpstr>
      <vt:lpstr>Methods: stream nutrients</vt:lpstr>
      <vt:lpstr>Methods: trout biomass</vt:lpstr>
      <vt:lpstr>Methods: stream metabolism</vt:lpstr>
      <vt:lpstr>Methods: air-water gas exchange</vt:lpstr>
      <vt:lpstr>Statistical Analysis</vt:lpstr>
      <vt:lpstr>Results: site characteristics</vt:lpstr>
      <vt:lpstr>Results: seasonal variables</vt:lpstr>
      <vt:lpstr>Results: stream nutrients</vt:lpstr>
      <vt:lpstr>Factors related to GPP</vt:lpstr>
      <vt:lpstr>Factors related to ER</vt:lpstr>
      <vt:lpstr>Factors related to trout biomass</vt:lpstr>
      <vt:lpstr>Discussion: GPP</vt:lpstr>
      <vt:lpstr>Discussion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Headwater Stream Metabolism and Trout Biomass</dc:title>
  <dc:creator>Zach Lessig</dc:creator>
  <cp:lastModifiedBy>Zach Lessig</cp:lastModifiedBy>
  <cp:revision>20</cp:revision>
  <dcterms:created xsi:type="dcterms:W3CDTF">2019-05-22T20:48:05Z</dcterms:created>
  <dcterms:modified xsi:type="dcterms:W3CDTF">2019-05-23T20:50:09Z</dcterms:modified>
</cp:coreProperties>
</file>