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0" r:id="rId3"/>
    <p:sldId id="261" r:id="rId4"/>
    <p:sldId id="263" r:id="rId5"/>
    <p:sldId id="300" r:id="rId6"/>
    <p:sldId id="301" r:id="rId7"/>
    <p:sldId id="302" r:id="rId8"/>
    <p:sldId id="303" r:id="rId9"/>
    <p:sldId id="296" r:id="rId10"/>
    <p:sldId id="304" r:id="rId11"/>
    <p:sldId id="305" r:id="rId12"/>
    <p:sldId id="306" r:id="rId13"/>
    <p:sldId id="307" r:id="rId14"/>
    <p:sldId id="297" r:id="rId15"/>
    <p:sldId id="298" r:id="rId16"/>
    <p:sldId id="264" r:id="rId17"/>
    <p:sldId id="299" r:id="rId1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0"/>
    </p:embeddedFont>
    <p:embeddedFont>
      <p:font typeface="Amatic SC" panose="00000500000000000000" pitchFamily="2" charset="-79"/>
      <p:regular r:id="rId21"/>
      <p:bold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Georgia Pro Cond Light" panose="02040306050405020303" pitchFamily="18" charset="0"/>
      <p:regular r:id="rId27"/>
      <p:italic r:id="rId28"/>
    </p:embeddedFont>
    <p:embeddedFont>
      <p:font typeface="Merriweather" panose="00000500000000000000" pitchFamily="2" charset="0"/>
      <p:regular r:id="rId29"/>
      <p:bold r:id="rId30"/>
      <p:italic r:id="rId31"/>
      <p:boldItalic r:id="rId32"/>
    </p:embeddedFont>
    <p:embeddedFont>
      <p:font typeface="Segoe UI Semilight" panose="020B0402040204020203" pitchFamily="3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597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273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6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09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704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879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44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72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653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80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161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62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Algerian" panose="04020705040A02060702" pitchFamily="82" charset="0"/>
              </a:rPr>
              <a:t>Coincidence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2800" dirty="0">
                <a:latin typeface="Algerian" panose="04020705040A02060702" pitchFamily="82" charset="0"/>
              </a:rPr>
              <a:t> By Jainam Shah(046)</a:t>
            </a:r>
            <a:endParaRPr sz="28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41009" y="1114381"/>
            <a:ext cx="430973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Click Jacking: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Clickjacking is an attack that tricks a user into clicking a webpage element which is invisible or disguised as another element. 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Here this will give the status of the URL that it is vulnerable or not.</a:t>
            </a:r>
            <a:endParaRPr lang="en-IN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653" y="64429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Click Jacking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CF937-6ADD-5554-389D-6CF9A84DE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84"/>
          <a:stretch/>
        </p:blipFill>
        <p:spPr>
          <a:xfrm>
            <a:off x="5150739" y="1924978"/>
            <a:ext cx="3172285" cy="8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5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41009" y="1114381"/>
            <a:ext cx="430973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 Ip: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A5A5A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It will find all the domains hosted on a given IP address</a:t>
            </a:r>
            <a:r>
              <a:rPr lang="en-US" i="0" dirty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. 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output it will give the information about the record.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653" y="64429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Reverse IP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7975F-139D-0CBA-AAEB-8FAA6241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97" y="1903721"/>
            <a:ext cx="3168794" cy="8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2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41009" y="1114381"/>
            <a:ext cx="4177041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 Header Injection: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D1C29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It is common practice for the same web server to host several websites or web applications on the same IP address. This why the </a:t>
            </a:r>
            <a:r>
              <a:rPr lang="en-US" sz="1800" b="0" i="1" dirty="0">
                <a:solidFill>
                  <a:srgbClr val="1D1C29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host</a:t>
            </a:r>
            <a:r>
              <a:rPr lang="en-US" sz="1800" b="0" i="0" dirty="0">
                <a:solidFill>
                  <a:srgbClr val="1D1C29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 header exists. The host header specifies which website or web application should process an incoming HTTP request.</a:t>
            </a: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Here it will show the status that it is vulnerable or not.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653" y="64429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Host Header Injection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EC7C1-3D98-512E-FE1C-ADD3CD8D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50" y="1655248"/>
            <a:ext cx="349139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0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41009" y="1114381"/>
            <a:ext cx="430973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 Domain Extractor: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 penetration testing usually a single Ip address is given, and we must find the subdomain related to 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Here this works exactly like this it will give all the </a:t>
            </a:r>
            <a:r>
              <a:rPr lang="en-IN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sub URL related to the URL.</a:t>
            </a:r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653" y="64429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Sub domain Extractor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9A13C-E4DB-4704-25DB-CA7A15FA5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39" y="1575574"/>
            <a:ext cx="3253240" cy="14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2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78959" y="1400747"/>
            <a:ext cx="6769393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Consolas" panose="020B0609020204030204" pitchFamily="49" charset="0"/>
              </a:rPr>
              <a:t>Here the Image based Steganography is used.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onsolas" panose="020B0609020204030204" pitchFamily="49" charset="0"/>
            </a:endParaRP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653" y="64429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LSB Steganography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2456;p49">
            <a:extLst>
              <a:ext uri="{FF2B5EF4-FFF2-40B4-BE49-F238E27FC236}">
                <a16:creationId xmlns:a16="http://schemas.microsoft.com/office/drawing/2014/main" id="{D670AADB-3361-EAD0-66D8-9FD8773D9E7E}"/>
              </a:ext>
            </a:extLst>
          </p:cNvPr>
          <p:cNvSpPr/>
          <p:nvPr/>
        </p:nvSpPr>
        <p:spPr>
          <a:xfrm>
            <a:off x="650112" y="1609161"/>
            <a:ext cx="294771" cy="2976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0B0EF-6200-74AB-492B-423B426C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51" y="2145928"/>
            <a:ext cx="5641248" cy="23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6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67778" y="1173919"/>
            <a:ext cx="6769393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Consolas" panose="020B0609020204030204" pitchFamily="49" charset="0"/>
              </a:rPr>
              <a:t>We will see this Keylogger file in Virtual Box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Consolas" panose="020B0609020204030204" pitchFamily="49" charset="0"/>
              </a:rPr>
              <a:t>As it is dangerous.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653" y="64429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Key Logger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2456;p49">
            <a:extLst>
              <a:ext uri="{FF2B5EF4-FFF2-40B4-BE49-F238E27FC236}">
                <a16:creationId xmlns:a16="http://schemas.microsoft.com/office/drawing/2014/main" id="{D670AADB-3361-EAD0-66D8-9FD8773D9E7E}"/>
              </a:ext>
            </a:extLst>
          </p:cNvPr>
          <p:cNvSpPr/>
          <p:nvPr/>
        </p:nvSpPr>
        <p:spPr>
          <a:xfrm>
            <a:off x="573007" y="1453217"/>
            <a:ext cx="294771" cy="2976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98;p49">
            <a:extLst>
              <a:ext uri="{FF2B5EF4-FFF2-40B4-BE49-F238E27FC236}">
                <a16:creationId xmlns:a16="http://schemas.microsoft.com/office/drawing/2014/main" id="{924DBE03-808A-3597-CC0E-F9726CD4CE27}"/>
              </a:ext>
            </a:extLst>
          </p:cNvPr>
          <p:cNvSpPr/>
          <p:nvPr/>
        </p:nvSpPr>
        <p:spPr>
          <a:xfrm>
            <a:off x="3658402" y="1743249"/>
            <a:ext cx="283530" cy="246470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2D5F8-C7EF-3E98-CC42-3932B8C0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93" y="2619436"/>
            <a:ext cx="6429874" cy="13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6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862392" y="1813872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dirty="0">
                <a:latin typeface="Algerian" panose="04020705040A02060702" pitchFamily="82" charset="0"/>
              </a:rPr>
              <a:t>Now Lets See the Working of project</a:t>
            </a:r>
            <a:endParaRPr sz="2400" u="sng" dirty="0">
              <a:latin typeface="Algerian" panose="04020705040A02060702" pitchFamily="82" charset="0"/>
            </a:endParaRPr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862392" y="1813872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dirty="0">
                <a:latin typeface="Algerian" panose="04020705040A02060702" pitchFamily="82" charset="0"/>
              </a:rPr>
              <a:t>Thank You! </a:t>
            </a:r>
            <a:endParaRPr sz="2400" u="sng" dirty="0">
              <a:latin typeface="Algerian" panose="04020705040A02060702" pitchFamily="82" charset="0"/>
            </a:endParaRPr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Google Shape;2465;p49">
            <a:extLst>
              <a:ext uri="{FF2B5EF4-FFF2-40B4-BE49-F238E27FC236}">
                <a16:creationId xmlns:a16="http://schemas.microsoft.com/office/drawing/2014/main" id="{D5767179-188A-0001-B797-23A69CB7CDC0}"/>
              </a:ext>
            </a:extLst>
          </p:cNvPr>
          <p:cNvSpPr/>
          <p:nvPr/>
        </p:nvSpPr>
        <p:spPr>
          <a:xfrm>
            <a:off x="5309191" y="1968972"/>
            <a:ext cx="271057" cy="272699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2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832400" y="-88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Project Overview</a:t>
            </a:r>
            <a:endParaRPr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15F26-36D5-3C7D-0822-EF11F954D3B5}"/>
              </a:ext>
            </a:extLst>
          </p:cNvPr>
          <p:cNvSpPr txBox="1"/>
          <p:nvPr/>
        </p:nvSpPr>
        <p:spPr>
          <a:xfrm>
            <a:off x="2369457" y="1485900"/>
            <a:ext cx="4405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latin typeface="Georgia Pro Cond Light" panose="020B0604020202020204" pitchFamily="18" charset="0"/>
              </a:rPr>
              <a:t>Coincidence- A hacking tool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Georgia Pro Cond Light" panose="020B0604020202020204" pitchFamily="18" charset="0"/>
              </a:rPr>
              <a:t>This provided us the information about the vulnerable website and information about the person.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eorgia Pro Cond Light" panose="020B0604020202020204" pitchFamily="18" charset="0"/>
              </a:rPr>
              <a:t>This hacking tool is divided in </a:t>
            </a:r>
            <a:r>
              <a:rPr lang="en-IN" u="sng" dirty="0">
                <a:latin typeface="Georgia Pro Cond Light" panose="020B0604020202020204" pitchFamily="18" charset="0"/>
              </a:rPr>
              <a:t>4 Modules: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>
                <a:latin typeface="Georgia Pro Cond Light" panose="020B0604020202020204" pitchFamily="18" charset="0"/>
              </a:rPr>
              <a:t>1. </a:t>
            </a:r>
            <a:r>
              <a:rPr lang="en-IN" b="1" dirty="0">
                <a:latin typeface="Georgia Pro Cond Light" panose="020B0604020202020204" pitchFamily="18" charset="0"/>
              </a:rPr>
              <a:t>Information Gathering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b="1" dirty="0">
                <a:latin typeface="Georgia Pro Cond Light" panose="020B0604020202020204" pitchFamily="18" charset="0"/>
              </a:rPr>
              <a:t>2. Web Vulnerability Scanning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b="1" dirty="0">
                <a:latin typeface="Georgia Pro Cond Light" panose="020B0604020202020204" pitchFamily="18" charset="0"/>
              </a:rPr>
              <a:t>3. LSB Steganography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b="1" dirty="0">
                <a:latin typeface="Georgia Pro Cond Light" panose="020B0604020202020204" pitchFamily="18" charset="0"/>
              </a:rPr>
              <a:t>4. Key Logger</a:t>
            </a:r>
          </a:p>
          <a:p>
            <a:endParaRPr lang="en-IN" dirty="0">
              <a:latin typeface="Georgia Pro Cond Light" panose="020B060402020202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0301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latin typeface="Algerian" panose="04020705040A02060702" pitchFamily="82" charset="0"/>
              </a:rPr>
              <a:t>Index</a:t>
            </a:r>
            <a:endParaRPr sz="4400" dirty="0">
              <a:latin typeface="Algerian" panose="04020705040A02060702" pitchFamily="82" charset="0"/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262378" y="1183859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Information Gathering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Web Vulnerability Scanning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LSB Steganography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Key Logger</a:t>
            </a: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2457;p49">
            <a:extLst>
              <a:ext uri="{FF2B5EF4-FFF2-40B4-BE49-F238E27FC236}">
                <a16:creationId xmlns:a16="http://schemas.microsoft.com/office/drawing/2014/main" id="{9132F26F-3039-F953-605C-7BE41534BE00}"/>
              </a:ext>
            </a:extLst>
          </p:cNvPr>
          <p:cNvSpPr/>
          <p:nvPr/>
        </p:nvSpPr>
        <p:spPr>
          <a:xfrm>
            <a:off x="1108748" y="1461548"/>
            <a:ext cx="307261" cy="306423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Google Shape;2457;p49">
            <a:extLst>
              <a:ext uri="{FF2B5EF4-FFF2-40B4-BE49-F238E27FC236}">
                <a16:creationId xmlns:a16="http://schemas.microsoft.com/office/drawing/2014/main" id="{A9473F0D-378F-9666-6A91-D8D3CEDD374B}"/>
              </a:ext>
            </a:extLst>
          </p:cNvPr>
          <p:cNvSpPr/>
          <p:nvPr/>
        </p:nvSpPr>
        <p:spPr>
          <a:xfrm>
            <a:off x="1108748" y="1821564"/>
            <a:ext cx="307261" cy="306423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Google Shape;2457;p49">
            <a:extLst>
              <a:ext uri="{FF2B5EF4-FFF2-40B4-BE49-F238E27FC236}">
                <a16:creationId xmlns:a16="http://schemas.microsoft.com/office/drawing/2014/main" id="{C13A65FE-86FB-9264-3D8A-01FEE046A1C5}"/>
              </a:ext>
            </a:extLst>
          </p:cNvPr>
          <p:cNvSpPr/>
          <p:nvPr/>
        </p:nvSpPr>
        <p:spPr>
          <a:xfrm>
            <a:off x="1108748" y="2302433"/>
            <a:ext cx="307261" cy="306423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Google Shape;2457;p49">
            <a:extLst>
              <a:ext uri="{FF2B5EF4-FFF2-40B4-BE49-F238E27FC236}">
                <a16:creationId xmlns:a16="http://schemas.microsoft.com/office/drawing/2014/main" id="{CBB13FDD-5E5B-D573-E7F6-446BFFBC1A1C}"/>
              </a:ext>
            </a:extLst>
          </p:cNvPr>
          <p:cNvSpPr/>
          <p:nvPr/>
        </p:nvSpPr>
        <p:spPr>
          <a:xfrm>
            <a:off x="1108748" y="2677574"/>
            <a:ext cx="307261" cy="306423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78960" y="1400747"/>
            <a:ext cx="430973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Trace Single Ip,</a:t>
            </a:r>
          </a:p>
          <a:p>
            <a:pPr marL="10160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URL Information,</a:t>
            </a:r>
          </a:p>
          <a:p>
            <a:pPr marL="10160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Hidden Data Linked With Website,</a:t>
            </a:r>
          </a:p>
          <a:p>
            <a:pPr marL="10160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Information about Phone Number.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653" y="64429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Information Gathering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86B66-F25A-5552-4305-7F383143B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807" y="1400747"/>
            <a:ext cx="4581110" cy="2653802"/>
          </a:xfrm>
          <a:prstGeom prst="rect">
            <a:avLst/>
          </a:prstGeom>
        </p:spPr>
      </p:pic>
      <p:sp>
        <p:nvSpPr>
          <p:cNvPr id="7" name="Google Shape;2456;p49">
            <a:extLst>
              <a:ext uri="{FF2B5EF4-FFF2-40B4-BE49-F238E27FC236}">
                <a16:creationId xmlns:a16="http://schemas.microsoft.com/office/drawing/2014/main" id="{D670AADB-3361-EAD0-66D8-9FD8773D9E7E}"/>
              </a:ext>
            </a:extLst>
          </p:cNvPr>
          <p:cNvSpPr/>
          <p:nvPr/>
        </p:nvSpPr>
        <p:spPr>
          <a:xfrm>
            <a:off x="693624" y="1644603"/>
            <a:ext cx="294771" cy="2976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56;p49">
            <a:extLst>
              <a:ext uri="{FF2B5EF4-FFF2-40B4-BE49-F238E27FC236}">
                <a16:creationId xmlns:a16="http://schemas.microsoft.com/office/drawing/2014/main" id="{1A264A79-AAF3-C456-26BF-7C8B1994E2DE}"/>
              </a:ext>
            </a:extLst>
          </p:cNvPr>
          <p:cNvSpPr/>
          <p:nvPr/>
        </p:nvSpPr>
        <p:spPr>
          <a:xfrm>
            <a:off x="693624" y="2037307"/>
            <a:ext cx="294771" cy="2976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56;p49">
            <a:extLst>
              <a:ext uri="{FF2B5EF4-FFF2-40B4-BE49-F238E27FC236}">
                <a16:creationId xmlns:a16="http://schemas.microsoft.com/office/drawing/2014/main" id="{300A8851-A6D7-9133-1580-F92ADE63DF51}"/>
              </a:ext>
            </a:extLst>
          </p:cNvPr>
          <p:cNvSpPr/>
          <p:nvPr/>
        </p:nvSpPr>
        <p:spPr>
          <a:xfrm>
            <a:off x="693624" y="2451095"/>
            <a:ext cx="294771" cy="2976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56;p49">
            <a:extLst>
              <a:ext uri="{FF2B5EF4-FFF2-40B4-BE49-F238E27FC236}">
                <a16:creationId xmlns:a16="http://schemas.microsoft.com/office/drawing/2014/main" id="{57E7D2A3-0C2F-684E-6B3A-2B4A7F1D97A0}"/>
              </a:ext>
            </a:extLst>
          </p:cNvPr>
          <p:cNvSpPr/>
          <p:nvPr/>
        </p:nvSpPr>
        <p:spPr>
          <a:xfrm>
            <a:off x="693624" y="3104034"/>
            <a:ext cx="294771" cy="2976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41009" y="1114381"/>
            <a:ext cx="430973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Tracing with Ip address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Simply by entering the Ip address here;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get the information about the user like Continent, country, city also we will get the location from the google maps.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653" y="64429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Trace Single Ip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324C4-42FF-2CEE-EE03-5DE4EF1F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75" y="1286663"/>
            <a:ext cx="2869581" cy="17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8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41009" y="1114381"/>
            <a:ext cx="430973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 Information: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Simply by entering URL here it will trace the real URL behind.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helps in finding the malicious link like the phishing link etc.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653" y="64429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URL Information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4BD53-945F-72B4-7930-D9F227544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10" y="1910575"/>
            <a:ext cx="2886051" cy="7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41009" y="1114381"/>
            <a:ext cx="430973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Hidden Sites or Data Analysis.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Here it will trace all the data or the hidden URL which is residing under the given URL.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653" y="64429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Hidden Data Analysis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82E41-30D0-DA96-7FB4-7A540C14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65" y="1514970"/>
            <a:ext cx="3033488" cy="13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3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41009" y="1114381"/>
            <a:ext cx="4190784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Phone Number Information: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Here we will get the information about the phone number and related to that like the service provider, which can be use for social engineering attacks.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653" y="64429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Phone Number Information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01099-E7C3-8BC3-C437-17EF7EE3A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1"/>
          <a:stretch/>
        </p:blipFill>
        <p:spPr>
          <a:xfrm>
            <a:off x="4750420" y="1672692"/>
            <a:ext cx="3196683" cy="12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878960" y="1400747"/>
            <a:ext cx="430973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Click Jacking,</a:t>
            </a:r>
          </a:p>
          <a:p>
            <a:pPr marL="10160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Reverse Ip,</a:t>
            </a:r>
          </a:p>
          <a:p>
            <a:pPr marL="101600" indent="0">
              <a:buNone/>
            </a:pPr>
            <a:r>
              <a:rPr lang="en-US" dirty="0">
                <a:latin typeface="Consolas" panose="020B0609020204030204" pitchFamily="49" charset="0"/>
              </a:rPr>
              <a:t>Host Header Injection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101600" indent="0">
              <a:buNone/>
            </a:pPr>
            <a:r>
              <a:rPr lang="en-US" dirty="0">
                <a:latin typeface="Consolas" panose="020B0609020204030204" pitchFamily="49" charset="0"/>
              </a:rPr>
              <a:t>Subdomain Extractor</a:t>
            </a:r>
            <a:r>
              <a:rPr lang="en-US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294685" y="69390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Algerian" panose="04020705040A02060702" pitchFamily="82" charset="0"/>
              </a:rPr>
              <a:t>Web Vulnerability Scanning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2456;p49">
            <a:extLst>
              <a:ext uri="{FF2B5EF4-FFF2-40B4-BE49-F238E27FC236}">
                <a16:creationId xmlns:a16="http://schemas.microsoft.com/office/drawing/2014/main" id="{D670AADB-3361-EAD0-66D8-9FD8773D9E7E}"/>
              </a:ext>
            </a:extLst>
          </p:cNvPr>
          <p:cNvSpPr/>
          <p:nvPr/>
        </p:nvSpPr>
        <p:spPr>
          <a:xfrm>
            <a:off x="693624" y="1644603"/>
            <a:ext cx="294771" cy="2976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56;p49">
            <a:extLst>
              <a:ext uri="{FF2B5EF4-FFF2-40B4-BE49-F238E27FC236}">
                <a16:creationId xmlns:a16="http://schemas.microsoft.com/office/drawing/2014/main" id="{1A264A79-AAF3-C456-26BF-7C8B1994E2DE}"/>
              </a:ext>
            </a:extLst>
          </p:cNvPr>
          <p:cNvSpPr/>
          <p:nvPr/>
        </p:nvSpPr>
        <p:spPr>
          <a:xfrm>
            <a:off x="691117" y="1996758"/>
            <a:ext cx="294771" cy="2976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56;p49">
            <a:extLst>
              <a:ext uri="{FF2B5EF4-FFF2-40B4-BE49-F238E27FC236}">
                <a16:creationId xmlns:a16="http://schemas.microsoft.com/office/drawing/2014/main" id="{300A8851-A6D7-9133-1580-F92ADE63DF51}"/>
              </a:ext>
            </a:extLst>
          </p:cNvPr>
          <p:cNvSpPr/>
          <p:nvPr/>
        </p:nvSpPr>
        <p:spPr>
          <a:xfrm>
            <a:off x="691117" y="2363136"/>
            <a:ext cx="294771" cy="2976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56;p49">
            <a:extLst>
              <a:ext uri="{FF2B5EF4-FFF2-40B4-BE49-F238E27FC236}">
                <a16:creationId xmlns:a16="http://schemas.microsoft.com/office/drawing/2014/main" id="{57E7D2A3-0C2F-684E-6B3A-2B4A7F1D97A0}"/>
              </a:ext>
            </a:extLst>
          </p:cNvPr>
          <p:cNvSpPr/>
          <p:nvPr/>
        </p:nvSpPr>
        <p:spPr>
          <a:xfrm>
            <a:off x="691117" y="2748233"/>
            <a:ext cx="294771" cy="2976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DDBB3-0FB5-DCD9-9BF0-5DDD78DE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16" y="1308401"/>
            <a:ext cx="3778184" cy="31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93315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471</Words>
  <Application>Microsoft Office PowerPoint</Application>
  <PresentationFormat>On-screen Show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Consolas</vt:lpstr>
      <vt:lpstr>Merriweather</vt:lpstr>
      <vt:lpstr>Amatic SC</vt:lpstr>
      <vt:lpstr>Arial</vt:lpstr>
      <vt:lpstr>Wingdings</vt:lpstr>
      <vt:lpstr>Georgia Pro Cond Light</vt:lpstr>
      <vt:lpstr>Segoe UI Semilight</vt:lpstr>
      <vt:lpstr>Nathaniel template</vt:lpstr>
      <vt:lpstr>Coincidence  By Jainam Shah(046)</vt:lpstr>
      <vt:lpstr>PowerPoint Presentation</vt:lpstr>
      <vt:lpstr>Index</vt:lpstr>
      <vt:lpstr>Information Gathering</vt:lpstr>
      <vt:lpstr>Trace Single Ip</vt:lpstr>
      <vt:lpstr>URL Information</vt:lpstr>
      <vt:lpstr>Hidden Data Analysis</vt:lpstr>
      <vt:lpstr>Phone Number Information</vt:lpstr>
      <vt:lpstr>Web Vulnerability Scanning</vt:lpstr>
      <vt:lpstr>Click Jacking</vt:lpstr>
      <vt:lpstr>Reverse IP</vt:lpstr>
      <vt:lpstr>Host Header Injection</vt:lpstr>
      <vt:lpstr>Sub domain Extractor</vt:lpstr>
      <vt:lpstr>LSB Steganography</vt:lpstr>
      <vt:lpstr>Key Logger</vt:lpstr>
      <vt:lpstr>Now Lets See the Working of project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Coincidence  By Jainam Shah</dc:title>
  <dc:creator>Jainam Shah</dc:creator>
  <cp:lastModifiedBy>Jainam Shah</cp:lastModifiedBy>
  <cp:revision>6</cp:revision>
  <dcterms:modified xsi:type="dcterms:W3CDTF">2022-07-01T08:54:07Z</dcterms:modified>
</cp:coreProperties>
</file>