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78" r:id="rId11"/>
    <p:sldId id="264" r:id="rId12"/>
    <p:sldId id="283" r:id="rId13"/>
    <p:sldId id="279" r:id="rId14"/>
    <p:sldId id="281" r:id="rId15"/>
    <p:sldId id="282" r:id="rId16"/>
    <p:sldId id="280" r:id="rId17"/>
  </p:sldIdLst>
  <p:sldSz cx="18288000" cy="10287000"/>
  <p:notesSz cx="6858000" cy="9144000"/>
  <p:embeddedFontLst>
    <p:embeddedFont>
      <p:font typeface="DM Sans Bold" charset="0"/>
      <p:regular r:id="rId18"/>
    </p:embeddedFont>
    <p:embeddedFont>
      <p:font typeface="DM Sans Italics" panose="020B0600000101010101" charset="0"/>
      <p:regular r:id="rId19"/>
    </p:embeddedFont>
    <p:embeddedFont>
      <p:font typeface="에스코어 드림 4 Regular" panose="020B0503030302020204" pitchFamily="34" charset="-127"/>
      <p:regular r:id="rId20"/>
    </p:embeddedFont>
    <p:embeddedFont>
      <p:font typeface="에스코어 드림 5 Medium" panose="020B0503030302020204" pitchFamily="34" charset="-127"/>
      <p:regular r:id="rId21"/>
    </p:embeddedFont>
    <p:embeddedFont>
      <p:font typeface="에스코어 드림 6 Bold" panose="020B0703030302020204" pitchFamily="34" charset="-127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A9AD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89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2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4.sv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981200" y="-94024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124200" y="3361052"/>
            <a:ext cx="12801600" cy="47284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2500"/>
              </a:lnSpc>
            </a:pPr>
            <a:r>
              <a:rPr lang="en-US" sz="12500" spc="-300" dirty="0">
                <a:solidFill>
                  <a:srgbClr val="FFF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BIG DATA</a:t>
            </a:r>
          </a:p>
          <a:p>
            <a:pPr algn="r">
              <a:lnSpc>
                <a:spcPts val="12500"/>
              </a:lnSpc>
            </a:pPr>
            <a:r>
              <a:rPr lang="en-US" sz="12500" dirty="0">
                <a:solidFill>
                  <a:srgbClr val="FFF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ANALYTICS</a:t>
            </a:r>
          </a:p>
          <a:p>
            <a:pPr algn="r">
              <a:lnSpc>
                <a:spcPts val="12500"/>
              </a:lnSpc>
            </a:pPr>
            <a:endParaRPr lang="en-US" sz="10000" dirty="0">
              <a:solidFill>
                <a:srgbClr val="FFFFFF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03684" y="6640827"/>
            <a:ext cx="5722116" cy="529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70"/>
              </a:lnSpc>
            </a:pPr>
            <a:r>
              <a:rPr lang="en-US" sz="37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&amp; Data Visualization</a:t>
            </a:r>
          </a:p>
        </p:txBody>
      </p:sp>
      <p:sp>
        <p:nvSpPr>
          <p:cNvPr id="8" name="Freeform 8"/>
          <p:cNvSpPr/>
          <p:nvPr/>
        </p:nvSpPr>
        <p:spPr>
          <a:xfrm>
            <a:off x="1981200" y="6267450"/>
            <a:ext cx="2880360" cy="4114800"/>
          </a:xfrm>
          <a:custGeom>
            <a:avLst/>
            <a:gdLst/>
            <a:ahLst/>
            <a:cxnLst/>
            <a:rect l="l" t="t" r="r" b="b"/>
            <a:pathLst>
              <a:path w="2880360" h="4114800">
                <a:moveTo>
                  <a:pt x="0" y="0"/>
                </a:moveTo>
                <a:lnTo>
                  <a:pt x="2880360" y="0"/>
                </a:lnTo>
                <a:lnTo>
                  <a:pt x="28803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5623560" y="7673106"/>
            <a:ext cx="3422956" cy="2613894"/>
          </a:xfrm>
          <a:custGeom>
            <a:avLst/>
            <a:gdLst/>
            <a:ahLst/>
            <a:cxnLst/>
            <a:rect l="l" t="t" r="r" b="b"/>
            <a:pathLst>
              <a:path w="3422956" h="2613894">
                <a:moveTo>
                  <a:pt x="0" y="0"/>
                </a:moveTo>
                <a:lnTo>
                  <a:pt x="3422956" y="0"/>
                </a:lnTo>
                <a:lnTo>
                  <a:pt x="3422956" y="2613894"/>
                </a:lnTo>
                <a:lnTo>
                  <a:pt x="0" y="26138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800000">
            <a:off x="13156322" y="8410738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0800000">
            <a:off x="13156322" y="4965488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28DB74-B739-3657-5D98-AF7687EC2961}"/>
              </a:ext>
            </a:extLst>
          </p:cNvPr>
          <p:cNvSpPr txBox="1"/>
          <p:nvPr/>
        </p:nvSpPr>
        <p:spPr>
          <a:xfrm>
            <a:off x="1171822" y="876300"/>
            <a:ext cx="8153400" cy="4551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49"/>
              </a:lnSpc>
            </a:pPr>
            <a:r>
              <a:rPr lang="en-US" altLang="ko-KR" sz="2800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2. </a:t>
            </a:r>
            <a:r>
              <a:rPr lang="ko-KR" altLang="en-US" sz="2800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전국 등산 코스 정보 </a:t>
            </a:r>
            <a:r>
              <a:rPr lang="ko-KR" altLang="en-US" sz="2800" dirty="0" err="1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2800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과정 중 일부</a:t>
            </a:r>
            <a:endParaRPr lang="en-US" sz="2800" dirty="0">
              <a:solidFill>
                <a:srgbClr val="8CA9A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0C25C8-BC49-6598-FF30-0CAC835580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22" y="1401909"/>
            <a:ext cx="11654496" cy="8008791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8783515" y="2578641"/>
            <a:ext cx="8458200" cy="9520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850"/>
              </a:lnSpc>
            </a:pPr>
            <a:r>
              <a:rPr lang="ko-KR" altLang="en-US" sz="24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수집한 정보를 제공받은 데이터 형식에 맞춰 읽어온 뒤</a:t>
            </a:r>
          </a:p>
          <a:p>
            <a:pPr algn="r">
              <a:lnSpc>
                <a:spcPts val="3850"/>
              </a:lnSpc>
            </a:pPr>
            <a:r>
              <a:rPr lang="ko-KR" altLang="en-US" sz="24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데이터프레임으로 가공하고 각종 </a:t>
            </a:r>
            <a:r>
              <a:rPr lang="ko-KR" altLang="en-US" sz="2400" dirty="0" err="1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결측치와</a:t>
            </a:r>
            <a:r>
              <a:rPr lang="ko-KR" altLang="en-US" sz="24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400" dirty="0" err="1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필요없는</a:t>
            </a:r>
            <a:r>
              <a:rPr lang="ko-KR" altLang="en-US" sz="24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데이터 제거</a:t>
            </a:r>
            <a:endParaRPr lang="en-US" sz="2400" dirty="0">
              <a:solidFill>
                <a:srgbClr val="73737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305929" y="567278"/>
            <a:ext cx="5953371" cy="21287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8250"/>
              </a:lnSpc>
            </a:pPr>
            <a:r>
              <a:rPr lang="en-US" altLang="ko-KR" sz="3200" dirty="0">
                <a:solidFill>
                  <a:srgbClr val="8CA9A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</a:t>
            </a:r>
            <a:r>
              <a:rPr lang="ko-KR" altLang="en-US" sz="3200" dirty="0">
                <a:solidFill>
                  <a:srgbClr val="8CA9A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3200" dirty="0">
                <a:solidFill>
                  <a:srgbClr val="8CA9A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Preprocessing</a:t>
            </a:r>
          </a:p>
          <a:p>
            <a:pPr algn="r">
              <a:lnSpc>
                <a:spcPts val="8250"/>
              </a:lnSpc>
            </a:pPr>
            <a:r>
              <a:rPr lang="ko-KR" altLang="en-US" sz="7500" spc="-300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</a:t>
            </a:r>
            <a:r>
              <a:rPr lang="ko-KR" altLang="en-US" sz="7500" spc="-300" dirty="0" err="1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endParaRPr lang="en-US" sz="7500" spc="-300" dirty="0">
              <a:solidFill>
                <a:srgbClr val="8CA9A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7628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962400" y="4610094"/>
            <a:ext cx="9510904" cy="11185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8250"/>
              </a:lnSpc>
            </a:pPr>
            <a:r>
              <a:rPr lang="en-US" sz="10000" dirty="0">
                <a:solidFill>
                  <a:srgbClr val="FFF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VISUALIZATION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302507" y="5695944"/>
            <a:ext cx="6170798" cy="438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00"/>
              </a:lnSpc>
            </a:pPr>
            <a:r>
              <a:rPr lang="ko-KR" altLang="en-US" sz="30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시각화</a:t>
            </a:r>
            <a:endParaRPr lang="en-US" sz="30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90700" y="1847850"/>
            <a:ext cx="1938412" cy="100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FFFFFF"/>
                </a:solidFill>
                <a:latin typeface="DM Sans Bold"/>
              </a:rPr>
              <a:t>02.</a:t>
            </a:r>
          </a:p>
        </p:txBody>
      </p:sp>
      <p:sp>
        <p:nvSpPr>
          <p:cNvPr id="8" name="Freeform 8"/>
          <p:cNvSpPr/>
          <p:nvPr/>
        </p:nvSpPr>
        <p:spPr>
          <a:xfrm>
            <a:off x="5893678" y="81355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28700" y="8135576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5FCF276-1C10-9949-61F0-8090899AB2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0219" y="-27549"/>
            <a:ext cx="7029450" cy="762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92E9A31-96FF-3D58-0501-0F71F5B979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805" y="1021305"/>
            <a:ext cx="8244390" cy="8244390"/>
          </a:xfrm>
          <a:prstGeom prst="rect">
            <a:avLst/>
          </a:prstGeom>
        </p:spPr>
      </p:pic>
      <p:grpSp>
        <p:nvGrpSpPr>
          <p:cNvPr id="7" name="Group 2">
            <a:extLst>
              <a:ext uri="{FF2B5EF4-FFF2-40B4-BE49-F238E27FC236}">
                <a16:creationId xmlns:a16="http://schemas.microsoft.com/office/drawing/2014/main" id="{691389AB-4863-EB4B-C8ED-C6461B524C67}"/>
              </a:ext>
            </a:extLst>
          </p:cNvPr>
          <p:cNvGrpSpPr/>
          <p:nvPr/>
        </p:nvGrpSpPr>
        <p:grpSpPr>
          <a:xfrm>
            <a:off x="1028700" y="811709"/>
            <a:ext cx="16230600" cy="8446591"/>
            <a:chOff x="0" y="-57150"/>
            <a:chExt cx="4274726" cy="2224617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ECA21775-BD1E-6306-D39F-F71D486F972F}"/>
                </a:ext>
              </a:extLst>
            </p:cNvPr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19080" y="0"/>
                  </a:moveTo>
                  <a:lnTo>
                    <a:pt x="4255646" y="0"/>
                  </a:lnTo>
                  <a:cubicBezTo>
                    <a:pt x="4266183" y="0"/>
                    <a:pt x="4274726" y="8542"/>
                    <a:pt x="4274726" y="19080"/>
                  </a:cubicBezTo>
                  <a:lnTo>
                    <a:pt x="4274726" y="2148387"/>
                  </a:lnTo>
                  <a:cubicBezTo>
                    <a:pt x="4274726" y="2158924"/>
                    <a:pt x="4266183" y="2167467"/>
                    <a:pt x="4255646" y="2167467"/>
                  </a:cubicBezTo>
                  <a:lnTo>
                    <a:pt x="19080" y="2167467"/>
                  </a:lnTo>
                  <a:cubicBezTo>
                    <a:pt x="8542" y="2167467"/>
                    <a:pt x="0" y="2158924"/>
                    <a:pt x="0" y="2148387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8CA9AD"/>
              </a:solidFill>
              <a:prstDash val="solid"/>
              <a:round/>
            </a:ln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31D17410-00DA-E8D1-2E11-FC694036FFED}"/>
                </a:ext>
              </a:extLst>
            </p:cNvPr>
            <p:cNvSpPr txBox="1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5">
            <a:extLst>
              <a:ext uri="{FF2B5EF4-FFF2-40B4-BE49-F238E27FC236}">
                <a16:creationId xmlns:a16="http://schemas.microsoft.com/office/drawing/2014/main" id="{D81B1FF4-BEC7-E85C-741C-127451BCA0DC}"/>
              </a:ext>
            </a:extLst>
          </p:cNvPr>
          <p:cNvGrpSpPr/>
          <p:nvPr/>
        </p:nvGrpSpPr>
        <p:grpSpPr>
          <a:xfrm>
            <a:off x="2133600" y="3102343"/>
            <a:ext cx="2618968" cy="616879"/>
            <a:chOff x="0" y="0"/>
            <a:chExt cx="985454" cy="232117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F79450D-0157-030F-02B0-54B8DE51EA8D}"/>
                </a:ext>
              </a:extLst>
            </p:cNvPr>
            <p:cNvSpPr/>
            <p:nvPr/>
          </p:nvSpPr>
          <p:spPr>
            <a:xfrm>
              <a:off x="0" y="0"/>
              <a:ext cx="985454" cy="232117"/>
            </a:xfrm>
            <a:custGeom>
              <a:avLst/>
              <a:gdLst/>
              <a:ahLst/>
              <a:cxnLst/>
              <a:rect l="l" t="t" r="r" b="b"/>
              <a:pathLst>
                <a:path w="985454" h="232117">
                  <a:moveTo>
                    <a:pt x="116058" y="0"/>
                  </a:moveTo>
                  <a:lnTo>
                    <a:pt x="869396" y="0"/>
                  </a:lnTo>
                  <a:cubicBezTo>
                    <a:pt x="900176" y="0"/>
                    <a:pt x="929696" y="12228"/>
                    <a:pt x="951461" y="33993"/>
                  </a:cubicBezTo>
                  <a:cubicBezTo>
                    <a:pt x="973227" y="55758"/>
                    <a:pt x="985454" y="85278"/>
                    <a:pt x="985454" y="116058"/>
                  </a:cubicBezTo>
                  <a:lnTo>
                    <a:pt x="985454" y="116058"/>
                  </a:lnTo>
                  <a:cubicBezTo>
                    <a:pt x="985454" y="146839"/>
                    <a:pt x="973227" y="176359"/>
                    <a:pt x="951461" y="198124"/>
                  </a:cubicBezTo>
                  <a:cubicBezTo>
                    <a:pt x="929696" y="219889"/>
                    <a:pt x="900176" y="232117"/>
                    <a:pt x="869396" y="232117"/>
                  </a:cubicBezTo>
                  <a:lnTo>
                    <a:pt x="116058" y="232117"/>
                  </a:lnTo>
                  <a:cubicBezTo>
                    <a:pt x="85278" y="232117"/>
                    <a:pt x="55758" y="219889"/>
                    <a:pt x="33993" y="198124"/>
                  </a:cubicBezTo>
                  <a:cubicBezTo>
                    <a:pt x="12228" y="176359"/>
                    <a:pt x="0" y="146839"/>
                    <a:pt x="0" y="116058"/>
                  </a:cubicBezTo>
                  <a:lnTo>
                    <a:pt x="0" y="116058"/>
                  </a:lnTo>
                  <a:cubicBezTo>
                    <a:pt x="0" y="85278"/>
                    <a:pt x="12228" y="55758"/>
                    <a:pt x="33993" y="33993"/>
                  </a:cubicBezTo>
                  <a:cubicBezTo>
                    <a:pt x="55758" y="12228"/>
                    <a:pt x="85278" y="0"/>
                    <a:pt x="116058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17702A0A-6865-03C3-A367-3B9D89BBE661}"/>
                </a:ext>
              </a:extLst>
            </p:cNvPr>
            <p:cNvSpPr txBox="1"/>
            <p:nvPr/>
          </p:nvSpPr>
          <p:spPr>
            <a:xfrm>
              <a:off x="0" y="-57150"/>
              <a:ext cx="985454" cy="2892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23">
            <a:extLst>
              <a:ext uri="{FF2B5EF4-FFF2-40B4-BE49-F238E27FC236}">
                <a16:creationId xmlns:a16="http://schemas.microsoft.com/office/drawing/2014/main" id="{497CDC2F-6E6F-0775-19BB-271CD6EF138A}"/>
              </a:ext>
            </a:extLst>
          </p:cNvPr>
          <p:cNvSpPr txBox="1"/>
          <p:nvPr/>
        </p:nvSpPr>
        <p:spPr>
          <a:xfrm>
            <a:off x="2416495" y="3236475"/>
            <a:ext cx="3061073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0"/>
              </a:lnSpc>
            </a:pPr>
            <a:r>
              <a:rPr lang="en-US" sz="2700">
                <a:solidFill>
                  <a:srgbClr val="FFF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PEOPLE</a:t>
            </a:r>
          </a:p>
        </p:txBody>
      </p:sp>
      <p:sp>
        <p:nvSpPr>
          <p:cNvPr id="19" name="TextBox 29">
            <a:extLst>
              <a:ext uri="{FF2B5EF4-FFF2-40B4-BE49-F238E27FC236}">
                <a16:creationId xmlns:a16="http://schemas.microsoft.com/office/drawing/2014/main" id="{18695E10-5E27-04C1-4A01-D72180FA2769}"/>
              </a:ext>
            </a:extLst>
          </p:cNvPr>
          <p:cNvSpPr txBox="1"/>
          <p:nvPr/>
        </p:nvSpPr>
        <p:spPr>
          <a:xfrm>
            <a:off x="2416495" y="3897856"/>
            <a:ext cx="3536224" cy="1041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9"/>
              </a:lnSpc>
            </a:pPr>
            <a:r>
              <a:rPr lang="en-US" sz="2499" dirty="0">
                <a:solidFill>
                  <a:srgbClr val="A6A6A6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Lorem ipsum dolor sit </a:t>
            </a:r>
            <a:r>
              <a:rPr lang="en-US" sz="2499" dirty="0" err="1">
                <a:solidFill>
                  <a:srgbClr val="A6A6A6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amet</a:t>
            </a:r>
            <a:r>
              <a:rPr lang="en-US" sz="2499" dirty="0">
                <a:solidFill>
                  <a:srgbClr val="A6A6A6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en-US" sz="2499" dirty="0" err="1">
                <a:solidFill>
                  <a:srgbClr val="A6A6A6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consectetur</a:t>
            </a:r>
            <a:r>
              <a:rPr lang="en-US" sz="2499" dirty="0">
                <a:solidFill>
                  <a:srgbClr val="A6A6A6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sz="2499" dirty="0" err="1">
                <a:solidFill>
                  <a:srgbClr val="A6A6A6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adipiscing</a:t>
            </a:r>
            <a:r>
              <a:rPr lang="en-US" sz="2499" dirty="0">
                <a:solidFill>
                  <a:srgbClr val="A6A6A6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sz="2499" dirty="0" err="1">
                <a:solidFill>
                  <a:srgbClr val="A6A6A6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elit</a:t>
            </a:r>
            <a:r>
              <a:rPr lang="en-US" sz="2499" dirty="0">
                <a:solidFill>
                  <a:srgbClr val="A6A6A6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BF0972A7-786D-DD06-DB34-B31A3A6F4124}"/>
              </a:ext>
            </a:extLst>
          </p:cNvPr>
          <p:cNvSpPr txBox="1"/>
          <p:nvPr/>
        </p:nvSpPr>
        <p:spPr>
          <a:xfrm>
            <a:off x="1443962" y="1289039"/>
            <a:ext cx="6810622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dirty="0">
                <a:solidFill>
                  <a:srgbClr val="8CA9A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Part 1</a:t>
            </a:r>
          </a:p>
          <a:p>
            <a:r>
              <a:rPr lang="ko-KR" altLang="en-US" sz="5400" spc="-300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여가 활동 순위</a:t>
            </a:r>
            <a:endParaRPr lang="en-US" sz="5400" spc="-300" dirty="0">
              <a:solidFill>
                <a:srgbClr val="8CA9A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3065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92E9A31-96FF-3D58-0501-0F71F5B979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805" y="1021305"/>
            <a:ext cx="8244390" cy="8244390"/>
          </a:xfrm>
          <a:prstGeom prst="rect">
            <a:avLst/>
          </a:prstGeom>
        </p:spPr>
      </p:pic>
      <p:grpSp>
        <p:nvGrpSpPr>
          <p:cNvPr id="7" name="Group 2">
            <a:extLst>
              <a:ext uri="{FF2B5EF4-FFF2-40B4-BE49-F238E27FC236}">
                <a16:creationId xmlns:a16="http://schemas.microsoft.com/office/drawing/2014/main" id="{691389AB-4863-EB4B-C8ED-C6461B524C67}"/>
              </a:ext>
            </a:extLst>
          </p:cNvPr>
          <p:cNvGrpSpPr/>
          <p:nvPr/>
        </p:nvGrpSpPr>
        <p:grpSpPr>
          <a:xfrm>
            <a:off x="1028700" y="811709"/>
            <a:ext cx="16230600" cy="8446591"/>
            <a:chOff x="0" y="-57150"/>
            <a:chExt cx="4274726" cy="2224617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ECA21775-BD1E-6306-D39F-F71D486F972F}"/>
                </a:ext>
              </a:extLst>
            </p:cNvPr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19080" y="0"/>
                  </a:moveTo>
                  <a:lnTo>
                    <a:pt x="4255646" y="0"/>
                  </a:lnTo>
                  <a:cubicBezTo>
                    <a:pt x="4266183" y="0"/>
                    <a:pt x="4274726" y="8542"/>
                    <a:pt x="4274726" y="19080"/>
                  </a:cubicBezTo>
                  <a:lnTo>
                    <a:pt x="4274726" y="2148387"/>
                  </a:lnTo>
                  <a:cubicBezTo>
                    <a:pt x="4274726" y="2158924"/>
                    <a:pt x="4266183" y="2167467"/>
                    <a:pt x="4255646" y="2167467"/>
                  </a:cubicBezTo>
                  <a:lnTo>
                    <a:pt x="19080" y="2167467"/>
                  </a:lnTo>
                  <a:cubicBezTo>
                    <a:pt x="8542" y="2167467"/>
                    <a:pt x="0" y="2158924"/>
                    <a:pt x="0" y="2148387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8CA9AD"/>
              </a:solidFill>
              <a:prstDash val="solid"/>
              <a:round/>
            </a:ln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31D17410-00DA-E8D1-2E11-FC694036FFED}"/>
                </a:ext>
              </a:extLst>
            </p:cNvPr>
            <p:cNvSpPr txBox="1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5">
            <a:extLst>
              <a:ext uri="{FF2B5EF4-FFF2-40B4-BE49-F238E27FC236}">
                <a16:creationId xmlns:a16="http://schemas.microsoft.com/office/drawing/2014/main" id="{D81B1FF4-BEC7-E85C-741C-127451BCA0DC}"/>
              </a:ext>
            </a:extLst>
          </p:cNvPr>
          <p:cNvGrpSpPr/>
          <p:nvPr/>
        </p:nvGrpSpPr>
        <p:grpSpPr>
          <a:xfrm>
            <a:off x="2133600" y="3102343"/>
            <a:ext cx="2618968" cy="616879"/>
            <a:chOff x="0" y="0"/>
            <a:chExt cx="985454" cy="232117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F79450D-0157-030F-02B0-54B8DE51EA8D}"/>
                </a:ext>
              </a:extLst>
            </p:cNvPr>
            <p:cNvSpPr/>
            <p:nvPr/>
          </p:nvSpPr>
          <p:spPr>
            <a:xfrm>
              <a:off x="0" y="0"/>
              <a:ext cx="985454" cy="232117"/>
            </a:xfrm>
            <a:custGeom>
              <a:avLst/>
              <a:gdLst/>
              <a:ahLst/>
              <a:cxnLst/>
              <a:rect l="l" t="t" r="r" b="b"/>
              <a:pathLst>
                <a:path w="985454" h="232117">
                  <a:moveTo>
                    <a:pt x="116058" y="0"/>
                  </a:moveTo>
                  <a:lnTo>
                    <a:pt x="869396" y="0"/>
                  </a:lnTo>
                  <a:cubicBezTo>
                    <a:pt x="900176" y="0"/>
                    <a:pt x="929696" y="12228"/>
                    <a:pt x="951461" y="33993"/>
                  </a:cubicBezTo>
                  <a:cubicBezTo>
                    <a:pt x="973227" y="55758"/>
                    <a:pt x="985454" y="85278"/>
                    <a:pt x="985454" y="116058"/>
                  </a:cubicBezTo>
                  <a:lnTo>
                    <a:pt x="985454" y="116058"/>
                  </a:lnTo>
                  <a:cubicBezTo>
                    <a:pt x="985454" y="146839"/>
                    <a:pt x="973227" y="176359"/>
                    <a:pt x="951461" y="198124"/>
                  </a:cubicBezTo>
                  <a:cubicBezTo>
                    <a:pt x="929696" y="219889"/>
                    <a:pt x="900176" y="232117"/>
                    <a:pt x="869396" y="232117"/>
                  </a:cubicBezTo>
                  <a:lnTo>
                    <a:pt x="116058" y="232117"/>
                  </a:lnTo>
                  <a:cubicBezTo>
                    <a:pt x="85278" y="232117"/>
                    <a:pt x="55758" y="219889"/>
                    <a:pt x="33993" y="198124"/>
                  </a:cubicBezTo>
                  <a:cubicBezTo>
                    <a:pt x="12228" y="176359"/>
                    <a:pt x="0" y="146839"/>
                    <a:pt x="0" y="116058"/>
                  </a:cubicBezTo>
                  <a:lnTo>
                    <a:pt x="0" y="116058"/>
                  </a:lnTo>
                  <a:cubicBezTo>
                    <a:pt x="0" y="85278"/>
                    <a:pt x="12228" y="55758"/>
                    <a:pt x="33993" y="33993"/>
                  </a:cubicBezTo>
                  <a:cubicBezTo>
                    <a:pt x="55758" y="12228"/>
                    <a:pt x="85278" y="0"/>
                    <a:pt x="116058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17702A0A-6865-03C3-A367-3B9D89BBE661}"/>
                </a:ext>
              </a:extLst>
            </p:cNvPr>
            <p:cNvSpPr txBox="1"/>
            <p:nvPr/>
          </p:nvSpPr>
          <p:spPr>
            <a:xfrm>
              <a:off x="0" y="-57150"/>
              <a:ext cx="985454" cy="2892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23">
            <a:extLst>
              <a:ext uri="{FF2B5EF4-FFF2-40B4-BE49-F238E27FC236}">
                <a16:creationId xmlns:a16="http://schemas.microsoft.com/office/drawing/2014/main" id="{497CDC2F-6E6F-0775-19BB-271CD6EF138A}"/>
              </a:ext>
            </a:extLst>
          </p:cNvPr>
          <p:cNvSpPr txBox="1"/>
          <p:nvPr/>
        </p:nvSpPr>
        <p:spPr>
          <a:xfrm>
            <a:off x="2416495" y="3236475"/>
            <a:ext cx="3061073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0"/>
              </a:lnSpc>
            </a:pPr>
            <a:r>
              <a:rPr lang="en-US" sz="2700">
                <a:solidFill>
                  <a:srgbClr val="FFF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PEOPLE</a:t>
            </a:r>
          </a:p>
        </p:txBody>
      </p:sp>
      <p:sp>
        <p:nvSpPr>
          <p:cNvPr id="19" name="TextBox 29">
            <a:extLst>
              <a:ext uri="{FF2B5EF4-FFF2-40B4-BE49-F238E27FC236}">
                <a16:creationId xmlns:a16="http://schemas.microsoft.com/office/drawing/2014/main" id="{18695E10-5E27-04C1-4A01-D72180FA2769}"/>
              </a:ext>
            </a:extLst>
          </p:cNvPr>
          <p:cNvSpPr txBox="1"/>
          <p:nvPr/>
        </p:nvSpPr>
        <p:spPr>
          <a:xfrm>
            <a:off x="2416495" y="3897856"/>
            <a:ext cx="3536224" cy="1041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9"/>
              </a:lnSpc>
            </a:pPr>
            <a:r>
              <a:rPr lang="en-US" sz="2499" dirty="0">
                <a:solidFill>
                  <a:srgbClr val="A6A6A6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Lorem ipsum dolor sit </a:t>
            </a:r>
            <a:r>
              <a:rPr lang="en-US" sz="2499" dirty="0" err="1">
                <a:solidFill>
                  <a:srgbClr val="A6A6A6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amet</a:t>
            </a:r>
            <a:r>
              <a:rPr lang="en-US" sz="2499" dirty="0">
                <a:solidFill>
                  <a:srgbClr val="A6A6A6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en-US" sz="2499" dirty="0" err="1">
                <a:solidFill>
                  <a:srgbClr val="A6A6A6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consectetur</a:t>
            </a:r>
            <a:r>
              <a:rPr lang="en-US" sz="2499" dirty="0">
                <a:solidFill>
                  <a:srgbClr val="A6A6A6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sz="2499" dirty="0" err="1">
                <a:solidFill>
                  <a:srgbClr val="A6A6A6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adipiscing</a:t>
            </a:r>
            <a:r>
              <a:rPr lang="en-US" sz="2499" dirty="0">
                <a:solidFill>
                  <a:srgbClr val="A6A6A6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sz="2499" dirty="0" err="1">
                <a:solidFill>
                  <a:srgbClr val="A6A6A6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elit</a:t>
            </a:r>
            <a:r>
              <a:rPr lang="en-US" sz="2499" dirty="0">
                <a:solidFill>
                  <a:srgbClr val="A6A6A6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BF0972A7-786D-DD06-DB34-B31A3A6F4124}"/>
              </a:ext>
            </a:extLst>
          </p:cNvPr>
          <p:cNvSpPr txBox="1"/>
          <p:nvPr/>
        </p:nvSpPr>
        <p:spPr>
          <a:xfrm>
            <a:off x="1443962" y="1289039"/>
            <a:ext cx="6810622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dirty="0">
                <a:solidFill>
                  <a:srgbClr val="8CA9A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Part 2</a:t>
            </a:r>
          </a:p>
          <a:p>
            <a:r>
              <a:rPr lang="ko-KR" altLang="en-US" sz="5400" spc="-300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전국 등산로 분포</a:t>
            </a:r>
            <a:endParaRPr lang="en-US" sz="5400" spc="-300" dirty="0">
              <a:solidFill>
                <a:srgbClr val="8CA9A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8988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92E9A31-96FF-3D58-0501-0F71F5B979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805" y="1021305"/>
            <a:ext cx="8244390" cy="8244390"/>
          </a:xfrm>
          <a:prstGeom prst="rect">
            <a:avLst/>
          </a:prstGeom>
        </p:spPr>
      </p:pic>
      <p:grpSp>
        <p:nvGrpSpPr>
          <p:cNvPr id="7" name="Group 2">
            <a:extLst>
              <a:ext uri="{FF2B5EF4-FFF2-40B4-BE49-F238E27FC236}">
                <a16:creationId xmlns:a16="http://schemas.microsoft.com/office/drawing/2014/main" id="{691389AB-4863-EB4B-C8ED-C6461B524C67}"/>
              </a:ext>
            </a:extLst>
          </p:cNvPr>
          <p:cNvGrpSpPr/>
          <p:nvPr/>
        </p:nvGrpSpPr>
        <p:grpSpPr>
          <a:xfrm>
            <a:off x="1028700" y="811709"/>
            <a:ext cx="16230600" cy="8446591"/>
            <a:chOff x="0" y="-57150"/>
            <a:chExt cx="4274726" cy="2224617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ECA21775-BD1E-6306-D39F-F71D486F972F}"/>
                </a:ext>
              </a:extLst>
            </p:cNvPr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19080" y="0"/>
                  </a:moveTo>
                  <a:lnTo>
                    <a:pt x="4255646" y="0"/>
                  </a:lnTo>
                  <a:cubicBezTo>
                    <a:pt x="4266183" y="0"/>
                    <a:pt x="4274726" y="8542"/>
                    <a:pt x="4274726" y="19080"/>
                  </a:cubicBezTo>
                  <a:lnTo>
                    <a:pt x="4274726" y="2148387"/>
                  </a:lnTo>
                  <a:cubicBezTo>
                    <a:pt x="4274726" y="2158924"/>
                    <a:pt x="4266183" y="2167467"/>
                    <a:pt x="4255646" y="2167467"/>
                  </a:cubicBezTo>
                  <a:lnTo>
                    <a:pt x="19080" y="2167467"/>
                  </a:lnTo>
                  <a:cubicBezTo>
                    <a:pt x="8542" y="2167467"/>
                    <a:pt x="0" y="2158924"/>
                    <a:pt x="0" y="2148387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8CA9AD"/>
              </a:solidFill>
              <a:prstDash val="solid"/>
              <a:round/>
            </a:ln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31D17410-00DA-E8D1-2E11-FC694036FFED}"/>
                </a:ext>
              </a:extLst>
            </p:cNvPr>
            <p:cNvSpPr txBox="1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5">
            <a:extLst>
              <a:ext uri="{FF2B5EF4-FFF2-40B4-BE49-F238E27FC236}">
                <a16:creationId xmlns:a16="http://schemas.microsoft.com/office/drawing/2014/main" id="{D81B1FF4-BEC7-E85C-741C-127451BCA0DC}"/>
              </a:ext>
            </a:extLst>
          </p:cNvPr>
          <p:cNvGrpSpPr/>
          <p:nvPr/>
        </p:nvGrpSpPr>
        <p:grpSpPr>
          <a:xfrm>
            <a:off x="2133600" y="3102343"/>
            <a:ext cx="2618968" cy="616879"/>
            <a:chOff x="0" y="0"/>
            <a:chExt cx="985454" cy="232117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F79450D-0157-030F-02B0-54B8DE51EA8D}"/>
                </a:ext>
              </a:extLst>
            </p:cNvPr>
            <p:cNvSpPr/>
            <p:nvPr/>
          </p:nvSpPr>
          <p:spPr>
            <a:xfrm>
              <a:off x="0" y="0"/>
              <a:ext cx="985454" cy="232117"/>
            </a:xfrm>
            <a:custGeom>
              <a:avLst/>
              <a:gdLst/>
              <a:ahLst/>
              <a:cxnLst/>
              <a:rect l="l" t="t" r="r" b="b"/>
              <a:pathLst>
                <a:path w="985454" h="232117">
                  <a:moveTo>
                    <a:pt x="116058" y="0"/>
                  </a:moveTo>
                  <a:lnTo>
                    <a:pt x="869396" y="0"/>
                  </a:lnTo>
                  <a:cubicBezTo>
                    <a:pt x="900176" y="0"/>
                    <a:pt x="929696" y="12228"/>
                    <a:pt x="951461" y="33993"/>
                  </a:cubicBezTo>
                  <a:cubicBezTo>
                    <a:pt x="973227" y="55758"/>
                    <a:pt x="985454" y="85278"/>
                    <a:pt x="985454" y="116058"/>
                  </a:cubicBezTo>
                  <a:lnTo>
                    <a:pt x="985454" y="116058"/>
                  </a:lnTo>
                  <a:cubicBezTo>
                    <a:pt x="985454" y="146839"/>
                    <a:pt x="973227" y="176359"/>
                    <a:pt x="951461" y="198124"/>
                  </a:cubicBezTo>
                  <a:cubicBezTo>
                    <a:pt x="929696" y="219889"/>
                    <a:pt x="900176" y="232117"/>
                    <a:pt x="869396" y="232117"/>
                  </a:cubicBezTo>
                  <a:lnTo>
                    <a:pt x="116058" y="232117"/>
                  </a:lnTo>
                  <a:cubicBezTo>
                    <a:pt x="85278" y="232117"/>
                    <a:pt x="55758" y="219889"/>
                    <a:pt x="33993" y="198124"/>
                  </a:cubicBezTo>
                  <a:cubicBezTo>
                    <a:pt x="12228" y="176359"/>
                    <a:pt x="0" y="146839"/>
                    <a:pt x="0" y="116058"/>
                  </a:cubicBezTo>
                  <a:lnTo>
                    <a:pt x="0" y="116058"/>
                  </a:lnTo>
                  <a:cubicBezTo>
                    <a:pt x="0" y="85278"/>
                    <a:pt x="12228" y="55758"/>
                    <a:pt x="33993" y="33993"/>
                  </a:cubicBezTo>
                  <a:cubicBezTo>
                    <a:pt x="55758" y="12228"/>
                    <a:pt x="85278" y="0"/>
                    <a:pt x="116058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17702A0A-6865-03C3-A367-3B9D89BBE661}"/>
                </a:ext>
              </a:extLst>
            </p:cNvPr>
            <p:cNvSpPr txBox="1"/>
            <p:nvPr/>
          </p:nvSpPr>
          <p:spPr>
            <a:xfrm>
              <a:off x="0" y="-57150"/>
              <a:ext cx="985454" cy="2892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23">
            <a:extLst>
              <a:ext uri="{FF2B5EF4-FFF2-40B4-BE49-F238E27FC236}">
                <a16:creationId xmlns:a16="http://schemas.microsoft.com/office/drawing/2014/main" id="{497CDC2F-6E6F-0775-19BB-271CD6EF138A}"/>
              </a:ext>
            </a:extLst>
          </p:cNvPr>
          <p:cNvSpPr txBox="1"/>
          <p:nvPr/>
        </p:nvSpPr>
        <p:spPr>
          <a:xfrm>
            <a:off x="2416495" y="3236475"/>
            <a:ext cx="3061073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0"/>
              </a:lnSpc>
            </a:pPr>
            <a:r>
              <a:rPr lang="en-US" sz="2700">
                <a:solidFill>
                  <a:srgbClr val="FFF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PEOPLE</a:t>
            </a:r>
          </a:p>
        </p:txBody>
      </p:sp>
      <p:sp>
        <p:nvSpPr>
          <p:cNvPr id="19" name="TextBox 29">
            <a:extLst>
              <a:ext uri="{FF2B5EF4-FFF2-40B4-BE49-F238E27FC236}">
                <a16:creationId xmlns:a16="http://schemas.microsoft.com/office/drawing/2014/main" id="{18695E10-5E27-04C1-4A01-D72180FA2769}"/>
              </a:ext>
            </a:extLst>
          </p:cNvPr>
          <p:cNvSpPr txBox="1"/>
          <p:nvPr/>
        </p:nvSpPr>
        <p:spPr>
          <a:xfrm>
            <a:off x="2416495" y="3897856"/>
            <a:ext cx="3536224" cy="1041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9"/>
              </a:lnSpc>
            </a:pPr>
            <a:r>
              <a:rPr lang="en-US" sz="2499" dirty="0">
                <a:solidFill>
                  <a:srgbClr val="A6A6A6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Lorem ipsum dolor sit </a:t>
            </a:r>
            <a:r>
              <a:rPr lang="en-US" sz="2499" dirty="0" err="1">
                <a:solidFill>
                  <a:srgbClr val="A6A6A6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amet</a:t>
            </a:r>
            <a:r>
              <a:rPr lang="en-US" sz="2499" dirty="0">
                <a:solidFill>
                  <a:srgbClr val="A6A6A6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en-US" sz="2499" dirty="0" err="1">
                <a:solidFill>
                  <a:srgbClr val="A6A6A6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consectetur</a:t>
            </a:r>
            <a:r>
              <a:rPr lang="en-US" sz="2499" dirty="0">
                <a:solidFill>
                  <a:srgbClr val="A6A6A6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sz="2499" dirty="0" err="1">
                <a:solidFill>
                  <a:srgbClr val="A6A6A6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adipiscing</a:t>
            </a:r>
            <a:r>
              <a:rPr lang="en-US" sz="2499" dirty="0">
                <a:solidFill>
                  <a:srgbClr val="A6A6A6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sz="2499" dirty="0" err="1">
                <a:solidFill>
                  <a:srgbClr val="A6A6A6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elit</a:t>
            </a:r>
            <a:r>
              <a:rPr lang="en-US" sz="2499" dirty="0">
                <a:solidFill>
                  <a:srgbClr val="A6A6A6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BF0972A7-786D-DD06-DB34-B31A3A6F4124}"/>
              </a:ext>
            </a:extLst>
          </p:cNvPr>
          <p:cNvSpPr txBox="1"/>
          <p:nvPr/>
        </p:nvSpPr>
        <p:spPr>
          <a:xfrm>
            <a:off x="1443962" y="1289039"/>
            <a:ext cx="6810622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dirty="0">
                <a:solidFill>
                  <a:srgbClr val="8CA9A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Part 3</a:t>
            </a:r>
          </a:p>
          <a:p>
            <a:r>
              <a:rPr lang="ko-KR" altLang="en-US" sz="5400" spc="-300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전국 등산로 분포</a:t>
            </a:r>
            <a:endParaRPr lang="en-US" sz="5400" spc="-300" dirty="0">
              <a:solidFill>
                <a:srgbClr val="8CA9A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0599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92E9A31-96FF-3D58-0501-0F71F5B979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805" y="1021305"/>
            <a:ext cx="8244390" cy="8244390"/>
          </a:xfrm>
          <a:prstGeom prst="rect">
            <a:avLst/>
          </a:prstGeom>
        </p:spPr>
      </p:pic>
      <p:grpSp>
        <p:nvGrpSpPr>
          <p:cNvPr id="7" name="Group 2">
            <a:extLst>
              <a:ext uri="{FF2B5EF4-FFF2-40B4-BE49-F238E27FC236}">
                <a16:creationId xmlns:a16="http://schemas.microsoft.com/office/drawing/2014/main" id="{691389AB-4863-EB4B-C8ED-C6461B524C67}"/>
              </a:ext>
            </a:extLst>
          </p:cNvPr>
          <p:cNvGrpSpPr/>
          <p:nvPr/>
        </p:nvGrpSpPr>
        <p:grpSpPr>
          <a:xfrm>
            <a:off x="1028700" y="811709"/>
            <a:ext cx="16230600" cy="8446591"/>
            <a:chOff x="0" y="-57150"/>
            <a:chExt cx="4274726" cy="2224617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ECA21775-BD1E-6306-D39F-F71D486F972F}"/>
                </a:ext>
              </a:extLst>
            </p:cNvPr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19080" y="0"/>
                  </a:moveTo>
                  <a:lnTo>
                    <a:pt x="4255646" y="0"/>
                  </a:lnTo>
                  <a:cubicBezTo>
                    <a:pt x="4266183" y="0"/>
                    <a:pt x="4274726" y="8542"/>
                    <a:pt x="4274726" y="19080"/>
                  </a:cubicBezTo>
                  <a:lnTo>
                    <a:pt x="4274726" y="2148387"/>
                  </a:lnTo>
                  <a:cubicBezTo>
                    <a:pt x="4274726" y="2158924"/>
                    <a:pt x="4266183" y="2167467"/>
                    <a:pt x="4255646" y="2167467"/>
                  </a:cubicBezTo>
                  <a:lnTo>
                    <a:pt x="19080" y="2167467"/>
                  </a:lnTo>
                  <a:cubicBezTo>
                    <a:pt x="8542" y="2167467"/>
                    <a:pt x="0" y="2158924"/>
                    <a:pt x="0" y="2148387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8CA9AD"/>
              </a:solidFill>
              <a:prstDash val="solid"/>
              <a:round/>
            </a:ln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31D17410-00DA-E8D1-2E11-FC694036FFED}"/>
                </a:ext>
              </a:extLst>
            </p:cNvPr>
            <p:cNvSpPr txBox="1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5">
            <a:extLst>
              <a:ext uri="{FF2B5EF4-FFF2-40B4-BE49-F238E27FC236}">
                <a16:creationId xmlns:a16="http://schemas.microsoft.com/office/drawing/2014/main" id="{D81B1FF4-BEC7-E85C-741C-127451BCA0DC}"/>
              </a:ext>
            </a:extLst>
          </p:cNvPr>
          <p:cNvGrpSpPr/>
          <p:nvPr/>
        </p:nvGrpSpPr>
        <p:grpSpPr>
          <a:xfrm>
            <a:off x="2133600" y="3102343"/>
            <a:ext cx="2618968" cy="616879"/>
            <a:chOff x="0" y="0"/>
            <a:chExt cx="985454" cy="232117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F79450D-0157-030F-02B0-54B8DE51EA8D}"/>
                </a:ext>
              </a:extLst>
            </p:cNvPr>
            <p:cNvSpPr/>
            <p:nvPr/>
          </p:nvSpPr>
          <p:spPr>
            <a:xfrm>
              <a:off x="0" y="0"/>
              <a:ext cx="985454" cy="232117"/>
            </a:xfrm>
            <a:custGeom>
              <a:avLst/>
              <a:gdLst/>
              <a:ahLst/>
              <a:cxnLst/>
              <a:rect l="l" t="t" r="r" b="b"/>
              <a:pathLst>
                <a:path w="985454" h="232117">
                  <a:moveTo>
                    <a:pt x="116058" y="0"/>
                  </a:moveTo>
                  <a:lnTo>
                    <a:pt x="869396" y="0"/>
                  </a:lnTo>
                  <a:cubicBezTo>
                    <a:pt x="900176" y="0"/>
                    <a:pt x="929696" y="12228"/>
                    <a:pt x="951461" y="33993"/>
                  </a:cubicBezTo>
                  <a:cubicBezTo>
                    <a:pt x="973227" y="55758"/>
                    <a:pt x="985454" y="85278"/>
                    <a:pt x="985454" y="116058"/>
                  </a:cubicBezTo>
                  <a:lnTo>
                    <a:pt x="985454" y="116058"/>
                  </a:lnTo>
                  <a:cubicBezTo>
                    <a:pt x="985454" y="146839"/>
                    <a:pt x="973227" y="176359"/>
                    <a:pt x="951461" y="198124"/>
                  </a:cubicBezTo>
                  <a:cubicBezTo>
                    <a:pt x="929696" y="219889"/>
                    <a:pt x="900176" y="232117"/>
                    <a:pt x="869396" y="232117"/>
                  </a:cubicBezTo>
                  <a:lnTo>
                    <a:pt x="116058" y="232117"/>
                  </a:lnTo>
                  <a:cubicBezTo>
                    <a:pt x="85278" y="232117"/>
                    <a:pt x="55758" y="219889"/>
                    <a:pt x="33993" y="198124"/>
                  </a:cubicBezTo>
                  <a:cubicBezTo>
                    <a:pt x="12228" y="176359"/>
                    <a:pt x="0" y="146839"/>
                    <a:pt x="0" y="116058"/>
                  </a:cubicBezTo>
                  <a:lnTo>
                    <a:pt x="0" y="116058"/>
                  </a:lnTo>
                  <a:cubicBezTo>
                    <a:pt x="0" y="85278"/>
                    <a:pt x="12228" y="55758"/>
                    <a:pt x="33993" y="33993"/>
                  </a:cubicBezTo>
                  <a:cubicBezTo>
                    <a:pt x="55758" y="12228"/>
                    <a:pt x="85278" y="0"/>
                    <a:pt x="116058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17702A0A-6865-03C3-A367-3B9D89BBE661}"/>
                </a:ext>
              </a:extLst>
            </p:cNvPr>
            <p:cNvSpPr txBox="1"/>
            <p:nvPr/>
          </p:nvSpPr>
          <p:spPr>
            <a:xfrm>
              <a:off x="0" y="-57150"/>
              <a:ext cx="985454" cy="2892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23">
            <a:extLst>
              <a:ext uri="{FF2B5EF4-FFF2-40B4-BE49-F238E27FC236}">
                <a16:creationId xmlns:a16="http://schemas.microsoft.com/office/drawing/2014/main" id="{497CDC2F-6E6F-0775-19BB-271CD6EF138A}"/>
              </a:ext>
            </a:extLst>
          </p:cNvPr>
          <p:cNvSpPr txBox="1"/>
          <p:nvPr/>
        </p:nvSpPr>
        <p:spPr>
          <a:xfrm>
            <a:off x="2416495" y="3236475"/>
            <a:ext cx="3061073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0"/>
              </a:lnSpc>
            </a:pPr>
            <a:r>
              <a:rPr lang="en-US" sz="2700">
                <a:solidFill>
                  <a:srgbClr val="FFF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PEOPLE</a:t>
            </a:r>
          </a:p>
        </p:txBody>
      </p:sp>
      <p:sp>
        <p:nvSpPr>
          <p:cNvPr id="19" name="TextBox 29">
            <a:extLst>
              <a:ext uri="{FF2B5EF4-FFF2-40B4-BE49-F238E27FC236}">
                <a16:creationId xmlns:a16="http://schemas.microsoft.com/office/drawing/2014/main" id="{18695E10-5E27-04C1-4A01-D72180FA2769}"/>
              </a:ext>
            </a:extLst>
          </p:cNvPr>
          <p:cNvSpPr txBox="1"/>
          <p:nvPr/>
        </p:nvSpPr>
        <p:spPr>
          <a:xfrm>
            <a:off x="2416495" y="3897856"/>
            <a:ext cx="3536224" cy="1041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9"/>
              </a:lnSpc>
            </a:pPr>
            <a:r>
              <a:rPr lang="en-US" sz="2499" dirty="0">
                <a:solidFill>
                  <a:srgbClr val="A6A6A6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Lorem ipsum dolor sit </a:t>
            </a:r>
            <a:r>
              <a:rPr lang="en-US" sz="2499" dirty="0" err="1">
                <a:solidFill>
                  <a:srgbClr val="A6A6A6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amet</a:t>
            </a:r>
            <a:r>
              <a:rPr lang="en-US" sz="2499" dirty="0">
                <a:solidFill>
                  <a:srgbClr val="A6A6A6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en-US" sz="2499" dirty="0" err="1">
                <a:solidFill>
                  <a:srgbClr val="A6A6A6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consectetur</a:t>
            </a:r>
            <a:r>
              <a:rPr lang="en-US" sz="2499" dirty="0">
                <a:solidFill>
                  <a:srgbClr val="A6A6A6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sz="2499" dirty="0" err="1">
                <a:solidFill>
                  <a:srgbClr val="A6A6A6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adipiscing</a:t>
            </a:r>
            <a:r>
              <a:rPr lang="en-US" sz="2499" dirty="0">
                <a:solidFill>
                  <a:srgbClr val="A6A6A6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sz="2499" dirty="0" err="1">
                <a:solidFill>
                  <a:srgbClr val="A6A6A6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elit</a:t>
            </a:r>
            <a:r>
              <a:rPr lang="en-US" sz="2499" dirty="0">
                <a:solidFill>
                  <a:srgbClr val="A6A6A6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BF0972A7-786D-DD06-DB34-B31A3A6F4124}"/>
              </a:ext>
            </a:extLst>
          </p:cNvPr>
          <p:cNvSpPr txBox="1"/>
          <p:nvPr/>
        </p:nvSpPr>
        <p:spPr>
          <a:xfrm>
            <a:off x="1443962" y="1289039"/>
            <a:ext cx="6810622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dirty="0">
                <a:solidFill>
                  <a:srgbClr val="8CA9A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Part 4</a:t>
            </a:r>
          </a:p>
          <a:p>
            <a:r>
              <a:rPr lang="ko-KR" altLang="en-US" sz="5400" spc="-300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산불 위험 예보 정보</a:t>
            </a:r>
            <a:endParaRPr lang="en-US" sz="5400" spc="-300" dirty="0">
              <a:solidFill>
                <a:srgbClr val="8CA9A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9843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8ABADCA-077E-D62B-8350-F16265E9417E}"/>
              </a:ext>
            </a:extLst>
          </p:cNvPr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3F86B8E-2D80-68A9-EF56-91228C0DAEDC}"/>
                </a:ext>
              </a:extLst>
            </p:cNvPr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8FA21CA-B695-7B51-1073-BDA37BE6BAC9}"/>
                </a:ext>
              </a:extLst>
            </p:cNvPr>
            <p:cNvSpPr txBox="1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2280531F-0257-1064-C122-EBE20A2D6B7E}"/>
              </a:ext>
            </a:extLst>
          </p:cNvPr>
          <p:cNvSpPr/>
          <p:nvPr/>
        </p:nvSpPr>
        <p:spPr>
          <a:xfrm>
            <a:off x="1981200" y="-94024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DD6008F-0343-6CCF-DA59-7F7489795B68}"/>
              </a:ext>
            </a:extLst>
          </p:cNvPr>
          <p:cNvSpPr/>
          <p:nvPr/>
        </p:nvSpPr>
        <p:spPr>
          <a:xfrm>
            <a:off x="1981200" y="6267450"/>
            <a:ext cx="2880360" cy="4114800"/>
          </a:xfrm>
          <a:custGeom>
            <a:avLst/>
            <a:gdLst/>
            <a:ahLst/>
            <a:cxnLst/>
            <a:rect l="l" t="t" r="r" b="b"/>
            <a:pathLst>
              <a:path w="2880360" h="4114800">
                <a:moveTo>
                  <a:pt x="0" y="0"/>
                </a:moveTo>
                <a:lnTo>
                  <a:pt x="2880360" y="0"/>
                </a:lnTo>
                <a:lnTo>
                  <a:pt x="28803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EB0316AD-BEFA-6E9F-9708-975A01225906}"/>
              </a:ext>
            </a:extLst>
          </p:cNvPr>
          <p:cNvSpPr txBox="1"/>
          <p:nvPr/>
        </p:nvSpPr>
        <p:spPr>
          <a:xfrm>
            <a:off x="4245946" y="4073763"/>
            <a:ext cx="10620170" cy="1660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00"/>
              </a:lnSpc>
            </a:pPr>
            <a:r>
              <a:rPr lang="en-US" sz="12500" dirty="0">
                <a:solidFill>
                  <a:srgbClr val="FFFFFF"/>
                </a:solidFill>
                <a:latin typeface="DM Sans Bold"/>
              </a:rPr>
              <a:t>THANK YOU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7BEE73F-CF02-AC6F-9C88-21AA7C106BA5}"/>
              </a:ext>
            </a:extLst>
          </p:cNvPr>
          <p:cNvSpPr txBox="1"/>
          <p:nvPr/>
        </p:nvSpPr>
        <p:spPr>
          <a:xfrm>
            <a:off x="9144000" y="5762863"/>
            <a:ext cx="5722116" cy="501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DM Sans Bold"/>
              </a:rPr>
              <a:t>Have any question?</a:t>
            </a: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887C49B7-67ED-BDD2-937C-3CA9E96C7205}"/>
              </a:ext>
            </a:extLst>
          </p:cNvPr>
          <p:cNvSpPr/>
          <p:nvPr/>
        </p:nvSpPr>
        <p:spPr>
          <a:xfrm rot="-10800000">
            <a:off x="5623560" y="7673106"/>
            <a:ext cx="3422956" cy="2613894"/>
          </a:xfrm>
          <a:custGeom>
            <a:avLst/>
            <a:gdLst/>
            <a:ahLst/>
            <a:cxnLst/>
            <a:rect l="l" t="t" r="r" b="b"/>
            <a:pathLst>
              <a:path w="3422956" h="2613894">
                <a:moveTo>
                  <a:pt x="0" y="0"/>
                </a:moveTo>
                <a:lnTo>
                  <a:pt x="3422956" y="0"/>
                </a:lnTo>
                <a:lnTo>
                  <a:pt x="3422956" y="2613894"/>
                </a:lnTo>
                <a:lnTo>
                  <a:pt x="0" y="26138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10594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56322" y="0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759210" y="7143750"/>
            <a:ext cx="5500090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250"/>
              </a:lnSpc>
            </a:pPr>
            <a:r>
              <a:rPr lang="en-US" sz="750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TABLE OF</a:t>
            </a:r>
          </a:p>
          <a:p>
            <a:pPr algn="r">
              <a:lnSpc>
                <a:spcPts val="8250"/>
              </a:lnSpc>
            </a:pPr>
            <a:r>
              <a:rPr lang="en-US" sz="750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CONTENT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17556" y="1714500"/>
            <a:ext cx="1938412" cy="100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01.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417556" y="3236487"/>
            <a:ext cx="1938412" cy="100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02.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355969" y="1722435"/>
            <a:ext cx="6726444" cy="501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 dirty="0">
                <a:solidFill>
                  <a:srgbClr val="737373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INTRODUTION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355969" y="3244422"/>
            <a:ext cx="6726444" cy="501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 dirty="0">
                <a:solidFill>
                  <a:srgbClr val="737373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ENVIRONMENT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355969" y="2243141"/>
            <a:ext cx="5542676" cy="397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ko-KR" altLang="en-US" sz="25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프로젝트 개요</a:t>
            </a:r>
            <a:endParaRPr lang="en-US" sz="2500" dirty="0">
              <a:solidFill>
                <a:srgbClr val="73737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417556" y="4758473"/>
            <a:ext cx="1938412" cy="100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03.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355969" y="4766409"/>
            <a:ext cx="6726444" cy="501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 dirty="0">
                <a:solidFill>
                  <a:srgbClr val="737373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ABOUT US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417556" y="6280460"/>
            <a:ext cx="1938412" cy="100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04.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355969" y="6288395"/>
            <a:ext cx="6726444" cy="501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 dirty="0">
                <a:solidFill>
                  <a:srgbClr val="737373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TIMELINE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355969" y="3765128"/>
            <a:ext cx="5542676" cy="397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ko-KR" altLang="en-US" sz="25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개발 환경 및 사용 툴</a:t>
            </a:r>
            <a:endParaRPr lang="en-US" sz="2500" dirty="0">
              <a:solidFill>
                <a:srgbClr val="73737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355969" y="5287115"/>
            <a:ext cx="5542676" cy="397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ko-KR" altLang="en-US" sz="25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팀 구성원 소개 및 역할 분담</a:t>
            </a:r>
            <a:endParaRPr lang="en-US" sz="2500" dirty="0">
              <a:solidFill>
                <a:srgbClr val="73737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355969" y="6809101"/>
            <a:ext cx="5542676" cy="397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ko-KR" altLang="en-US" sz="25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프로젝트 수행 절차</a:t>
            </a:r>
            <a:endParaRPr lang="en-US" sz="2500" dirty="0">
              <a:solidFill>
                <a:srgbClr val="73737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2417556" y="91642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D163542D-6553-1A1D-1545-06DF2888B92C}"/>
              </a:ext>
            </a:extLst>
          </p:cNvPr>
          <p:cNvSpPr txBox="1"/>
          <p:nvPr/>
        </p:nvSpPr>
        <p:spPr>
          <a:xfrm>
            <a:off x="2438400" y="7724456"/>
            <a:ext cx="1938412" cy="100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05.</a:t>
            </a: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FEAE36CB-A375-9142-36D5-85386CEE4ED1}"/>
              </a:ext>
            </a:extLst>
          </p:cNvPr>
          <p:cNvSpPr txBox="1"/>
          <p:nvPr/>
        </p:nvSpPr>
        <p:spPr>
          <a:xfrm>
            <a:off x="4376813" y="7732391"/>
            <a:ext cx="6726444" cy="501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 dirty="0">
                <a:solidFill>
                  <a:srgbClr val="737373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VISUALIZATION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AC754884-6AA4-58EC-2249-AF85E0D6B6D5}"/>
              </a:ext>
            </a:extLst>
          </p:cNvPr>
          <p:cNvSpPr txBox="1"/>
          <p:nvPr/>
        </p:nvSpPr>
        <p:spPr>
          <a:xfrm>
            <a:off x="4376813" y="8253097"/>
            <a:ext cx="5542676" cy="397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ko-KR" altLang="en-US" sz="25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프로젝트 수행 결과</a:t>
            </a:r>
            <a:endParaRPr lang="en-US" sz="2500" dirty="0">
              <a:solidFill>
                <a:srgbClr val="73737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A9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56322" y="91642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0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505858" y="3284852"/>
            <a:ext cx="11276283" cy="227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599"/>
              </a:lnSpc>
            </a:pPr>
            <a:r>
              <a:rPr lang="en-US" sz="15999" dirty="0">
                <a:solidFill>
                  <a:srgbClr val="FFF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HELLO!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582001" y="5602602"/>
            <a:ext cx="13123998" cy="1577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0"/>
              </a:lnSpc>
            </a:pPr>
            <a:r>
              <a:rPr lang="ko-KR" altLang="en-US" sz="37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저희는 등산에 관한 데이터를 분석한</a:t>
            </a:r>
            <a:endParaRPr lang="en-US" altLang="ko-KR" sz="37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lnSpc>
                <a:spcPts val="4070"/>
              </a:lnSpc>
            </a:pPr>
            <a:r>
              <a:rPr lang="ko-KR" altLang="en-US" sz="37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산 안 오르는 </a:t>
            </a:r>
            <a:r>
              <a:rPr lang="ko-KR" altLang="en-US" sz="3700" dirty="0" err="1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산쟁이</a:t>
            </a:r>
            <a:r>
              <a:rPr lang="ko-KR" altLang="en-US" sz="37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37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ko-KR" altLang="en-US" sz="37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조입니다</a:t>
            </a:r>
            <a:r>
              <a:rPr lang="en-US" altLang="ko-KR" sz="37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!</a:t>
            </a:r>
          </a:p>
          <a:p>
            <a:pPr algn="ctr">
              <a:lnSpc>
                <a:spcPts val="4070"/>
              </a:lnSpc>
            </a:pPr>
            <a:r>
              <a:rPr lang="ko-KR" altLang="en-US" sz="37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가자</a:t>
            </a:r>
            <a:r>
              <a:rPr lang="en-US" altLang="ko-KR" sz="37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! </a:t>
            </a:r>
            <a:r>
              <a:rPr lang="ko-KR" altLang="en-US" sz="37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정상으로</a:t>
            </a:r>
            <a:r>
              <a:rPr lang="en-US" altLang="ko-KR" sz="37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!</a:t>
            </a:r>
            <a:endParaRPr lang="en-US" sz="37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17556" y="91642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417556" y="2337274"/>
            <a:ext cx="6726444" cy="64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50"/>
              </a:lnSpc>
            </a:pPr>
            <a:r>
              <a:rPr lang="en-US" sz="4500" dirty="0">
                <a:solidFill>
                  <a:srgbClr val="8CA9AD"/>
                </a:solidFill>
                <a:latin typeface="DM Sans Bold"/>
              </a:rPr>
              <a:t>INTRODUCTION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0BB927-125D-941E-0359-CBA797BE0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1076325"/>
            <a:ext cx="12192000" cy="813435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417556" y="3832504"/>
            <a:ext cx="5953371" cy="4965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ko-KR" altLang="en-US" sz="28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발생 이후 증가한 등산 인구와 우리나라 국토의 </a:t>
            </a:r>
            <a:r>
              <a:rPr lang="en-US" altLang="ko-KR" sz="28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70% </a:t>
            </a:r>
            <a:r>
              <a:rPr lang="ko-KR" altLang="en-US" sz="28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이상을 차지하고 있는 산에 대한 접근성을 높이기 위해 등산에 관련된 빅데이터를 분석하여 구체적인 정보 제공을 목적으로 한다</a:t>
            </a:r>
            <a:r>
              <a:rPr lang="en-US" altLang="ko-KR" sz="28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>
              <a:lnSpc>
                <a:spcPts val="3850"/>
              </a:lnSpc>
            </a:pPr>
            <a:r>
              <a:rPr lang="ko-KR" altLang="en-US" sz="28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전국 등산로의 코스 길이 및 고도 정보</a:t>
            </a:r>
            <a:r>
              <a:rPr lang="en-US" altLang="ko-KR" sz="28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8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코스의 위치와 안전에 직결되는 산불 정보를 분석하여 차트와 그래프로 표현</a:t>
            </a:r>
            <a:r>
              <a:rPr lang="en-US" altLang="ko-KR" sz="28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8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코스의 위치를 지도에 마커로 나타내어 보여준다</a:t>
            </a:r>
            <a:r>
              <a:rPr lang="en-US" altLang="ko-KR" sz="28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en-US" sz="2800" dirty="0">
              <a:solidFill>
                <a:srgbClr val="73737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CB05BC06-FF4B-34A0-D82B-FC95B2A90F6D}"/>
              </a:ext>
            </a:extLst>
          </p:cNvPr>
          <p:cNvSpPr txBox="1"/>
          <p:nvPr/>
        </p:nvSpPr>
        <p:spPr>
          <a:xfrm>
            <a:off x="2417556" y="2889754"/>
            <a:ext cx="6726444" cy="576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50"/>
              </a:lnSpc>
            </a:pPr>
            <a:r>
              <a:rPr lang="ko-KR" altLang="en-US" sz="3000" dirty="0">
                <a:solidFill>
                  <a:srgbClr val="8CA9A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 개요</a:t>
            </a:r>
            <a:endParaRPr lang="en-US" sz="3000" dirty="0">
              <a:solidFill>
                <a:srgbClr val="8CA9AD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0419457" y="6125117"/>
            <a:ext cx="5450085" cy="4161883"/>
          </a:xfrm>
          <a:custGeom>
            <a:avLst/>
            <a:gdLst/>
            <a:ahLst/>
            <a:cxnLst/>
            <a:rect l="l" t="t" r="r" b="b"/>
            <a:pathLst>
              <a:path w="5450085" h="4161883">
                <a:moveTo>
                  <a:pt x="0" y="0"/>
                </a:moveTo>
                <a:lnTo>
                  <a:pt x="5450086" y="0"/>
                </a:lnTo>
                <a:lnTo>
                  <a:pt x="5450086" y="4161883"/>
                </a:lnTo>
                <a:lnTo>
                  <a:pt x="0" y="41618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1061889" y="-806818"/>
            <a:ext cx="4165223" cy="5950318"/>
          </a:xfrm>
          <a:custGeom>
            <a:avLst/>
            <a:gdLst/>
            <a:ahLst/>
            <a:cxnLst/>
            <a:rect l="l" t="t" r="r" b="b"/>
            <a:pathLst>
              <a:path w="4165223" h="5950318">
                <a:moveTo>
                  <a:pt x="0" y="0"/>
                </a:moveTo>
                <a:lnTo>
                  <a:pt x="4165222" y="0"/>
                </a:lnTo>
                <a:lnTo>
                  <a:pt x="4165222" y="5950318"/>
                </a:lnTo>
                <a:lnTo>
                  <a:pt x="0" y="59503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417556" y="2552700"/>
            <a:ext cx="6726444" cy="528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altLang="ko-KR" sz="4800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ENVIRONMENT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DAF212-7A51-CCD6-80BF-12E1729076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556" y="3918722"/>
            <a:ext cx="1654678" cy="18131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04D420D-C157-F8BB-7FB4-4A02A8D904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8891" y="3861572"/>
            <a:ext cx="1841602" cy="18416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8CAA703-0492-93C5-097A-80ED2576B3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796" y="3818437"/>
            <a:ext cx="1841602" cy="184160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4B84004-728A-410C-B93F-335CCC8BB54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0" y="6274909"/>
            <a:ext cx="3609700" cy="145939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D4213DE-077B-4116-D8CB-73997354E2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201" y="6368278"/>
            <a:ext cx="4098066" cy="136602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FB2C387-D9E8-F26B-9585-C988CFED34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961" y="3893892"/>
            <a:ext cx="2061853" cy="206185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0FAE7BD-7800-0AF8-FFEC-E8F9D110D76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225" y="6128343"/>
            <a:ext cx="3398263" cy="152921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8BAC87D-68F9-E848-F3DF-ADB15F439D4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620" y="6062133"/>
            <a:ext cx="3819310" cy="1909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17556" y="2438394"/>
            <a:ext cx="6726444" cy="64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50"/>
              </a:lnSpc>
            </a:pPr>
            <a:r>
              <a:rPr lang="en-US" sz="4500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ABOUT</a:t>
            </a:r>
            <a:r>
              <a:rPr lang="ko-KR" altLang="en-US" sz="4500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4500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US</a:t>
            </a:r>
            <a:endParaRPr lang="en-US" sz="4500" dirty="0">
              <a:solidFill>
                <a:srgbClr val="8CA9A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2417556" y="91642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3482016" y="-2080942"/>
            <a:ext cx="5450085" cy="4161883"/>
          </a:xfrm>
          <a:custGeom>
            <a:avLst/>
            <a:gdLst/>
            <a:ahLst/>
            <a:cxnLst/>
            <a:rect l="l" t="t" r="r" b="b"/>
            <a:pathLst>
              <a:path w="5450085" h="4161883">
                <a:moveTo>
                  <a:pt x="0" y="0"/>
                </a:moveTo>
                <a:lnTo>
                  <a:pt x="5450085" y="0"/>
                </a:lnTo>
                <a:lnTo>
                  <a:pt x="5450085" y="4161884"/>
                </a:lnTo>
                <a:lnTo>
                  <a:pt x="0" y="41618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98F780-47B7-97A0-5340-CA021ECB400D}"/>
              </a:ext>
            </a:extLst>
          </p:cNvPr>
          <p:cNvGrpSpPr/>
          <p:nvPr/>
        </p:nvGrpSpPr>
        <p:grpSpPr>
          <a:xfrm>
            <a:off x="3352800" y="3892016"/>
            <a:ext cx="3741646" cy="881318"/>
            <a:chOff x="0" y="0"/>
            <a:chExt cx="985454" cy="232117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9F4D45F-6C09-409B-2D4A-1C4518226AE4}"/>
                </a:ext>
              </a:extLst>
            </p:cNvPr>
            <p:cNvSpPr/>
            <p:nvPr/>
          </p:nvSpPr>
          <p:spPr>
            <a:xfrm>
              <a:off x="0" y="0"/>
              <a:ext cx="985454" cy="232117"/>
            </a:xfrm>
            <a:custGeom>
              <a:avLst/>
              <a:gdLst/>
              <a:ahLst/>
              <a:cxnLst/>
              <a:rect l="l" t="t" r="r" b="b"/>
              <a:pathLst>
                <a:path w="985454" h="232117">
                  <a:moveTo>
                    <a:pt x="105525" y="0"/>
                  </a:moveTo>
                  <a:lnTo>
                    <a:pt x="879929" y="0"/>
                  </a:lnTo>
                  <a:cubicBezTo>
                    <a:pt x="907916" y="0"/>
                    <a:pt x="934757" y="11118"/>
                    <a:pt x="954547" y="30908"/>
                  </a:cubicBezTo>
                  <a:cubicBezTo>
                    <a:pt x="974336" y="50697"/>
                    <a:pt x="985454" y="77538"/>
                    <a:pt x="985454" y="105525"/>
                  </a:cubicBezTo>
                  <a:lnTo>
                    <a:pt x="985454" y="126592"/>
                  </a:lnTo>
                  <a:cubicBezTo>
                    <a:pt x="985454" y="154579"/>
                    <a:pt x="974336" y="181419"/>
                    <a:pt x="954547" y="201209"/>
                  </a:cubicBezTo>
                  <a:cubicBezTo>
                    <a:pt x="934757" y="220999"/>
                    <a:pt x="907916" y="232117"/>
                    <a:pt x="879929" y="232117"/>
                  </a:cubicBezTo>
                  <a:lnTo>
                    <a:pt x="105525" y="232117"/>
                  </a:lnTo>
                  <a:cubicBezTo>
                    <a:pt x="77538" y="232117"/>
                    <a:pt x="50697" y="220999"/>
                    <a:pt x="30908" y="201209"/>
                  </a:cubicBezTo>
                  <a:cubicBezTo>
                    <a:pt x="11118" y="181419"/>
                    <a:pt x="0" y="154579"/>
                    <a:pt x="0" y="126592"/>
                  </a:cubicBezTo>
                  <a:lnTo>
                    <a:pt x="0" y="105525"/>
                  </a:lnTo>
                  <a:cubicBezTo>
                    <a:pt x="0" y="77538"/>
                    <a:pt x="11118" y="50697"/>
                    <a:pt x="30908" y="30908"/>
                  </a:cubicBezTo>
                  <a:cubicBezTo>
                    <a:pt x="50697" y="11118"/>
                    <a:pt x="77538" y="0"/>
                    <a:pt x="105525" y="0"/>
                  </a:cubicBezTo>
                  <a:close/>
                </a:path>
              </a:pathLst>
            </a:custGeom>
            <a:solidFill>
              <a:srgbClr val="8CA9AD"/>
            </a:solidFill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904377-014F-3A27-B3F3-5B62D8946F9E}"/>
                </a:ext>
              </a:extLst>
            </p:cNvPr>
            <p:cNvSpPr txBox="1"/>
            <p:nvPr/>
          </p:nvSpPr>
          <p:spPr>
            <a:xfrm>
              <a:off x="0" y="-38100"/>
              <a:ext cx="985454" cy="2702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960DF22-4061-59FB-25EB-DBC1BDC6172D}"/>
              </a:ext>
            </a:extLst>
          </p:cNvPr>
          <p:cNvSpPr txBox="1"/>
          <p:nvPr/>
        </p:nvSpPr>
        <p:spPr>
          <a:xfrm>
            <a:off x="3036989" y="4096355"/>
            <a:ext cx="4373269" cy="501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0"/>
              </a:lnSpc>
            </a:pPr>
            <a:r>
              <a:rPr lang="ko-KR" altLang="en-US" sz="35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박준혁</a:t>
            </a:r>
            <a:endParaRPr lang="en-US" sz="35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19E7F-9EB1-AB32-3E6B-D0147F47ED5D}"/>
              </a:ext>
            </a:extLst>
          </p:cNvPr>
          <p:cNvSpPr txBox="1"/>
          <p:nvPr/>
        </p:nvSpPr>
        <p:spPr>
          <a:xfrm>
            <a:off x="2929564" y="5020377"/>
            <a:ext cx="4588119" cy="423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altLang="ko-KR" sz="30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100</a:t>
            </a:r>
            <a:r>
              <a:rPr lang="ko-KR" altLang="en-US" sz="30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 명산 및 여가 생활</a:t>
            </a:r>
            <a:endParaRPr lang="en-US" sz="3000" dirty="0">
              <a:solidFill>
                <a:srgbClr val="73737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F2BC5D93-667A-B499-9445-C4C10F8F6609}"/>
              </a:ext>
            </a:extLst>
          </p:cNvPr>
          <p:cNvGrpSpPr/>
          <p:nvPr/>
        </p:nvGrpSpPr>
        <p:grpSpPr>
          <a:xfrm>
            <a:off x="10515600" y="3892016"/>
            <a:ext cx="3741646" cy="881318"/>
            <a:chOff x="0" y="0"/>
            <a:chExt cx="985454" cy="232117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05DAAED-C2B9-FDB4-0359-FB433B348563}"/>
                </a:ext>
              </a:extLst>
            </p:cNvPr>
            <p:cNvSpPr/>
            <p:nvPr/>
          </p:nvSpPr>
          <p:spPr>
            <a:xfrm>
              <a:off x="0" y="0"/>
              <a:ext cx="985454" cy="232117"/>
            </a:xfrm>
            <a:custGeom>
              <a:avLst/>
              <a:gdLst/>
              <a:ahLst/>
              <a:cxnLst/>
              <a:rect l="l" t="t" r="r" b="b"/>
              <a:pathLst>
                <a:path w="985454" h="232117">
                  <a:moveTo>
                    <a:pt x="105525" y="0"/>
                  </a:moveTo>
                  <a:lnTo>
                    <a:pt x="879929" y="0"/>
                  </a:lnTo>
                  <a:cubicBezTo>
                    <a:pt x="907916" y="0"/>
                    <a:pt x="934757" y="11118"/>
                    <a:pt x="954547" y="30908"/>
                  </a:cubicBezTo>
                  <a:cubicBezTo>
                    <a:pt x="974336" y="50697"/>
                    <a:pt x="985454" y="77538"/>
                    <a:pt x="985454" y="105525"/>
                  </a:cubicBezTo>
                  <a:lnTo>
                    <a:pt x="985454" y="126592"/>
                  </a:lnTo>
                  <a:cubicBezTo>
                    <a:pt x="985454" y="154579"/>
                    <a:pt x="974336" y="181419"/>
                    <a:pt x="954547" y="201209"/>
                  </a:cubicBezTo>
                  <a:cubicBezTo>
                    <a:pt x="934757" y="220999"/>
                    <a:pt x="907916" y="232117"/>
                    <a:pt x="879929" y="232117"/>
                  </a:cubicBezTo>
                  <a:lnTo>
                    <a:pt x="105525" y="232117"/>
                  </a:lnTo>
                  <a:cubicBezTo>
                    <a:pt x="77538" y="232117"/>
                    <a:pt x="50697" y="220999"/>
                    <a:pt x="30908" y="201209"/>
                  </a:cubicBezTo>
                  <a:cubicBezTo>
                    <a:pt x="11118" y="181419"/>
                    <a:pt x="0" y="154579"/>
                    <a:pt x="0" y="126592"/>
                  </a:cubicBezTo>
                  <a:lnTo>
                    <a:pt x="0" y="105525"/>
                  </a:lnTo>
                  <a:cubicBezTo>
                    <a:pt x="0" y="77538"/>
                    <a:pt x="11118" y="50697"/>
                    <a:pt x="30908" y="30908"/>
                  </a:cubicBezTo>
                  <a:cubicBezTo>
                    <a:pt x="50697" y="11118"/>
                    <a:pt x="77538" y="0"/>
                    <a:pt x="105525" y="0"/>
                  </a:cubicBezTo>
                  <a:close/>
                </a:path>
              </a:pathLst>
            </a:custGeom>
            <a:solidFill>
              <a:srgbClr val="8CA9AD"/>
            </a:solidFill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046B230-A97E-513C-B3BB-0357C0EDA0F0}"/>
                </a:ext>
              </a:extLst>
            </p:cNvPr>
            <p:cNvSpPr txBox="1"/>
            <p:nvPr/>
          </p:nvSpPr>
          <p:spPr>
            <a:xfrm>
              <a:off x="0" y="-38100"/>
              <a:ext cx="985454" cy="2702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7E78C7B-B037-CF23-DAA3-BBB029A7AA79}"/>
              </a:ext>
            </a:extLst>
          </p:cNvPr>
          <p:cNvSpPr txBox="1"/>
          <p:nvPr/>
        </p:nvSpPr>
        <p:spPr>
          <a:xfrm>
            <a:off x="10199789" y="4096355"/>
            <a:ext cx="4373269" cy="501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0"/>
              </a:lnSpc>
            </a:pPr>
            <a:r>
              <a:rPr lang="ko-KR" altLang="en-US" sz="35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윤다영</a:t>
            </a:r>
            <a:endParaRPr lang="en-US" sz="35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6F78F9-5E4E-073C-A9B3-6C0156FFFE79}"/>
              </a:ext>
            </a:extLst>
          </p:cNvPr>
          <p:cNvSpPr txBox="1"/>
          <p:nvPr/>
        </p:nvSpPr>
        <p:spPr>
          <a:xfrm>
            <a:off x="10092364" y="5020377"/>
            <a:ext cx="4588119" cy="423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ko-KR" altLang="en-US" sz="30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산불 위험 예보 정보</a:t>
            </a:r>
            <a:endParaRPr lang="en-US" sz="3000" dirty="0">
              <a:solidFill>
                <a:srgbClr val="73737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8" name="Group 7">
            <a:extLst>
              <a:ext uri="{FF2B5EF4-FFF2-40B4-BE49-F238E27FC236}">
                <a16:creationId xmlns:a16="http://schemas.microsoft.com/office/drawing/2014/main" id="{114F3149-EB2F-E31E-C867-818E939C462E}"/>
              </a:ext>
            </a:extLst>
          </p:cNvPr>
          <p:cNvGrpSpPr/>
          <p:nvPr/>
        </p:nvGrpSpPr>
        <p:grpSpPr>
          <a:xfrm>
            <a:off x="3352800" y="6296466"/>
            <a:ext cx="3741646" cy="881318"/>
            <a:chOff x="0" y="0"/>
            <a:chExt cx="985454" cy="232117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AF92F732-D745-F183-4580-6E028DE8BD2B}"/>
                </a:ext>
              </a:extLst>
            </p:cNvPr>
            <p:cNvSpPr/>
            <p:nvPr/>
          </p:nvSpPr>
          <p:spPr>
            <a:xfrm>
              <a:off x="0" y="0"/>
              <a:ext cx="985454" cy="232117"/>
            </a:xfrm>
            <a:custGeom>
              <a:avLst/>
              <a:gdLst/>
              <a:ahLst/>
              <a:cxnLst/>
              <a:rect l="l" t="t" r="r" b="b"/>
              <a:pathLst>
                <a:path w="985454" h="232117">
                  <a:moveTo>
                    <a:pt x="105525" y="0"/>
                  </a:moveTo>
                  <a:lnTo>
                    <a:pt x="879929" y="0"/>
                  </a:lnTo>
                  <a:cubicBezTo>
                    <a:pt x="907916" y="0"/>
                    <a:pt x="934757" y="11118"/>
                    <a:pt x="954547" y="30908"/>
                  </a:cubicBezTo>
                  <a:cubicBezTo>
                    <a:pt x="974336" y="50697"/>
                    <a:pt x="985454" y="77538"/>
                    <a:pt x="985454" y="105525"/>
                  </a:cubicBezTo>
                  <a:lnTo>
                    <a:pt x="985454" y="126592"/>
                  </a:lnTo>
                  <a:cubicBezTo>
                    <a:pt x="985454" y="154579"/>
                    <a:pt x="974336" y="181419"/>
                    <a:pt x="954547" y="201209"/>
                  </a:cubicBezTo>
                  <a:cubicBezTo>
                    <a:pt x="934757" y="220999"/>
                    <a:pt x="907916" y="232117"/>
                    <a:pt x="879929" y="232117"/>
                  </a:cubicBezTo>
                  <a:lnTo>
                    <a:pt x="105525" y="232117"/>
                  </a:lnTo>
                  <a:cubicBezTo>
                    <a:pt x="77538" y="232117"/>
                    <a:pt x="50697" y="220999"/>
                    <a:pt x="30908" y="201209"/>
                  </a:cubicBezTo>
                  <a:cubicBezTo>
                    <a:pt x="11118" y="181419"/>
                    <a:pt x="0" y="154579"/>
                    <a:pt x="0" y="126592"/>
                  </a:cubicBezTo>
                  <a:lnTo>
                    <a:pt x="0" y="105525"/>
                  </a:lnTo>
                  <a:cubicBezTo>
                    <a:pt x="0" y="77538"/>
                    <a:pt x="11118" y="50697"/>
                    <a:pt x="30908" y="30908"/>
                  </a:cubicBezTo>
                  <a:cubicBezTo>
                    <a:pt x="50697" y="11118"/>
                    <a:pt x="77538" y="0"/>
                    <a:pt x="105525" y="0"/>
                  </a:cubicBezTo>
                  <a:close/>
                </a:path>
              </a:pathLst>
            </a:custGeom>
            <a:solidFill>
              <a:srgbClr val="8CA9AD"/>
            </a:solidFill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30D456-CCD5-EDD3-2508-EB8C891638B4}"/>
                </a:ext>
              </a:extLst>
            </p:cNvPr>
            <p:cNvSpPr txBox="1"/>
            <p:nvPr/>
          </p:nvSpPr>
          <p:spPr>
            <a:xfrm>
              <a:off x="0" y="-38100"/>
              <a:ext cx="985454" cy="2702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D881C7C-144D-FAB8-B72B-F6CAF8B2DBDA}"/>
              </a:ext>
            </a:extLst>
          </p:cNvPr>
          <p:cNvSpPr txBox="1"/>
          <p:nvPr/>
        </p:nvSpPr>
        <p:spPr>
          <a:xfrm>
            <a:off x="3036989" y="6500805"/>
            <a:ext cx="4373269" cy="501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0"/>
              </a:lnSpc>
            </a:pPr>
            <a:r>
              <a:rPr lang="ko-KR" altLang="en-US" sz="35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이나영</a:t>
            </a:r>
            <a:endParaRPr lang="en-US" sz="35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D1CAE0-734C-AD4B-4985-997467FB99AC}"/>
              </a:ext>
            </a:extLst>
          </p:cNvPr>
          <p:cNvSpPr txBox="1"/>
          <p:nvPr/>
        </p:nvSpPr>
        <p:spPr>
          <a:xfrm>
            <a:off x="2929564" y="7424827"/>
            <a:ext cx="4588119" cy="423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ko-KR" altLang="en-US" sz="30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전국 등산 코스 정보</a:t>
            </a:r>
            <a:endParaRPr lang="en-US" sz="3000" dirty="0">
              <a:solidFill>
                <a:srgbClr val="73737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23" name="Group 7">
            <a:extLst>
              <a:ext uri="{FF2B5EF4-FFF2-40B4-BE49-F238E27FC236}">
                <a16:creationId xmlns:a16="http://schemas.microsoft.com/office/drawing/2014/main" id="{AE74325E-B230-BB14-32B8-E1FC47BA3FC2}"/>
              </a:ext>
            </a:extLst>
          </p:cNvPr>
          <p:cNvGrpSpPr/>
          <p:nvPr/>
        </p:nvGrpSpPr>
        <p:grpSpPr>
          <a:xfrm>
            <a:off x="10515600" y="6296466"/>
            <a:ext cx="3741646" cy="881318"/>
            <a:chOff x="0" y="0"/>
            <a:chExt cx="985454" cy="232117"/>
          </a:xfrm>
        </p:grpSpPr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EAE8A4D9-4B13-3631-139D-9EA360469122}"/>
                </a:ext>
              </a:extLst>
            </p:cNvPr>
            <p:cNvSpPr/>
            <p:nvPr/>
          </p:nvSpPr>
          <p:spPr>
            <a:xfrm>
              <a:off x="0" y="0"/>
              <a:ext cx="985454" cy="232117"/>
            </a:xfrm>
            <a:custGeom>
              <a:avLst/>
              <a:gdLst/>
              <a:ahLst/>
              <a:cxnLst/>
              <a:rect l="l" t="t" r="r" b="b"/>
              <a:pathLst>
                <a:path w="985454" h="232117">
                  <a:moveTo>
                    <a:pt x="105525" y="0"/>
                  </a:moveTo>
                  <a:lnTo>
                    <a:pt x="879929" y="0"/>
                  </a:lnTo>
                  <a:cubicBezTo>
                    <a:pt x="907916" y="0"/>
                    <a:pt x="934757" y="11118"/>
                    <a:pt x="954547" y="30908"/>
                  </a:cubicBezTo>
                  <a:cubicBezTo>
                    <a:pt x="974336" y="50697"/>
                    <a:pt x="985454" y="77538"/>
                    <a:pt x="985454" y="105525"/>
                  </a:cubicBezTo>
                  <a:lnTo>
                    <a:pt x="985454" y="126592"/>
                  </a:lnTo>
                  <a:cubicBezTo>
                    <a:pt x="985454" y="154579"/>
                    <a:pt x="974336" y="181419"/>
                    <a:pt x="954547" y="201209"/>
                  </a:cubicBezTo>
                  <a:cubicBezTo>
                    <a:pt x="934757" y="220999"/>
                    <a:pt x="907916" y="232117"/>
                    <a:pt x="879929" y="232117"/>
                  </a:cubicBezTo>
                  <a:lnTo>
                    <a:pt x="105525" y="232117"/>
                  </a:lnTo>
                  <a:cubicBezTo>
                    <a:pt x="77538" y="232117"/>
                    <a:pt x="50697" y="220999"/>
                    <a:pt x="30908" y="201209"/>
                  </a:cubicBezTo>
                  <a:cubicBezTo>
                    <a:pt x="11118" y="181419"/>
                    <a:pt x="0" y="154579"/>
                    <a:pt x="0" y="126592"/>
                  </a:cubicBezTo>
                  <a:lnTo>
                    <a:pt x="0" y="105525"/>
                  </a:lnTo>
                  <a:cubicBezTo>
                    <a:pt x="0" y="77538"/>
                    <a:pt x="11118" y="50697"/>
                    <a:pt x="30908" y="30908"/>
                  </a:cubicBezTo>
                  <a:cubicBezTo>
                    <a:pt x="50697" y="11118"/>
                    <a:pt x="77538" y="0"/>
                    <a:pt x="105525" y="0"/>
                  </a:cubicBezTo>
                  <a:close/>
                </a:path>
              </a:pathLst>
            </a:custGeom>
            <a:solidFill>
              <a:srgbClr val="8CA9AD"/>
            </a:solidFill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0A9956-2F2B-431D-6ED7-56B667B3B796}"/>
                </a:ext>
              </a:extLst>
            </p:cNvPr>
            <p:cNvSpPr txBox="1"/>
            <p:nvPr/>
          </p:nvSpPr>
          <p:spPr>
            <a:xfrm>
              <a:off x="0" y="-38100"/>
              <a:ext cx="985454" cy="2702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8F14CCF-F3B5-719F-A006-8A30A3960B78}"/>
              </a:ext>
            </a:extLst>
          </p:cNvPr>
          <p:cNvSpPr txBox="1"/>
          <p:nvPr/>
        </p:nvSpPr>
        <p:spPr>
          <a:xfrm>
            <a:off x="10199789" y="6500805"/>
            <a:ext cx="4373269" cy="501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0"/>
              </a:lnSpc>
            </a:pPr>
            <a:r>
              <a:rPr lang="ko-KR" altLang="en-US" sz="35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조승민</a:t>
            </a:r>
            <a:endParaRPr lang="en-US" sz="35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ACE6ED-78FA-15E9-7D10-83E5E9FCEB3E}"/>
              </a:ext>
            </a:extLst>
          </p:cNvPr>
          <p:cNvSpPr txBox="1"/>
          <p:nvPr/>
        </p:nvSpPr>
        <p:spPr>
          <a:xfrm>
            <a:off x="10092364" y="7424827"/>
            <a:ext cx="4588119" cy="423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ko-KR" altLang="en-US" sz="30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전국 등산로 분포</a:t>
            </a:r>
            <a:endParaRPr lang="en-US" sz="3000" dirty="0">
              <a:solidFill>
                <a:srgbClr val="73737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E76315A-BA2C-2E9C-1453-E5F32784F71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3292344"/>
            <a:ext cx="647707" cy="6477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901312" y="4773016"/>
            <a:ext cx="7571992" cy="1256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250"/>
              </a:lnSpc>
            </a:pPr>
            <a:r>
              <a:rPr lang="en-US" sz="12500" dirty="0">
                <a:solidFill>
                  <a:srgbClr val="FFFFFF"/>
                </a:solidFill>
                <a:latin typeface="DM Sans Bold"/>
              </a:rPr>
              <a:t>TIMELINE</a:t>
            </a:r>
          </a:p>
        </p:txBody>
      </p:sp>
      <p:sp>
        <p:nvSpPr>
          <p:cNvPr id="6" name="Freeform 6"/>
          <p:cNvSpPr/>
          <p:nvPr/>
        </p:nvSpPr>
        <p:spPr>
          <a:xfrm>
            <a:off x="5893678" y="81355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8700" y="8135576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860537" y="6029322"/>
            <a:ext cx="6612767" cy="438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00"/>
              </a:lnSpc>
            </a:pPr>
            <a:r>
              <a:rPr lang="ko-KR" altLang="en-US" sz="30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프로젝트 개요</a:t>
            </a:r>
            <a:endParaRPr lang="en-US" sz="3000" dirty="0">
              <a:solidFill>
                <a:srgbClr val="FFFFFF"/>
              </a:solidFill>
              <a:latin typeface="DM Sans Italic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90700" y="1847850"/>
            <a:ext cx="1938412" cy="100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FFFFFF"/>
                </a:solidFill>
                <a:latin typeface="DM Sans Bold"/>
              </a:rPr>
              <a:t>01.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43CEC61-F77E-145D-98CA-EC9B792D55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0219" y="-27549"/>
            <a:ext cx="7029450" cy="762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56322" y="8041552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-160719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4"/>
                </a:lnTo>
                <a:lnTo>
                  <a:pt x="0" y="31331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B817D8B3-6058-26C6-FB1B-39D158A91FB5}"/>
              </a:ext>
            </a:extLst>
          </p:cNvPr>
          <p:cNvSpPr/>
          <p:nvPr/>
        </p:nvSpPr>
        <p:spPr>
          <a:xfrm rot="-10800000">
            <a:off x="15623307" y="6287086"/>
            <a:ext cx="4570753" cy="0"/>
          </a:xfrm>
          <a:prstGeom prst="line">
            <a:avLst/>
          </a:prstGeom>
          <a:ln w="38100" cap="flat">
            <a:solidFill>
              <a:srgbClr val="8CA9AD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22" name="AutoShape 16">
            <a:extLst>
              <a:ext uri="{FF2B5EF4-FFF2-40B4-BE49-F238E27FC236}">
                <a16:creationId xmlns:a16="http://schemas.microsoft.com/office/drawing/2014/main" id="{264EA1B9-2286-B14D-9A67-1D6D188AADB8}"/>
              </a:ext>
            </a:extLst>
          </p:cNvPr>
          <p:cNvSpPr/>
          <p:nvPr/>
        </p:nvSpPr>
        <p:spPr>
          <a:xfrm>
            <a:off x="-76199" y="3543300"/>
            <a:ext cx="5739226" cy="0"/>
          </a:xfrm>
          <a:prstGeom prst="line">
            <a:avLst/>
          </a:prstGeom>
          <a:ln w="38100" cap="flat">
            <a:solidFill>
              <a:srgbClr val="8CA9AD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A84D4-3AE5-67F3-5A2C-498F92EB46D7}"/>
              </a:ext>
            </a:extLst>
          </p:cNvPr>
          <p:cNvSpPr txBox="1"/>
          <p:nvPr/>
        </p:nvSpPr>
        <p:spPr>
          <a:xfrm>
            <a:off x="5244079" y="3857895"/>
            <a:ext cx="837894" cy="501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49"/>
              </a:lnSpc>
            </a:pPr>
            <a:r>
              <a:rPr lang="en-US" sz="3499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3/4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85BB82E0-EEB2-F6E1-8F4A-F06772C29E08}"/>
              </a:ext>
            </a:extLst>
          </p:cNvPr>
          <p:cNvSpPr txBox="1"/>
          <p:nvPr/>
        </p:nvSpPr>
        <p:spPr>
          <a:xfrm>
            <a:off x="4240372" y="4388784"/>
            <a:ext cx="2845308" cy="346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49"/>
              </a:lnSpc>
            </a:pPr>
            <a:r>
              <a:rPr lang="ko-KR" altLang="en-US" sz="2499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팀 배정 및 주제 결정</a:t>
            </a:r>
            <a:endParaRPr lang="en-US" sz="2499" dirty="0">
              <a:solidFill>
                <a:srgbClr val="73737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" name="AutoShape 16">
            <a:extLst>
              <a:ext uri="{FF2B5EF4-FFF2-40B4-BE49-F238E27FC236}">
                <a16:creationId xmlns:a16="http://schemas.microsoft.com/office/drawing/2014/main" id="{5A70DD6A-5EF8-BE2E-73DC-0988E2EE9696}"/>
              </a:ext>
            </a:extLst>
          </p:cNvPr>
          <p:cNvSpPr/>
          <p:nvPr/>
        </p:nvSpPr>
        <p:spPr>
          <a:xfrm>
            <a:off x="5750013" y="3543300"/>
            <a:ext cx="3723013" cy="0"/>
          </a:xfrm>
          <a:prstGeom prst="line">
            <a:avLst/>
          </a:prstGeom>
          <a:ln w="38100" cap="flat">
            <a:solidFill>
              <a:srgbClr val="8CA9AD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12" name="AutoShape 16">
            <a:extLst>
              <a:ext uri="{FF2B5EF4-FFF2-40B4-BE49-F238E27FC236}">
                <a16:creationId xmlns:a16="http://schemas.microsoft.com/office/drawing/2014/main" id="{AB6DDB3E-EA52-3B27-892A-3BC2963285B7}"/>
              </a:ext>
            </a:extLst>
          </p:cNvPr>
          <p:cNvSpPr/>
          <p:nvPr/>
        </p:nvSpPr>
        <p:spPr>
          <a:xfrm>
            <a:off x="9560013" y="3543300"/>
            <a:ext cx="3723013" cy="0"/>
          </a:xfrm>
          <a:prstGeom prst="line">
            <a:avLst/>
          </a:prstGeom>
          <a:ln w="38100" cap="flat">
            <a:solidFill>
              <a:srgbClr val="8CA9AD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17" name="AutoShape 17">
            <a:extLst>
              <a:ext uri="{FF2B5EF4-FFF2-40B4-BE49-F238E27FC236}">
                <a16:creationId xmlns:a16="http://schemas.microsoft.com/office/drawing/2014/main" id="{D1B312C0-000F-90DE-676F-E0B1CEC0CB8E}"/>
              </a:ext>
            </a:extLst>
          </p:cNvPr>
          <p:cNvSpPr/>
          <p:nvPr/>
        </p:nvSpPr>
        <p:spPr>
          <a:xfrm rot="-10800000">
            <a:off x="10971553" y="6273018"/>
            <a:ext cx="4570753" cy="0"/>
          </a:xfrm>
          <a:prstGeom prst="line">
            <a:avLst/>
          </a:prstGeom>
          <a:ln w="38100" cap="flat">
            <a:solidFill>
              <a:srgbClr val="8CA9AD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77836495-57D8-6CCC-74EE-8D6B31297DB0}"/>
              </a:ext>
            </a:extLst>
          </p:cNvPr>
          <p:cNvSpPr/>
          <p:nvPr/>
        </p:nvSpPr>
        <p:spPr>
          <a:xfrm rot="-10800000">
            <a:off x="6400800" y="6273017"/>
            <a:ext cx="4570753" cy="0"/>
          </a:xfrm>
          <a:prstGeom prst="line">
            <a:avLst/>
          </a:prstGeom>
          <a:ln w="38100" cap="flat">
            <a:solidFill>
              <a:srgbClr val="8CA9AD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19" name="AutoShape 17">
            <a:extLst>
              <a:ext uri="{FF2B5EF4-FFF2-40B4-BE49-F238E27FC236}">
                <a16:creationId xmlns:a16="http://schemas.microsoft.com/office/drawing/2014/main" id="{5F7B5D5E-4208-1CDF-3C4D-243BC1DDBB04}"/>
              </a:ext>
            </a:extLst>
          </p:cNvPr>
          <p:cNvSpPr/>
          <p:nvPr/>
        </p:nvSpPr>
        <p:spPr>
          <a:xfrm rot="-10800000">
            <a:off x="1830047" y="6273015"/>
            <a:ext cx="4570753" cy="0"/>
          </a:xfrm>
          <a:prstGeom prst="line">
            <a:avLst/>
          </a:prstGeom>
          <a:ln w="38100" cap="flat">
            <a:solidFill>
              <a:srgbClr val="8CA9AD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8A740C-1A54-89ED-4D61-6E058E3767A6}"/>
              </a:ext>
            </a:extLst>
          </p:cNvPr>
          <p:cNvSpPr txBox="1"/>
          <p:nvPr/>
        </p:nvSpPr>
        <p:spPr>
          <a:xfrm>
            <a:off x="8988324" y="3857895"/>
            <a:ext cx="1115535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49"/>
              </a:lnSpc>
            </a:pPr>
            <a:r>
              <a:rPr lang="en-US" sz="3499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3/15</a:t>
            </a: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563C661B-F669-A011-18E7-5D651E151AC2}"/>
              </a:ext>
            </a:extLst>
          </p:cNvPr>
          <p:cNvSpPr txBox="1"/>
          <p:nvPr/>
        </p:nvSpPr>
        <p:spPr>
          <a:xfrm>
            <a:off x="8029270" y="4388784"/>
            <a:ext cx="3033641" cy="346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49"/>
              </a:lnSpc>
            </a:pPr>
            <a:r>
              <a:rPr lang="ko-KR" altLang="en-US" sz="2499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프로젝트 주제 구체화</a:t>
            </a:r>
            <a:endParaRPr lang="en-US" sz="2499" dirty="0">
              <a:solidFill>
                <a:srgbClr val="73737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871A7D-74EC-D258-F116-3A53440E3F51}"/>
              </a:ext>
            </a:extLst>
          </p:cNvPr>
          <p:cNvSpPr txBox="1"/>
          <p:nvPr/>
        </p:nvSpPr>
        <p:spPr>
          <a:xfrm>
            <a:off x="12725258" y="3857895"/>
            <a:ext cx="1115535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49"/>
              </a:lnSpc>
            </a:pPr>
            <a:r>
              <a:rPr lang="en-US" sz="3499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3/21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EB395CD4-46DE-B280-179A-DC93C233CA2D}"/>
              </a:ext>
            </a:extLst>
          </p:cNvPr>
          <p:cNvSpPr txBox="1"/>
          <p:nvPr/>
        </p:nvSpPr>
        <p:spPr>
          <a:xfrm>
            <a:off x="12223405" y="4388784"/>
            <a:ext cx="2119241" cy="346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49"/>
              </a:lnSpc>
            </a:pPr>
            <a:r>
              <a:rPr lang="ko-KR" altLang="en-US" sz="2499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자료 조사 시작</a:t>
            </a:r>
            <a:endParaRPr lang="en-US" sz="2499" dirty="0">
              <a:solidFill>
                <a:srgbClr val="73737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6306CD-02B0-5B4C-E5AC-D334F86E38EB}"/>
              </a:ext>
            </a:extLst>
          </p:cNvPr>
          <p:cNvSpPr txBox="1"/>
          <p:nvPr/>
        </p:nvSpPr>
        <p:spPr>
          <a:xfrm>
            <a:off x="1411100" y="6587608"/>
            <a:ext cx="837894" cy="501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49"/>
              </a:lnSpc>
            </a:pPr>
            <a:r>
              <a:rPr lang="en-US" sz="3499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4/4</a:t>
            </a:r>
          </a:p>
        </p:txBody>
      </p:sp>
      <p:sp>
        <p:nvSpPr>
          <p:cNvPr id="29" name="TextBox 12">
            <a:extLst>
              <a:ext uri="{FF2B5EF4-FFF2-40B4-BE49-F238E27FC236}">
                <a16:creationId xmlns:a16="http://schemas.microsoft.com/office/drawing/2014/main" id="{4F019AF0-3433-9B85-2C19-E78E5A1F7D9D}"/>
              </a:ext>
            </a:extLst>
          </p:cNvPr>
          <p:cNvSpPr txBox="1"/>
          <p:nvPr/>
        </p:nvSpPr>
        <p:spPr>
          <a:xfrm>
            <a:off x="802126" y="7118497"/>
            <a:ext cx="2055842" cy="346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49"/>
              </a:lnSpc>
            </a:pPr>
            <a:r>
              <a:rPr lang="ko-KR" altLang="en-US" sz="2499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분석 파트 분배</a:t>
            </a:r>
            <a:endParaRPr lang="en-US" sz="2499" dirty="0">
              <a:solidFill>
                <a:srgbClr val="73737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4389B2-FFA1-D0F8-9D04-F812F144EB82}"/>
              </a:ext>
            </a:extLst>
          </p:cNvPr>
          <p:cNvSpPr txBox="1"/>
          <p:nvPr/>
        </p:nvSpPr>
        <p:spPr>
          <a:xfrm>
            <a:off x="6021787" y="6616847"/>
            <a:ext cx="837894" cy="501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49"/>
              </a:lnSpc>
            </a:pPr>
            <a:r>
              <a:rPr lang="en-US" sz="3499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4/5</a:t>
            </a:r>
          </a:p>
        </p:txBody>
      </p:sp>
      <p:sp>
        <p:nvSpPr>
          <p:cNvPr id="31" name="TextBox 12">
            <a:extLst>
              <a:ext uri="{FF2B5EF4-FFF2-40B4-BE49-F238E27FC236}">
                <a16:creationId xmlns:a16="http://schemas.microsoft.com/office/drawing/2014/main" id="{EA4E05C7-5DFA-444D-FAD3-591C4EDA0E6F}"/>
              </a:ext>
            </a:extLst>
          </p:cNvPr>
          <p:cNvSpPr txBox="1"/>
          <p:nvPr/>
        </p:nvSpPr>
        <p:spPr>
          <a:xfrm>
            <a:off x="5412813" y="7147736"/>
            <a:ext cx="2055842" cy="346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49"/>
              </a:lnSpc>
            </a:pPr>
            <a:r>
              <a:rPr lang="ko-KR" altLang="en-US" sz="2499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</a:t>
            </a:r>
            <a:r>
              <a:rPr lang="ko-KR" altLang="en-US" sz="2499" dirty="0" err="1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전처리</a:t>
            </a:r>
            <a:endParaRPr lang="en-US" sz="2499" dirty="0">
              <a:solidFill>
                <a:srgbClr val="73737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0B1E33-AD9C-9A97-CA52-8173EF545B6A}"/>
              </a:ext>
            </a:extLst>
          </p:cNvPr>
          <p:cNvSpPr txBox="1"/>
          <p:nvPr/>
        </p:nvSpPr>
        <p:spPr>
          <a:xfrm>
            <a:off x="10583626" y="6616847"/>
            <a:ext cx="837894" cy="501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49"/>
              </a:lnSpc>
            </a:pPr>
            <a:r>
              <a:rPr lang="en-US" sz="3499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4/8</a:t>
            </a:r>
          </a:p>
        </p:txBody>
      </p:sp>
      <p:sp>
        <p:nvSpPr>
          <p:cNvPr id="33" name="TextBox 12">
            <a:extLst>
              <a:ext uri="{FF2B5EF4-FFF2-40B4-BE49-F238E27FC236}">
                <a16:creationId xmlns:a16="http://schemas.microsoft.com/office/drawing/2014/main" id="{16D129F6-E5CA-B380-2842-7FF36A23E554}"/>
              </a:ext>
            </a:extLst>
          </p:cNvPr>
          <p:cNvSpPr txBox="1"/>
          <p:nvPr/>
        </p:nvSpPr>
        <p:spPr>
          <a:xfrm>
            <a:off x="9472020" y="7147736"/>
            <a:ext cx="3061107" cy="346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49"/>
              </a:lnSpc>
            </a:pPr>
            <a:r>
              <a:rPr lang="ko-KR" altLang="en-US" sz="2499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분석 및 피드백</a:t>
            </a:r>
            <a:endParaRPr lang="en-US" sz="2499" dirty="0">
              <a:solidFill>
                <a:srgbClr val="73737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034397-76A2-0C95-8E8C-3F769CCB880B}"/>
              </a:ext>
            </a:extLst>
          </p:cNvPr>
          <p:cNvSpPr txBox="1"/>
          <p:nvPr/>
        </p:nvSpPr>
        <p:spPr>
          <a:xfrm>
            <a:off x="15204359" y="6587608"/>
            <a:ext cx="837894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49"/>
              </a:lnSpc>
            </a:pPr>
            <a:r>
              <a:rPr lang="en-US" sz="3499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4/9</a:t>
            </a: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id="{EBCE1209-A724-57D2-28C1-C0477954895E}"/>
              </a:ext>
            </a:extLst>
          </p:cNvPr>
          <p:cNvSpPr txBox="1"/>
          <p:nvPr/>
        </p:nvSpPr>
        <p:spPr>
          <a:xfrm>
            <a:off x="13758241" y="7118497"/>
            <a:ext cx="3730131" cy="346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49"/>
              </a:lnSpc>
            </a:pPr>
            <a:r>
              <a:rPr lang="ko-KR" altLang="en-US" sz="2499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분석 보강 및 데이터 시각화</a:t>
            </a:r>
            <a:endParaRPr lang="en-US" sz="2499" dirty="0">
              <a:solidFill>
                <a:srgbClr val="73737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" name="TextBox 35">
            <a:extLst>
              <a:ext uri="{FF2B5EF4-FFF2-40B4-BE49-F238E27FC236}">
                <a16:creationId xmlns:a16="http://schemas.microsoft.com/office/drawing/2014/main" id="{C03A84B0-B781-BE87-D90D-0E5948647417}"/>
              </a:ext>
            </a:extLst>
          </p:cNvPr>
          <p:cNvSpPr txBox="1"/>
          <p:nvPr/>
        </p:nvSpPr>
        <p:spPr>
          <a:xfrm>
            <a:off x="7086601" y="1896907"/>
            <a:ext cx="4114800" cy="5960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49"/>
              </a:lnSpc>
            </a:pPr>
            <a:r>
              <a:rPr lang="en-US" altLang="ko-KR" sz="6600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TIMELINE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56322" y="-160719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156322" y="2434622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613802D-C109-3363-6D40-8F0FC76B10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22" y="1430774"/>
            <a:ext cx="11620500" cy="8059379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8783515" y="6591300"/>
            <a:ext cx="8458200" cy="9520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850"/>
              </a:lnSpc>
            </a:pPr>
            <a:r>
              <a:rPr lang="ko-KR" altLang="en-US" sz="24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수집한 정보를 제공받은 데이터 형식에 맞춰 읽어온 뒤</a:t>
            </a:r>
          </a:p>
          <a:p>
            <a:pPr algn="r">
              <a:lnSpc>
                <a:spcPts val="3850"/>
              </a:lnSpc>
            </a:pPr>
            <a:r>
              <a:rPr lang="ko-KR" altLang="en-US" sz="24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데이터프레임으로 가공하고 각종 </a:t>
            </a:r>
            <a:r>
              <a:rPr lang="ko-KR" altLang="en-US" sz="2400" dirty="0" err="1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결측치와</a:t>
            </a:r>
            <a:r>
              <a:rPr lang="ko-KR" altLang="en-US" sz="24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400" dirty="0" err="1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필요없는</a:t>
            </a:r>
            <a:r>
              <a:rPr lang="ko-KR" altLang="en-US" sz="2400" dirty="0">
                <a:solidFill>
                  <a:srgbClr val="73737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데이터 제거</a:t>
            </a:r>
            <a:endParaRPr lang="en-US" sz="2400" dirty="0">
              <a:solidFill>
                <a:srgbClr val="737373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305929" y="7143750"/>
            <a:ext cx="5953371" cy="21287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8250"/>
              </a:lnSpc>
            </a:pPr>
            <a:r>
              <a:rPr lang="en-US" altLang="ko-KR" sz="3200" dirty="0">
                <a:solidFill>
                  <a:srgbClr val="8CA9A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</a:t>
            </a:r>
            <a:r>
              <a:rPr lang="ko-KR" altLang="en-US" sz="3200" dirty="0">
                <a:solidFill>
                  <a:srgbClr val="8CA9A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3200" dirty="0">
                <a:solidFill>
                  <a:srgbClr val="8CA9A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Preprocessing</a:t>
            </a:r>
          </a:p>
          <a:p>
            <a:pPr algn="r">
              <a:lnSpc>
                <a:spcPts val="8250"/>
              </a:lnSpc>
            </a:pPr>
            <a:r>
              <a:rPr lang="ko-KR" altLang="en-US" sz="7500" spc="-300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</a:t>
            </a:r>
            <a:r>
              <a:rPr lang="ko-KR" altLang="en-US" sz="7500" spc="-300" dirty="0" err="1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endParaRPr lang="en-US" sz="7500" spc="-300" dirty="0">
              <a:solidFill>
                <a:srgbClr val="8CA9A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28DB74-B739-3657-5D98-AF7687EC2961}"/>
              </a:ext>
            </a:extLst>
          </p:cNvPr>
          <p:cNvSpPr txBox="1"/>
          <p:nvPr/>
        </p:nvSpPr>
        <p:spPr>
          <a:xfrm>
            <a:off x="1171822" y="876300"/>
            <a:ext cx="8153400" cy="4551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49"/>
              </a:lnSpc>
            </a:pPr>
            <a:r>
              <a:rPr lang="en-US" altLang="ko-KR" sz="2800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sz="2800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산불 위험 예보 정보 </a:t>
            </a:r>
            <a:r>
              <a:rPr lang="ko-KR" altLang="en-US" sz="2800" dirty="0" err="1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2800" dirty="0">
                <a:solidFill>
                  <a:srgbClr val="8CA9A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과정 중 일부</a:t>
            </a:r>
            <a:endParaRPr lang="en-US" sz="2800" dirty="0">
              <a:solidFill>
                <a:srgbClr val="8CA9A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549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315</Words>
  <Application>Microsoft Office PowerPoint</Application>
  <PresentationFormat>사용자 지정</PresentationFormat>
  <Paragraphs>87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DM Sans Bold</vt:lpstr>
      <vt:lpstr>에스코어 드림 6 Bold</vt:lpstr>
      <vt:lpstr>Arial</vt:lpstr>
      <vt:lpstr>Calibri</vt:lpstr>
      <vt:lpstr>DM Sans Italics</vt:lpstr>
      <vt:lpstr>에스코어 드림 4 Regular</vt:lpstr>
      <vt:lpstr>에스코어 드림 5 Medium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Minimalist Business Pitch Deck Presentation</dc:title>
  <cp:lastModifiedBy>kh502</cp:lastModifiedBy>
  <cp:revision>8</cp:revision>
  <dcterms:created xsi:type="dcterms:W3CDTF">2006-08-16T00:00:00Z</dcterms:created>
  <dcterms:modified xsi:type="dcterms:W3CDTF">2024-04-15T08:33:49Z</dcterms:modified>
  <dc:identifier>DAGCKjBiFdE</dc:identifier>
</cp:coreProperties>
</file>