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4"/>
  </p:sldMasterIdLst>
  <p:notesMasterIdLst>
    <p:notesMasterId r:id="rId26"/>
  </p:notesMasterIdLst>
  <p:handoutMasterIdLst>
    <p:handoutMasterId r:id="rId27"/>
  </p:handoutMasterIdLst>
  <p:sldIdLst>
    <p:sldId id="256" r:id="rId5"/>
    <p:sldId id="309" r:id="rId6"/>
    <p:sldId id="275" r:id="rId7"/>
    <p:sldId id="274" r:id="rId8"/>
    <p:sldId id="302" r:id="rId9"/>
    <p:sldId id="312" r:id="rId10"/>
    <p:sldId id="310" r:id="rId11"/>
    <p:sldId id="304" r:id="rId12"/>
    <p:sldId id="311" r:id="rId13"/>
    <p:sldId id="313" r:id="rId14"/>
    <p:sldId id="305" r:id="rId15"/>
    <p:sldId id="280" r:id="rId16"/>
    <p:sldId id="282" r:id="rId17"/>
    <p:sldId id="281" r:id="rId18"/>
    <p:sldId id="283" r:id="rId19"/>
    <p:sldId id="284" r:id="rId20"/>
    <p:sldId id="285" r:id="rId21"/>
    <p:sldId id="307" r:id="rId22"/>
    <p:sldId id="306" r:id="rId23"/>
    <p:sldId id="308" r:id="rId24"/>
    <p:sldId id="27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a Le Guern" initials="BL" lastIdx="1" clrIdx="0">
    <p:extLst>
      <p:ext uri="{19B8F6BF-5375-455C-9EA6-DF929625EA0E}">
        <p15:presenceInfo xmlns:p15="http://schemas.microsoft.com/office/powerpoint/2012/main" userId="adedc49ef5c14e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0" autoAdjust="0"/>
    <p:restoredTop sz="87872" autoAdjust="0"/>
  </p:normalViewPr>
  <p:slideViewPr>
    <p:cSldViewPr snapToGrid="0" snapToObjects="1">
      <p:cViewPr varScale="1">
        <p:scale>
          <a:sx n="100" d="100"/>
          <a:sy n="100" d="100"/>
        </p:scale>
        <p:origin x="114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663F-0F71-4941-839F-4D376A50B1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42CB8-EC67-47AC-810C-39EACC3AA5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8F58-3262-4466-8DB1-B329F63F404F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B2D2D-60E4-477E-84AF-48DE5C24FA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6F142-CFE2-4AA2-8A1E-CADC565C24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595F6-1BED-4F30-933F-F0CD66CEE7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41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CF71C-E8D2-4E49-B04C-B160BC17D861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6E09-41B7-FE4E-B099-04DFD58B8C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6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113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90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22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i="1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74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i="1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23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601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D7306-111B-4937-A40F-9775539EE976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6663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D7306-111B-4937-A40F-9775539EE976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3913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20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00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96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534-BB92-D249-82B9-49A38E7BB51A}" type="datetime1">
              <a:rPr lang="en-US" smtClean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B72-5EFB-2B4D-BBDF-916337A53DC6}" type="datetime1">
              <a:rPr lang="en-US" smtClean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05E1-C71E-544E-9F74-844878BC4783}" type="datetime1">
              <a:rPr lang="en-US" smtClean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8AFE-A49F-3347-91BC-9E8CE1BCC4B4}" type="datetime1">
              <a:rPr lang="en-US" smtClean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A109CB-DDDB-7949-A85C-355CAB3D7576}" type="datetime1">
              <a:rPr lang="en-US" smtClean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6BB9-C860-D945-A0DA-AC84E1154E6B}" type="datetime1">
              <a:rPr lang="en-US" smtClean="0"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F966-147F-B24F-8855-ADF4B9638779}" type="datetime1">
              <a:rPr lang="en-US" smtClean="0"/>
              <a:t>4/19/2024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21E-6508-274A-8215-090AB0A8BFD7}" type="datetime1">
              <a:rPr lang="en-US" smtClean="0"/>
              <a:t>4/19/2024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B75-9C36-5140-9B2C-4AB02DB5CE55}" type="datetime1">
              <a:rPr lang="en-US" smtClean="0"/>
              <a:t>4/19/2024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5107-D26A-8749-91B4-BDF6C1B6361A}" type="datetime1">
              <a:rPr lang="en-US" smtClean="0"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6945-859D-154B-9E61-3980F2B5BC84}" type="datetime1">
              <a:rPr lang="en-US" smtClean="0"/>
              <a:t>4/19/2024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E2B6D2D-DD65-7542-B616-C09BD0686257}" type="datetime1">
              <a:rPr lang="en-US" smtClean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vocados and peppers on a cutting board">
            <a:extLst>
              <a:ext uri="{FF2B5EF4-FFF2-40B4-BE49-F238E27FC236}">
                <a16:creationId xmlns:a16="http://schemas.microsoft.com/office/drawing/2014/main" id="{573EC269-9A59-49F8-B377-784E209B3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802" y="10"/>
            <a:ext cx="12191980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SUPERFOODSMAX	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7FFE273-805C-47CC-98BD-C63CD14BF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7" y="4389119"/>
            <a:ext cx="9416569" cy="17684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Lifting Sales Revenue by 5% in the next 2 years</a:t>
            </a:r>
          </a:p>
          <a:p>
            <a:r>
              <a:rPr lang="en-US" dirty="0">
                <a:solidFill>
                  <a:srgbClr val="FFFFFF"/>
                </a:solidFill>
              </a:rPr>
              <a:t>							- </a:t>
            </a:r>
            <a:r>
              <a:rPr lang="en-US" sz="1800" i="1" dirty="0">
                <a:solidFill>
                  <a:srgbClr val="FFFFFF"/>
                </a:solidFill>
              </a:rPr>
              <a:t>by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i="1" dirty="0">
                <a:solidFill>
                  <a:srgbClr val="FFFFFF"/>
                </a:solidFill>
              </a:rPr>
              <a:t>Bua Le Guern</a:t>
            </a:r>
          </a:p>
        </p:txBody>
      </p:sp>
    </p:spTree>
    <p:extLst>
      <p:ext uri="{BB962C8B-B14F-4D97-AF65-F5344CB8AC3E}">
        <p14:creationId xmlns:p14="http://schemas.microsoft.com/office/powerpoint/2010/main" val="53124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9FC7-B06D-063C-30F4-4D7D0244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669" y="2459347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AU" dirty="0"/>
              <a:t>Applying data analytics using python</a:t>
            </a:r>
            <a:br>
              <a:rPr lang="en-AU" dirty="0"/>
            </a:br>
            <a:r>
              <a:rPr lang="en-AU" dirty="0"/>
              <a:t>&amp;</a:t>
            </a:r>
            <a:br>
              <a:rPr lang="en-AU" dirty="0"/>
            </a:br>
            <a:r>
              <a:rPr lang="en-AU" dirty="0"/>
              <a:t>visualising data using pandas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4EBE8-E7FF-A527-5E45-C8D319DC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411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71B5-AC1E-7953-A6BB-9E824D14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Revenue in last 3 years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359E8-AE51-FE22-01BD-44185A70E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AU" dirty="0"/>
              <a:t>Descriptive Analysis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AU" dirty="0"/>
              <a:t>Data from 2019-2021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AU" dirty="0"/>
              <a:t>Revenue (in $) increasing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AU" dirty="0"/>
              <a:t>2022 data excluded as incomplete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E2F3D-C93F-52D8-7578-A53CCD84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334E66-7D67-E81C-066B-38B9E639A4DB}"/>
              </a:ext>
            </a:extLst>
          </p:cNvPr>
          <p:cNvGrpSpPr/>
          <p:nvPr/>
        </p:nvGrpSpPr>
        <p:grpSpPr>
          <a:xfrm>
            <a:off x="5959611" y="2454938"/>
            <a:ext cx="4368184" cy="3055797"/>
            <a:chOff x="6045876" y="2454938"/>
            <a:chExt cx="4368184" cy="305579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BF333FB-3488-7B60-5D48-0CF5EAF76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45876" y="2454938"/>
              <a:ext cx="4368184" cy="259146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8883BE-704A-27EE-8EBE-A96CCB053C16}"/>
                </a:ext>
              </a:extLst>
            </p:cNvPr>
            <p:cNvSpPr txBox="1"/>
            <p:nvPr/>
          </p:nvSpPr>
          <p:spPr>
            <a:xfrm>
              <a:off x="6896911" y="5249125"/>
              <a:ext cx="26848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Figure 0 : Total revenue in last 3 years</a:t>
              </a:r>
              <a:endParaRPr lang="en-AU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1662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336D-C3FF-737F-6A53-57FDAC48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1"/>
            <a:ext cx="10478685" cy="5569035"/>
          </a:xfrm>
        </p:spPr>
        <p:txBody>
          <a:bodyPr>
            <a:normAutofit/>
          </a:bodyPr>
          <a:lstStyle/>
          <a:p>
            <a:r>
              <a:rPr lang="en-GB" dirty="0"/>
              <a:t>what age band are MORE likely to shop with </a:t>
            </a:r>
            <a:r>
              <a:rPr lang="en-GB" dirty="0" err="1"/>
              <a:t>sUperfoodSmax</a:t>
            </a:r>
            <a:r>
              <a:rPr lang="en-GB" dirty="0"/>
              <a:t> in next 2 years 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3E5B3-B628-2691-E97E-F4EF76D4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975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B55E2-32EF-318D-B9B3-2595E592C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414867"/>
            <a:ext cx="10577915" cy="6093803"/>
          </a:xfrm>
        </p:spPr>
        <p:txBody>
          <a:bodyPr>
            <a:normAutofit/>
          </a:bodyPr>
          <a:lstStyle/>
          <a:p>
            <a:r>
              <a:rPr lang="en-GB" dirty="0"/>
              <a:t>Using the </a:t>
            </a:r>
            <a:r>
              <a:rPr lang="en-GB" b="1" dirty="0"/>
              <a:t>diagnostic</a:t>
            </a:r>
            <a:r>
              <a:rPr lang="en-GB" dirty="0"/>
              <a:t> &amp; </a:t>
            </a:r>
            <a:r>
              <a:rPr lang="en-GB" b="1" dirty="0"/>
              <a:t>predictive analysis</a:t>
            </a:r>
            <a:r>
              <a:rPr lang="en-GB" dirty="0"/>
              <a:t> over last 3 years (2019-2021) of data from </a:t>
            </a:r>
            <a:r>
              <a:rPr lang="en-GB" sz="2000" dirty="0"/>
              <a:t>SuperFoodsMax</a:t>
            </a:r>
            <a:r>
              <a:rPr lang="en-GB" dirty="0"/>
              <a:t> transactions, we can see that most revenue is generated via age band 19-24, </a:t>
            </a:r>
            <a:r>
              <a:rPr lang="en-GB" dirty="0" err="1"/>
              <a:t>i.e</a:t>
            </a:r>
            <a:r>
              <a:rPr lang="en-GB" dirty="0"/>
              <a:t> 51% appx. of overall sales. Thus, its safe to predict that this age group would be shopping with </a:t>
            </a:r>
            <a:r>
              <a:rPr lang="en-GB" sz="2000" dirty="0"/>
              <a:t>SuperFoodsMax in next 2 years.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3E5B3-B628-2691-E97E-F4EF76D4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F27BFB-19BD-DA6E-1942-4719FCD1D483}"/>
              </a:ext>
            </a:extLst>
          </p:cNvPr>
          <p:cNvGrpSpPr/>
          <p:nvPr/>
        </p:nvGrpSpPr>
        <p:grpSpPr>
          <a:xfrm>
            <a:off x="1172943" y="2247735"/>
            <a:ext cx="4624989" cy="3529068"/>
            <a:chOff x="1172943" y="2247735"/>
            <a:chExt cx="4624989" cy="352906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EA05BD3-F284-D4CB-3E09-B4527FDE3E68}"/>
                </a:ext>
              </a:extLst>
            </p:cNvPr>
            <p:cNvSpPr txBox="1"/>
            <p:nvPr/>
          </p:nvSpPr>
          <p:spPr>
            <a:xfrm>
              <a:off x="1639081" y="5515193"/>
              <a:ext cx="39959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Figure 1 : Age Group percentage in SuperFoodsMax</a:t>
              </a:r>
              <a:endParaRPr lang="en-AU" sz="1100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828391C-2E5D-C340-18E2-71C199710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2943" y="2247735"/>
              <a:ext cx="4624989" cy="3034384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4BE8515-5C10-A06A-1D64-51507B2B01F5}"/>
              </a:ext>
            </a:extLst>
          </p:cNvPr>
          <p:cNvGrpSpPr/>
          <p:nvPr/>
        </p:nvGrpSpPr>
        <p:grpSpPr>
          <a:xfrm>
            <a:off x="7132320" y="2474528"/>
            <a:ext cx="3995928" cy="2948595"/>
            <a:chOff x="7132320" y="2828208"/>
            <a:chExt cx="3995928" cy="294859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D0A114-794A-D584-EA23-3D75264F617B}"/>
                </a:ext>
              </a:extLst>
            </p:cNvPr>
            <p:cNvSpPr txBox="1"/>
            <p:nvPr/>
          </p:nvSpPr>
          <p:spPr>
            <a:xfrm>
              <a:off x="7132320" y="5515193"/>
              <a:ext cx="39959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Figure 2 : Age Band total revenue in SuperFoodsMax</a:t>
              </a:r>
              <a:endParaRPr lang="en-AU" sz="1100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7E3B6BA-28DF-456F-17B0-BF9DAA157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33059" y="2828208"/>
              <a:ext cx="2403162" cy="2392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511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336D-C3FF-737F-6A53-57FDAC48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628565"/>
            <a:ext cx="9945285" cy="4476835"/>
          </a:xfrm>
        </p:spPr>
        <p:txBody>
          <a:bodyPr>
            <a:normAutofit/>
          </a:bodyPr>
          <a:lstStyle/>
          <a:p>
            <a:r>
              <a:rPr lang="en-GB" dirty="0"/>
              <a:t>HOW TO INCREASE REVENUE FROM a specific age band CONTRIBUTING IN THE LEAST SALES with </a:t>
            </a:r>
            <a:r>
              <a:rPr lang="en-GB" dirty="0" err="1"/>
              <a:t>sUperfoodSmax</a:t>
            </a:r>
            <a:r>
              <a:rPr lang="en-GB" dirty="0"/>
              <a:t> in next 2 years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3E5B3-B628-2691-E97E-F4EF76D4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13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B55E2-32EF-318D-B9B3-2595E592C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93" y="457200"/>
            <a:ext cx="10887456" cy="6051471"/>
          </a:xfrm>
        </p:spPr>
        <p:txBody>
          <a:bodyPr>
            <a:normAutofit fontScale="92500" lnSpcReduction="20000"/>
          </a:bodyPr>
          <a:lstStyle/>
          <a:p>
            <a:r>
              <a:rPr lang="en-GB" sz="1800" dirty="0"/>
              <a:t>As we saw in pie chart, the least contributing sales over last 3 years (2019-2021) is age band 55-64 and greater than 65. </a:t>
            </a:r>
          </a:p>
          <a:p>
            <a:r>
              <a:rPr lang="en-GB" sz="1800" dirty="0"/>
              <a:t>We used another bar chart to see how many customers we have for each age group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As we can see we have least customers from age band 55-64 and greater than 65, which explains their least contribution in Revenue.</a:t>
            </a:r>
          </a:p>
          <a:p>
            <a:r>
              <a:rPr lang="en-GB" sz="1800" dirty="0"/>
              <a:t>But we wont be focusing on increasing the revenue in these age groups as they</a:t>
            </a:r>
          </a:p>
          <a:p>
            <a:pPr marL="0" indent="0">
              <a:buNone/>
            </a:pPr>
            <a:r>
              <a:rPr lang="en-GB" sz="1800" dirty="0"/>
              <a:t>   are on budget planning as they mainly rely on pension and some are in age care</a:t>
            </a:r>
          </a:p>
          <a:p>
            <a:r>
              <a:rPr lang="en-GB" sz="1800" dirty="0"/>
              <a:t>45-54 age group is second highest performing, leaving the age band 35-44 </a:t>
            </a:r>
          </a:p>
          <a:p>
            <a:pPr marL="0" indent="0">
              <a:buNone/>
            </a:pPr>
            <a:r>
              <a:rPr lang="en-GB" sz="1800" dirty="0"/>
              <a:t>   in least revenue contribution</a:t>
            </a:r>
          </a:p>
          <a:p>
            <a:r>
              <a:rPr lang="en-GB" sz="1800" dirty="0"/>
              <a:t>Analysing above insights, we would be focusing on increasing revenue on age band 35-44</a:t>
            </a:r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3E5B3-B628-2691-E97E-F4EF76D4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F8D7032-DDD2-014A-BDA7-FD23F3D93ECA}"/>
              </a:ext>
            </a:extLst>
          </p:cNvPr>
          <p:cNvGrpSpPr/>
          <p:nvPr/>
        </p:nvGrpSpPr>
        <p:grpSpPr>
          <a:xfrm>
            <a:off x="2949461" y="1423358"/>
            <a:ext cx="4443868" cy="2310382"/>
            <a:chOff x="2949461" y="1724387"/>
            <a:chExt cx="4443868" cy="24924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B78E742-909A-D0CC-3816-E7139DB75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949461" y="1724387"/>
              <a:ext cx="4443868" cy="223082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84EEC0A-6CF4-0A16-96C4-D39316D9EE2C}"/>
                </a:ext>
              </a:extLst>
            </p:cNvPr>
            <p:cNvSpPr txBox="1"/>
            <p:nvPr/>
          </p:nvSpPr>
          <p:spPr>
            <a:xfrm>
              <a:off x="3371864" y="3955209"/>
              <a:ext cx="35990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Figure 3 : Age Band total customers as per Age-Band</a:t>
              </a:r>
              <a:endParaRPr lang="en-AU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86260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B55E2-32EF-318D-B9B3-2595E592C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89" y="260559"/>
            <a:ext cx="10709959" cy="6461254"/>
          </a:xfrm>
        </p:spPr>
        <p:txBody>
          <a:bodyPr>
            <a:normAutofit/>
          </a:bodyPr>
          <a:lstStyle/>
          <a:p>
            <a:r>
              <a:rPr lang="en-GB" dirty="0"/>
              <a:t>From the Bar graph and table created below using </a:t>
            </a:r>
            <a:r>
              <a:rPr lang="en-GB" b="1" dirty="0"/>
              <a:t>diagnostic</a:t>
            </a:r>
            <a:r>
              <a:rPr lang="en-GB" dirty="0"/>
              <a:t> analysis, we can see that most shopping of age band 35-44 is in the following departments 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dirty="0"/>
              <a:t>Grocery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dirty="0"/>
              <a:t>Meat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dirty="0"/>
              <a:t>Pharmaceutical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dirty="0"/>
              <a:t>Produce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dirty="0"/>
              <a:t>Deli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3E5B3-B628-2691-E97E-F4EF76D4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A44D041-8217-1C90-A768-F76042870964}"/>
              </a:ext>
            </a:extLst>
          </p:cNvPr>
          <p:cNvGrpSpPr/>
          <p:nvPr/>
        </p:nvGrpSpPr>
        <p:grpSpPr>
          <a:xfrm>
            <a:off x="759521" y="2988736"/>
            <a:ext cx="6495704" cy="3608705"/>
            <a:chOff x="759521" y="2988736"/>
            <a:chExt cx="6495704" cy="360870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FA9434A-EEB1-5B3F-40CD-92D976AD7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759521" y="2988736"/>
              <a:ext cx="6495704" cy="3309913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5122B0-1112-BC1A-A04B-51865DF642E7}"/>
                </a:ext>
              </a:extLst>
            </p:cNvPr>
            <p:cNvSpPr txBox="1"/>
            <p:nvPr/>
          </p:nvSpPr>
          <p:spPr>
            <a:xfrm>
              <a:off x="1086045" y="6335831"/>
              <a:ext cx="54521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Figure 5 : Bar graph of Top 5 revenue generating departments for </a:t>
              </a:r>
              <a:r>
                <a:rPr lang="en-GB" sz="1100" dirty="0" err="1"/>
                <a:t>AgeBand</a:t>
              </a:r>
              <a:r>
                <a:rPr lang="en-GB" sz="1100" dirty="0"/>
                <a:t> 35-44</a:t>
              </a:r>
              <a:endParaRPr lang="en-AU" sz="11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C88BE01-EAF3-A5D4-A2A8-6AF86BB5D858}"/>
              </a:ext>
            </a:extLst>
          </p:cNvPr>
          <p:cNvGrpSpPr/>
          <p:nvPr/>
        </p:nvGrpSpPr>
        <p:grpSpPr>
          <a:xfrm>
            <a:off x="8081377" y="3206655"/>
            <a:ext cx="3009089" cy="2044213"/>
            <a:chOff x="8081377" y="4155561"/>
            <a:chExt cx="3009089" cy="20442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BC13278-6EDE-ED88-CCA9-92651995A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199180" y="4155561"/>
              <a:ext cx="2773484" cy="155279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980D09-5E3C-5DFA-C209-CB96BE57EDDA}"/>
                </a:ext>
              </a:extLst>
            </p:cNvPr>
            <p:cNvSpPr txBox="1"/>
            <p:nvPr/>
          </p:nvSpPr>
          <p:spPr>
            <a:xfrm>
              <a:off x="8081377" y="5768887"/>
              <a:ext cx="300908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 Figure 4 : Top 5 revenue generating departments for </a:t>
              </a:r>
              <a:r>
                <a:rPr lang="en-GB" sz="1100" dirty="0" err="1"/>
                <a:t>AgeBand</a:t>
              </a:r>
              <a:r>
                <a:rPr lang="en-GB" sz="1100" dirty="0"/>
                <a:t> 35-44 </a:t>
              </a:r>
              <a:endParaRPr lang="en-AU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1654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8163B-2C81-8CD3-CBF1-CD0403EFF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97" y="437744"/>
            <a:ext cx="10379219" cy="5835039"/>
          </a:xfrm>
        </p:spPr>
        <p:txBody>
          <a:bodyPr>
            <a:normAutofit/>
          </a:bodyPr>
          <a:lstStyle/>
          <a:p>
            <a:r>
              <a:rPr lang="en-AU" dirty="0"/>
              <a:t>Using the </a:t>
            </a:r>
            <a:r>
              <a:rPr lang="en-AU" b="1" dirty="0"/>
              <a:t>diagnostic </a:t>
            </a:r>
            <a:r>
              <a:rPr lang="en-AU" dirty="0"/>
              <a:t>and</a:t>
            </a:r>
            <a:r>
              <a:rPr lang="en-AU" b="1" dirty="0"/>
              <a:t> prescriptive analysis </a:t>
            </a:r>
            <a:r>
              <a:rPr lang="en-AU" dirty="0"/>
              <a:t>on graphs, and tables created before, we can prescribe following techniques to retain the customers from age band 35-44:</a:t>
            </a:r>
          </a:p>
          <a:p>
            <a:pPr marL="274320" lvl="1" indent="0">
              <a:buNone/>
            </a:pPr>
            <a:endParaRPr lang="en-AU" dirty="0"/>
          </a:p>
          <a:p>
            <a:pPr marL="274320" lvl="1" indent="0">
              <a:buNone/>
            </a:pPr>
            <a:endParaRPr lang="en-AU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Give more competitive prices on commodities under type ’Grocery’</a:t>
            </a:r>
          </a:p>
          <a:p>
            <a:pPr marL="274320" lvl="1" indent="0">
              <a:buNone/>
            </a:pPr>
            <a:endParaRPr lang="en-AU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dirty="0"/>
              <a:t>Keep the meat fresh from butchers rather selling more packaged and frozen meats.  This can include strategies like longer working hours or more hiring for butchers.</a:t>
            </a:r>
          </a:p>
          <a:p>
            <a:pPr marL="274320" lvl="1" indent="0">
              <a:lnSpc>
                <a:spcPct val="150000"/>
              </a:lnSpc>
              <a:buNone/>
            </a:pPr>
            <a:endParaRPr lang="en-AU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dirty="0"/>
              <a:t>Having more fresh produce with longer expiries and competitive prices.</a:t>
            </a:r>
          </a:p>
          <a:p>
            <a:pPr marL="274320" lvl="1" indent="0">
              <a:lnSpc>
                <a:spcPct val="150000"/>
              </a:lnSpc>
              <a:buNone/>
            </a:pPr>
            <a:endParaRPr lang="en-AU" dirty="0"/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AU" dirty="0"/>
              <a:t>Offering discounts like super saver hour for Deli on Friday, Saturday &amp; Sunday as Deli is consumed more with weekend beverages.  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76B53-461E-93D0-A8DB-70BFC87B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06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336D-C3FF-737F-6A53-57FDAC48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628565"/>
            <a:ext cx="9945285" cy="4476835"/>
          </a:xfrm>
        </p:spPr>
        <p:txBody>
          <a:bodyPr>
            <a:normAutofit/>
          </a:bodyPr>
          <a:lstStyle/>
          <a:p>
            <a:r>
              <a:rPr lang="en-GB" dirty="0"/>
              <a:t>HOW TO INCREASE LOYALTY of customers with </a:t>
            </a:r>
            <a:r>
              <a:rPr lang="en-GB" dirty="0" err="1"/>
              <a:t>sUperfoodSmax</a:t>
            </a:r>
            <a:r>
              <a:rPr lang="en-GB" dirty="0"/>
              <a:t> in next 2 years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3E5B3-B628-2691-E97E-F4EF76D4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26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52C03-80A7-DD58-AC0F-7F2634825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562" y="260559"/>
            <a:ext cx="10719686" cy="633688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From the Bar graph and table created below via </a:t>
            </a:r>
            <a:r>
              <a:rPr lang="en-GB" b="1" dirty="0"/>
              <a:t>diagnostic</a:t>
            </a:r>
            <a:r>
              <a:rPr lang="en-GB" dirty="0"/>
              <a:t> analysis, we can see that 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/>
              <a:t>First time buyers have reduced which is good as they can be in other 2 segments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/>
              <a:t>Promiscuous customers have reduced as they have converted into Loyalist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dirty="0"/>
              <a:t>Loyalist customers have increased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BF937-9603-00D9-A831-28BEB97E4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F8A7BA-0EEF-F47D-6C0A-DD02174F6904}"/>
              </a:ext>
            </a:extLst>
          </p:cNvPr>
          <p:cNvGrpSpPr/>
          <p:nvPr/>
        </p:nvGrpSpPr>
        <p:grpSpPr>
          <a:xfrm>
            <a:off x="739899" y="2936737"/>
            <a:ext cx="4429743" cy="3214772"/>
            <a:chOff x="739899" y="2888097"/>
            <a:chExt cx="4429743" cy="321477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E10178F-0CA6-3BC4-51F7-84B1DCEAF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9899" y="2888097"/>
              <a:ext cx="4429743" cy="295316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71F079-3910-F324-2EAC-DD4185B5466E}"/>
                </a:ext>
              </a:extLst>
            </p:cNvPr>
            <p:cNvSpPr txBox="1"/>
            <p:nvPr/>
          </p:nvSpPr>
          <p:spPr>
            <a:xfrm>
              <a:off x="1091119" y="5841259"/>
              <a:ext cx="37273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Figure 6 : Bar graph of Loyalty segments in last 3 years</a:t>
              </a:r>
              <a:endParaRPr lang="en-AU" sz="11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6DEA0F-A2B8-0F43-1B35-946763E28012}"/>
              </a:ext>
            </a:extLst>
          </p:cNvPr>
          <p:cNvGrpSpPr/>
          <p:nvPr/>
        </p:nvGrpSpPr>
        <p:grpSpPr>
          <a:xfrm>
            <a:off x="6333499" y="3175937"/>
            <a:ext cx="4137660" cy="2771664"/>
            <a:chOff x="7196611" y="3429000"/>
            <a:chExt cx="3315163" cy="196003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A5B6B63-D142-505F-5225-D2EB396D6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6611" y="3429000"/>
              <a:ext cx="3315163" cy="143847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68DC33-93E3-EF89-640B-80D8BAEBD647}"/>
                </a:ext>
              </a:extLst>
            </p:cNvPr>
            <p:cNvSpPr txBox="1"/>
            <p:nvPr/>
          </p:nvSpPr>
          <p:spPr>
            <a:xfrm>
              <a:off x="7408123" y="5127423"/>
              <a:ext cx="28921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Figure 7 : Loyalty segments in last 3 years</a:t>
              </a:r>
              <a:endParaRPr lang="en-AU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142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3EBD-BAA7-636A-456D-BAEEE4B9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About us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2483-B177-8C42-E80F-2E22D2AAD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7"/>
            <a:ext cx="10058400" cy="4381468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GB" dirty="0"/>
              <a:t>  SuperFoodsMax is a national grocery chain with stores all across Australia.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GB" dirty="0"/>
              <a:t>  8% of the national grocery market share.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GB" dirty="0"/>
              <a:t>  Offer most of the products and brands sold by the ‘big three’ in the </a:t>
            </a:r>
            <a:r>
              <a:rPr lang="en-GB" sz="2100" dirty="0"/>
              <a:t>sector.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76067-F688-3FB0-34D8-BFED041F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42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6DA8-E737-B849-8971-1FCAAF99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355" y="484632"/>
            <a:ext cx="10058400" cy="906423"/>
          </a:xfrm>
        </p:spPr>
        <p:txBody>
          <a:bodyPr>
            <a:normAutofit/>
          </a:bodyPr>
          <a:lstStyle/>
          <a:p>
            <a:r>
              <a:rPr lang="en-AU" sz="3600" dirty="0"/>
              <a:t>Suggestions using prescriptive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27A37-6B18-717F-3574-BD3DC26DB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355" y="1259457"/>
            <a:ext cx="10486845" cy="545189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AU" sz="1800" dirty="0"/>
              <a:t>Converting customers into ‘Loyalist’ segment by : </a:t>
            </a:r>
          </a:p>
          <a:p>
            <a:pPr lvl="1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AU" sz="1600" dirty="0"/>
              <a:t>Provide more value and competitive prices to the shoppers.</a:t>
            </a:r>
          </a:p>
          <a:p>
            <a:pPr lvl="1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AU" sz="1600" dirty="0"/>
              <a:t>Introduce reward system for the shoppers encouraging first time buyers to come back</a:t>
            </a:r>
          </a:p>
          <a:p>
            <a:pPr lvl="1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AU" sz="1600" dirty="0"/>
              <a:t>Provide discount to ‘Loyalist’ customers segment encouraging customer conversion to ‘loyalist’</a:t>
            </a:r>
          </a:p>
          <a:p>
            <a:pPr lvl="1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AU" sz="1600" dirty="0"/>
              <a:t>Introduce self-checkouts and express checkouts as its preferred by young and quick shoppers buying small quantity of groceries.</a:t>
            </a:r>
          </a:p>
          <a:p>
            <a:pPr lvl="1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AU" sz="1600" dirty="0"/>
              <a:t>Increase the Deli variety section </a:t>
            </a:r>
          </a:p>
          <a:p>
            <a:pPr marL="274320" lvl="1" indent="0">
              <a:lnSpc>
                <a:spcPct val="250000"/>
              </a:lnSpc>
              <a:buNone/>
            </a:pPr>
            <a:r>
              <a:rPr lang="en-AU" sz="1600" dirty="0"/>
              <a:t>    as this is our less revenue area. </a:t>
            </a:r>
          </a:p>
          <a:p>
            <a:pPr marL="274320" lvl="1" indent="0">
              <a:lnSpc>
                <a:spcPct val="250000"/>
              </a:lnSpc>
              <a:buNone/>
            </a:pPr>
            <a:endParaRPr lang="en-AU" sz="1600" dirty="0"/>
          </a:p>
          <a:p>
            <a:endParaRPr lang="en-AU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1B4F6-8175-DC5B-7D48-2CCF6386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DBC8E2-7436-7C8D-935E-1038FEBA6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697" y="4614296"/>
            <a:ext cx="5082028" cy="202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72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vocados and peppers on a cutting board">
            <a:extLst>
              <a:ext uri="{FF2B5EF4-FFF2-40B4-BE49-F238E27FC236}">
                <a16:creationId xmlns:a16="http://schemas.microsoft.com/office/drawing/2014/main" id="{92C4C2DA-90B8-3144-9F35-4567B5280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655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7E7725-1101-5E8C-2C59-C0BA4C40C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5398" y="2568666"/>
            <a:ext cx="9613121" cy="1899364"/>
          </a:xfrm>
        </p:spPr>
        <p:txBody>
          <a:bodyPr/>
          <a:lstStyle/>
          <a:p>
            <a:r>
              <a:rPr lang="en-AU" sz="6000" b="1" u="sng" dirty="0"/>
              <a:t>business question</a:t>
            </a:r>
            <a:br>
              <a:rPr lang="en-AU" sz="6000" b="1" dirty="0"/>
            </a:br>
            <a:r>
              <a:rPr lang="en-AU" sz="6000" b="1" dirty="0"/>
              <a:t>How to lift S</a:t>
            </a:r>
            <a:r>
              <a:rPr lang="en-GB" sz="6000" b="1" dirty="0"/>
              <a:t>ales Revenue by 5% in the next 2 years</a:t>
            </a:r>
            <a:br>
              <a:rPr lang="en-GB" sz="8800" b="1" dirty="0"/>
            </a:br>
            <a:endParaRPr lang="en-AU" sz="88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0280367-C63D-A40E-0A4D-13607E118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F1894-5167-07E1-118B-050579CF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9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3EBD-BAA7-636A-456D-BAEEE4B9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1"/>
            <a:ext cx="10165599" cy="2054287"/>
          </a:xfrm>
        </p:spPr>
        <p:txBody>
          <a:bodyPr>
            <a:normAutofit fontScale="90000"/>
          </a:bodyPr>
          <a:lstStyle/>
          <a:p>
            <a:r>
              <a:rPr lang="en-GB" dirty="0"/>
              <a:t>Evaluating business request for data analysis to support informed decision making.</a:t>
            </a:r>
            <a:r>
              <a:rPr lang="en-AU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2483-B177-8C42-E80F-2E22D2AAD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649" y="2908570"/>
            <a:ext cx="10272797" cy="297666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/>
              <a:t>What </a:t>
            </a:r>
            <a:r>
              <a:rPr lang="en-GB" sz="2400" b="1" dirty="0"/>
              <a:t>age band </a:t>
            </a:r>
            <a:r>
              <a:rPr lang="en-GB" sz="2400" dirty="0"/>
              <a:t>are more likely to shop with SuperFoodsMax in next 2 years</a:t>
            </a:r>
          </a:p>
          <a:p>
            <a:pPr marL="731520" lvl="1" indent="-457200">
              <a:lnSpc>
                <a:spcPct val="150000"/>
              </a:lnSpc>
              <a:buFont typeface="+mj-lt"/>
              <a:buAutoNum type="alphaLcParenR"/>
            </a:pPr>
            <a:r>
              <a:rPr lang="en-GB" sz="2000" dirty="0"/>
              <a:t>How to increase revenue from that least contributing age group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/>
              <a:t>How to increase the </a:t>
            </a:r>
            <a:r>
              <a:rPr lang="en-GB" sz="2400" b="1" dirty="0"/>
              <a:t>loyalty</a:t>
            </a:r>
            <a:r>
              <a:rPr lang="en-GB" sz="2400" dirty="0"/>
              <a:t> of the customers</a:t>
            </a:r>
            <a:endParaRPr lang="en-A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76067-F688-3FB0-34D8-BFED041F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1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C78E-F975-A7E8-001C-1C0B036EA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84144"/>
          </a:xfrm>
        </p:spPr>
        <p:txBody>
          <a:bodyPr>
            <a:noAutofit/>
          </a:bodyPr>
          <a:lstStyle/>
          <a:p>
            <a:r>
              <a:rPr lang="en-GB" sz="4400" dirty="0"/>
              <a:t>Acquiring and evaluating the relevant data</a:t>
            </a:r>
            <a:br>
              <a:rPr lang="en-GB" sz="2400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n-AU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46B6F-366C-29BB-C470-9706C1332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750" y="1270746"/>
            <a:ext cx="11383092" cy="489658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AU" dirty="0"/>
              <a:t>The open source data set ‘</a:t>
            </a:r>
            <a:r>
              <a:rPr lang="en-AU" i="1" dirty="0"/>
              <a:t>dataset_2019_2022.csv</a:t>
            </a:r>
            <a:r>
              <a:rPr lang="en-AU" dirty="0"/>
              <a:t>’(only 1 dataset) used in this analysis is from RMITO (data is sourced externally)</a:t>
            </a:r>
            <a:endParaRPr lang="en-GB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The data we have is on customer transactions and product purchases to strategically boost our market shares.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By analysing the purchasing behaviours of present customers, the company can </a:t>
            </a:r>
          </a:p>
          <a:p>
            <a:pPr lvl="2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dirty="0"/>
              <a:t>extend that insight to allure new consumers </a:t>
            </a:r>
          </a:p>
          <a:p>
            <a:pPr lvl="2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dirty="0"/>
              <a:t>and encouraging current customers to buy more products frequently.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The transactional data covers - Customer Ids , Product Ids, Basket Ids, Loyalty Types, Household Type(s), Age Band, Departments, Brand, Commodity, Store, Price, Transaction Dates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The data is analysed from only one store having transactions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/>
              <a:t>       in 2019,2020 and 2021.  </a:t>
            </a:r>
          </a:p>
          <a:p>
            <a:pPr marL="457200" indent="-457200">
              <a:buFont typeface="+mj-lt"/>
              <a:buAutoNum type="arabicPeriod"/>
            </a:pPr>
            <a:endParaRPr lang="en-AU" sz="2100" dirty="0"/>
          </a:p>
          <a:p>
            <a:pPr marL="457200" indent="-45720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845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9FC7-B06D-063C-30F4-4D7D0244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669" y="2459347"/>
            <a:ext cx="10058400" cy="1609344"/>
          </a:xfrm>
        </p:spPr>
        <p:txBody>
          <a:bodyPr/>
          <a:lstStyle/>
          <a:p>
            <a:r>
              <a:rPr lang="en-AU" dirty="0"/>
              <a:t>CLEANING and formatting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4EBE8-E7FF-A527-5E45-C8D319DC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1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C78E-F975-A7E8-001C-1C0B036EA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84144"/>
          </a:xfrm>
        </p:spPr>
        <p:txBody>
          <a:bodyPr>
            <a:noAutofit/>
          </a:bodyPr>
          <a:lstStyle/>
          <a:p>
            <a:r>
              <a:rPr lang="en-GB" sz="4400" dirty="0"/>
              <a:t>Legal and ethical considerations</a:t>
            </a:r>
            <a:endParaRPr lang="en-AU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46B6F-366C-29BB-C470-9706C1332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750" y="1270747"/>
            <a:ext cx="11383092" cy="497441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1900" b="1" dirty="0"/>
              <a:t>Privacy</a:t>
            </a:r>
            <a:r>
              <a:rPr lang="en-GB" sz="1900" dirty="0"/>
              <a:t> – Data is public and is available for public use by SuperFoodsMax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900" b="1" dirty="0"/>
              <a:t>Identity</a:t>
            </a:r>
            <a:r>
              <a:rPr lang="en-GB" sz="1900" dirty="0"/>
              <a:t> – No personal data is captured by SuperFoodsMax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900" b="1" dirty="0"/>
              <a:t>Shared data </a:t>
            </a:r>
            <a:r>
              <a:rPr lang="en-GB" sz="1900" dirty="0"/>
              <a:t>- SuperFoodsMax permits unrestricted data sharing for unbiased decision-making and predictions.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900" b="1" dirty="0"/>
              <a:t>Transparency</a:t>
            </a:r>
            <a:r>
              <a:rPr lang="en-GB" sz="1900" dirty="0"/>
              <a:t> – SuperFoodsMax have informed users while capturing their data, also highlighting the use of it.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900" b="1" dirty="0"/>
              <a:t>Predictions</a:t>
            </a:r>
            <a:r>
              <a:rPr lang="en-GB" sz="1900" dirty="0"/>
              <a:t> - Decisions and predictions based on the freely available SuperFoodsMax dataset will adhere to legal and ethical standards, including GDPR and Privacy Act 1988.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900" b="1" dirty="0"/>
              <a:t>Bias</a:t>
            </a:r>
            <a:r>
              <a:rPr lang="en-GB" sz="1900" dirty="0"/>
              <a:t> - Aim for unbiased data analytics, prioritizing factual information to improve revenue in SuperFoodsMax is done.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900" b="1" dirty="0"/>
              <a:t>Honesty</a:t>
            </a:r>
            <a:r>
              <a:rPr lang="en-GB" sz="1900" dirty="0"/>
              <a:t> - </a:t>
            </a:r>
            <a:br>
              <a:rPr lang="en-GB" sz="1900" dirty="0"/>
            </a:br>
            <a:r>
              <a:rPr lang="en-GB" sz="1900" dirty="0"/>
              <a:t>Data is accurately depicted to enhance revenue in SuperFoodsMax, ensuring integrity and no manipulation in analysis.</a:t>
            </a:r>
            <a:endParaRPr lang="en-AU" sz="1900" dirty="0"/>
          </a:p>
          <a:p>
            <a:pPr marL="457200" indent="-45720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07470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F003-F5C2-C478-45EA-AC7A93C4A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40" y="331421"/>
            <a:ext cx="10058400" cy="955062"/>
          </a:xfrm>
        </p:spPr>
        <p:txBody>
          <a:bodyPr>
            <a:noAutofit/>
          </a:bodyPr>
          <a:lstStyle/>
          <a:p>
            <a:r>
              <a:rPr lang="en-GB" sz="4400" dirty="0"/>
              <a:t>Data Cleaning</a:t>
            </a:r>
            <a:endParaRPr lang="en-AU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38EA4-ED9C-B457-5CF1-9BC43FF13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379" y="1108953"/>
            <a:ext cx="10466961" cy="54176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Data cleaning in python was done using inbuilt functions in Pandas library as below: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 Importing Libraries  -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Getting excel data in </a:t>
            </a:r>
            <a:r>
              <a:rPr lang="en-GB" dirty="0" err="1"/>
              <a:t>dataframe</a:t>
            </a:r>
            <a:r>
              <a:rPr lang="en-GB" dirty="0"/>
              <a:t> </a:t>
            </a:r>
            <a:r>
              <a:rPr lang="en-GB" b="1" dirty="0"/>
              <a:t>–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b="1" dirty="0" err="1"/>
              <a:t>reset_index</a:t>
            </a:r>
            <a:r>
              <a:rPr lang="en-GB" b="1" dirty="0"/>
              <a:t>() </a:t>
            </a:r>
            <a:r>
              <a:rPr lang="en-GB" dirty="0"/>
              <a:t>– reset index on </a:t>
            </a:r>
            <a:r>
              <a:rPr lang="en-GB" dirty="0" err="1"/>
              <a:t>dataframe</a:t>
            </a:r>
            <a:r>
              <a:rPr lang="en-GB" dirty="0"/>
              <a:t> was done to avoid any duplication or missing of index values and to set sequential numbers as the index.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b="1" dirty="0" err="1"/>
              <a:t>drop_duplicates</a:t>
            </a:r>
            <a:r>
              <a:rPr lang="en-GB" b="1" dirty="0"/>
              <a:t>() </a:t>
            </a:r>
            <a:r>
              <a:rPr lang="en-GB" dirty="0"/>
              <a:t>– This function was used on data frame to remove duplicate customers.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GB" sz="1600" i="1" dirty="0"/>
              <a:t>(50 duplicates were removed, verified by counting rows in </a:t>
            </a:r>
            <a:r>
              <a:rPr lang="en-GB" sz="1600" i="1" dirty="0" err="1"/>
              <a:t>df</a:t>
            </a:r>
            <a:r>
              <a:rPr lang="en-GB" sz="1600" i="1" dirty="0"/>
              <a:t> before and after duplicates.)</a:t>
            </a:r>
            <a:endParaRPr lang="en-GB" i="1" dirty="0"/>
          </a:p>
          <a:p>
            <a:endParaRPr lang="en-GB" dirty="0"/>
          </a:p>
          <a:p>
            <a:endParaRPr lang="en-GB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84F9-1113-32F2-5D75-3439FE87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35094D-E91C-E9EC-6E08-C55BC53A7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175" y="2789731"/>
            <a:ext cx="5540102" cy="6652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17E0EA-453D-9432-5628-C645FA8CB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007" y="1654967"/>
            <a:ext cx="2805412" cy="10682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EA97F89-158D-3B36-F47A-45B9BC0F5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486" y="4449468"/>
            <a:ext cx="7068536" cy="362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840022-4DA6-1212-7CD7-6E9E6ACC99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3039" y="6016816"/>
            <a:ext cx="7304402" cy="43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1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F003-F5C2-C478-45EA-AC7A93C4A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40" y="185505"/>
            <a:ext cx="10058400" cy="955062"/>
          </a:xfrm>
        </p:spPr>
        <p:txBody>
          <a:bodyPr>
            <a:noAutofit/>
          </a:bodyPr>
          <a:lstStyle/>
          <a:p>
            <a:r>
              <a:rPr lang="en-GB" sz="4400" dirty="0"/>
              <a:t>Data wrangling and formatting</a:t>
            </a:r>
            <a:endParaRPr lang="en-AU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38EA4-ED9C-B457-5CF1-9BC43FF13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49" y="1096087"/>
            <a:ext cx="11070336" cy="5576408"/>
          </a:xfrm>
        </p:spPr>
        <p:txBody>
          <a:bodyPr numCol="2"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b="1" dirty="0" err="1"/>
              <a:t>groupby</a:t>
            </a:r>
            <a:r>
              <a:rPr lang="en-GB" sz="1600" b="1" dirty="0"/>
              <a:t>() </a:t>
            </a:r>
            <a:r>
              <a:rPr lang="en-GB" sz="1600" dirty="0"/>
              <a:t>– grouping data frame by loyalty, </a:t>
            </a:r>
            <a:r>
              <a:rPr lang="en-GB" sz="1600" dirty="0" err="1"/>
              <a:t>age_band</a:t>
            </a:r>
            <a:r>
              <a:rPr lang="en-GB" sz="1600" dirty="0"/>
              <a:t>, department column is done to manipulate the data frame for desired graphs, charts and tables.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b="1" dirty="0" err="1"/>
              <a:t>sort_values</a:t>
            </a:r>
            <a:r>
              <a:rPr lang="en-GB" sz="1600" b="1" dirty="0"/>
              <a:t>() </a:t>
            </a:r>
            <a:r>
              <a:rPr lang="en-GB" sz="1600" dirty="0"/>
              <a:t>– values were sorted in data frame by descending order on ‘Revenue’ column to show top five revenue generating departments by age band type for 35-44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1600" dirty="0"/>
          </a:p>
          <a:p>
            <a:pPr marL="274320" lvl="1" indent="0">
              <a:lnSpc>
                <a:spcPct val="150000"/>
              </a:lnSpc>
              <a:buNone/>
            </a:pPr>
            <a:endParaRPr lang="en-GB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b="1" dirty="0"/>
              <a:t>Filtering the data until 2022</a:t>
            </a:r>
            <a:r>
              <a:rPr lang="en-GB" sz="1600" dirty="0"/>
              <a:t> -  2022 Data was removed as we only have data of first quarter of 2022. This was done by changing the format of transaction date column in </a:t>
            </a:r>
            <a:r>
              <a:rPr lang="en-GB" sz="1600" dirty="0" err="1"/>
              <a:t>df</a:t>
            </a:r>
            <a:r>
              <a:rPr lang="en-GB" sz="1600" dirty="0"/>
              <a:t>, thereafter,  filtering it for less than 1 Jan 2022.</a:t>
            </a:r>
          </a:p>
          <a:p>
            <a:pPr marL="274320" lvl="1" indent="0">
              <a:lnSpc>
                <a:spcPct val="150000"/>
              </a:lnSpc>
              <a:buNone/>
            </a:pPr>
            <a:endParaRPr lang="en-GB" sz="1600" dirty="0"/>
          </a:p>
          <a:p>
            <a:endParaRPr lang="en-GB" sz="1800" dirty="0"/>
          </a:p>
          <a:p>
            <a:endParaRPr lang="en-GB" sz="1800" dirty="0"/>
          </a:p>
          <a:p>
            <a:endParaRPr lang="en-AU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84F9-1113-32F2-5D75-3439FE87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82CEEF-5D2A-EE36-6E44-9883BA6D6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047" y="1286483"/>
            <a:ext cx="6202161" cy="25608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CB28BC-3C9A-5B6C-C97B-295EA4895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140" y="4482619"/>
            <a:ext cx="5077534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1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EE1C908-B3CC-430B-8659-0948FA2BA0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0957EC-86C0-4415-A208-C533BB28C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45F22A-22AD-4AB5-B4E5-D6E61E43E45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Produce design</Template>
  <TotalTime>4254</TotalTime>
  <Words>1254</Words>
  <Application>Microsoft Office PowerPoint</Application>
  <PresentationFormat>Widescreen</PresentationFormat>
  <Paragraphs>145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Helvetica Neue</vt:lpstr>
      <vt:lpstr>Rockwell</vt:lpstr>
      <vt:lpstr>Rockwell Condensed</vt:lpstr>
      <vt:lpstr>Wingdings</vt:lpstr>
      <vt:lpstr>Wood Type</vt:lpstr>
      <vt:lpstr>SUPERFOODSMAX </vt:lpstr>
      <vt:lpstr>About us </vt:lpstr>
      <vt:lpstr>business question How to lift Sales Revenue by 5% in the next 2 years </vt:lpstr>
      <vt:lpstr>Evaluating business request for data analysis to support informed decision making. </vt:lpstr>
      <vt:lpstr>Acquiring and evaluating the relevant data </vt:lpstr>
      <vt:lpstr>CLEANING and formatting the data</vt:lpstr>
      <vt:lpstr>Legal and ethical considerations</vt:lpstr>
      <vt:lpstr>Data Cleaning</vt:lpstr>
      <vt:lpstr>Data wrangling and formatting</vt:lpstr>
      <vt:lpstr>Applying data analytics using python &amp; visualising data using pandas</vt:lpstr>
      <vt:lpstr>Revenue in last 3 years</vt:lpstr>
      <vt:lpstr>what age band are MORE likely to shop with sUperfoodSmax in next 2 years </vt:lpstr>
      <vt:lpstr>PowerPoint Presentation</vt:lpstr>
      <vt:lpstr>HOW TO INCREASE REVENUE FROM a specific age band CONTRIBUTING IN THE LEAST SALES with sUperfoodSmax in next 2 years</vt:lpstr>
      <vt:lpstr>PowerPoint Presentation</vt:lpstr>
      <vt:lpstr>PowerPoint Presentation</vt:lpstr>
      <vt:lpstr>PowerPoint Presentation</vt:lpstr>
      <vt:lpstr>HOW TO INCREASE LOYALTY of customers with sUperfoodSmax in next 2 years</vt:lpstr>
      <vt:lpstr>PowerPoint Presentation</vt:lpstr>
      <vt:lpstr>Suggestions using prescriptive analysis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SUPERFOODSMAX</dc:title>
  <dc:creator>Bua Le Guern</dc:creator>
  <cp:lastModifiedBy>Bua Le Guern</cp:lastModifiedBy>
  <cp:revision>76</cp:revision>
  <dcterms:created xsi:type="dcterms:W3CDTF">2024-03-17T01:51:27Z</dcterms:created>
  <dcterms:modified xsi:type="dcterms:W3CDTF">2024-04-19T04:00:55Z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