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98" r:id="rId5"/>
    <p:sldId id="301" r:id="rId6"/>
    <p:sldId id="302" r:id="rId7"/>
    <p:sldId id="303" r:id="rId8"/>
    <p:sldId id="304" r:id="rId9"/>
    <p:sldId id="306" r:id="rId10"/>
    <p:sldId id="309" r:id="rId11"/>
    <p:sldId id="310" r:id="rId12"/>
    <p:sldId id="311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a Le Guern" initials="BL" lastIdx="1" clrIdx="0">
    <p:extLst>
      <p:ext uri="{19B8F6BF-5375-455C-9EA6-DF929625EA0E}">
        <p15:presenceInfo xmlns:p15="http://schemas.microsoft.com/office/powerpoint/2012/main" userId="adedc49ef5c14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835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EA8E5-B612-435D-8F57-01B768CA6309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7306-111B-4937-A40F-9775539EE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11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23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66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5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86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72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32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5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0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4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icroads.vic.gov.au/metadata/Crashes_Last_Five_Years%20-%20Open%20Dat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Making Victorian Roads Safer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bua le </a:t>
            </a:r>
            <a:r>
              <a:rPr lang="en-US" sz="1600" dirty="0" err="1"/>
              <a:t>guern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54EE-31AB-2270-DFFE-3C3FAC5F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Autofit/>
          </a:bodyPr>
          <a:lstStyle/>
          <a:p>
            <a:r>
              <a:rPr lang="en-AU" sz="2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0539-395E-0381-C30B-5D92377B30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5A4A4-98EE-8E52-4839-2EA3D6B4E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970" y="1930401"/>
            <a:ext cx="4847710" cy="4285672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000000"/>
                </a:solidFill>
                <a:effectLst/>
              </a:rPr>
              <a:t>Most accidents </a:t>
            </a:r>
            <a:endParaRPr lang="en-GB" sz="16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effectLst/>
              </a:rPr>
              <a:t>       type is collision with vehicle </a:t>
            </a:r>
            <a:endParaRPr lang="en-GB" sz="11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effectLst/>
              </a:rPr>
              <a:t>        happen at late afternoon</a:t>
            </a:r>
            <a:endParaRPr lang="en-GB" sz="11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effectLst/>
              </a:rPr>
              <a:t>        happen on Thursday </a:t>
            </a:r>
            <a:endParaRPr lang="en-GB" sz="11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effectLst/>
              </a:rPr>
              <a:t>       happen at 60 km/h </a:t>
            </a:r>
            <a:endParaRPr lang="en-GB" sz="11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effectLst/>
              </a:rPr>
              <a:t>       occurs at metro Melbourne</a:t>
            </a:r>
          </a:p>
          <a:p>
            <a:pPr marL="0" indent="0">
              <a:buClr>
                <a:schemeClr val="tx2"/>
              </a:buClr>
              <a:buNone/>
            </a:pPr>
            <a:endParaRPr lang="en-GB" sz="11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rgbClr val="000000"/>
                </a:solidFill>
                <a:effectLst/>
              </a:rPr>
              <a:t>Most fatalities </a:t>
            </a:r>
            <a:endParaRPr lang="en-GB" sz="16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effectLst/>
              </a:rPr>
              <a:t>    happen at 100 km/h </a:t>
            </a:r>
            <a:endParaRPr lang="en-GB" sz="1100" dirty="0">
              <a:effectLst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effectLst/>
              </a:rPr>
              <a:t>    Occurs when there is a collision with vehicle </a:t>
            </a:r>
            <a:endParaRPr lang="en-AU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386E9-B19F-71E6-F218-67CF2E2B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72" y="2120899"/>
            <a:ext cx="4666460" cy="35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6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78E8-36C2-648F-9584-2F61AB42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082197"/>
          </a:xfrm>
        </p:spPr>
        <p:txBody>
          <a:bodyPr/>
          <a:lstStyle/>
          <a:p>
            <a:r>
              <a:rPr lang="en-AU" dirty="0"/>
              <a:t>				The End</a:t>
            </a:r>
          </a:p>
        </p:txBody>
      </p:sp>
    </p:spTree>
    <p:extLst>
      <p:ext uri="{BB962C8B-B14F-4D97-AF65-F5344CB8AC3E}">
        <p14:creationId xmlns:p14="http://schemas.microsoft.com/office/powerpoint/2010/main" val="368962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C5C0-1B61-3491-85C4-BCC872CD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reduce collisions in Victorian roads?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B871-163B-B9DF-BF98-B8FE7E65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dirty="0">
                <a:effectLst/>
              </a:rPr>
              <a:t>What is the most accident type in the last 5 years (from 2019)?</a:t>
            </a:r>
            <a:endParaRPr lang="en-AU" dirty="0"/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dirty="0">
                <a:effectLst/>
              </a:rPr>
              <a:t>What time or day these collisions occurs?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dirty="0">
                <a:effectLst/>
              </a:rPr>
              <a:t>How many fatalities are caused in the last 5 years?</a:t>
            </a:r>
            <a:endParaRPr lang="en-GB" dirty="0"/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dirty="0">
                <a:effectLst/>
              </a:rPr>
              <a:t>Where are the accident hotspots?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dirty="0">
                <a:effectLst/>
              </a:rPr>
              <a:t>What was the most common speed for accident and fatalities?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10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78E-F975-A7E8-001C-1C0B036E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4144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333333"/>
                </a:solidFill>
                <a:latin typeface="Helvetica Neue"/>
              </a:rPr>
              <a:t>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thical, privacy and legal considerations.</a:t>
            </a:r>
            <a:b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A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6B6F-366C-29BB-C470-9706C13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830561" cy="376089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tx2"/>
                </a:solidFill>
              </a:rPr>
              <a:t>The open source data set (</a:t>
            </a:r>
            <a:r>
              <a:rPr lang="en-AU" i="1" dirty="0">
                <a:solidFill>
                  <a:schemeClr val="tx2"/>
                </a:solidFill>
              </a:rPr>
              <a:t>only 1 dataset) </a:t>
            </a:r>
            <a:r>
              <a:rPr lang="en-AU" dirty="0">
                <a:solidFill>
                  <a:schemeClr val="tx2"/>
                </a:solidFill>
              </a:rPr>
              <a:t>used in this analysis is from </a:t>
            </a:r>
            <a:r>
              <a:rPr lang="en-AU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VicRoads</a:t>
            </a:r>
            <a:r>
              <a:rPr lang="en-AU" dirty="0">
                <a:solidFill>
                  <a:schemeClr val="tx2"/>
                </a:solidFill>
              </a:rPr>
              <a:t> (</a:t>
            </a:r>
            <a:r>
              <a:rPr lang="en-AU" i="1" dirty="0">
                <a:solidFill>
                  <a:schemeClr val="tx2"/>
                </a:solidFill>
              </a:rPr>
              <a:t>data is sourced externally)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Privacy – Data is public and is available for public use by VicRoads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Identity – No personal data is captured by VicRoads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Shared data - VicRoads permits unrestricted data sharing for unbiased decision-making and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Transparency – VicRoads have informed users while capturing their data, also highlighting the use of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Predictions - Decisions and predictions based on the freely available VicRoads dataset will adhere to legal and ethical standards, including GDPR and Privacy Act 1988.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Bias - Aim for unbiased data analytics, prioritizing factual information to improve road safety is done.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Honesty -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Data is accurately depicted to enhance road safety in Victoria, ensuring integrity and no manipulation in analysis.</a:t>
            </a:r>
            <a:endParaRPr lang="en-AU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45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B917-A61B-4570-2934-20AE5C76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0440"/>
            <a:ext cx="10058400" cy="1021827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Data wrangling- Cleaning and formatting the data</a:t>
            </a:r>
            <a:b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AU" sz="2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DBCAD7A-48C7-E92F-EB12-D72059EC9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856398"/>
              </p:ext>
            </p:extLst>
          </p:nvPr>
        </p:nvGraphicFramePr>
        <p:xfrm>
          <a:off x="648546" y="1129081"/>
          <a:ext cx="10476654" cy="50092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492218">
                  <a:extLst>
                    <a:ext uri="{9D8B030D-6E8A-4147-A177-3AD203B41FA5}">
                      <a16:colId xmlns:a16="http://schemas.microsoft.com/office/drawing/2014/main" val="2797873155"/>
                    </a:ext>
                  </a:extLst>
                </a:gridCol>
                <a:gridCol w="3492218">
                  <a:extLst>
                    <a:ext uri="{9D8B030D-6E8A-4147-A177-3AD203B41FA5}">
                      <a16:colId xmlns:a16="http://schemas.microsoft.com/office/drawing/2014/main" val="1473878272"/>
                    </a:ext>
                  </a:extLst>
                </a:gridCol>
                <a:gridCol w="3492218">
                  <a:extLst>
                    <a:ext uri="{9D8B030D-6E8A-4147-A177-3AD203B41FA5}">
                      <a16:colId xmlns:a16="http://schemas.microsoft.com/office/drawing/2014/main" val="187664690"/>
                    </a:ext>
                  </a:extLst>
                </a:gridCol>
              </a:tblGrid>
              <a:tr h="461864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Items</a:t>
                      </a:r>
                      <a:endParaRPr lang="en-AU" sz="16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Comments</a:t>
                      </a:r>
                      <a:endParaRPr lang="en-AU" sz="16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Actions Taken</a:t>
                      </a:r>
                      <a:endParaRPr lang="en-AU" sz="16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7302208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1: Create a backup copy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Backup completed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Copied the original dataset of VicRoads in a separate backup folder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108340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2: Check rows and columns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hidden columns or blank rows detected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Checked all sheets are in Tabular format. Clicked Home&gt; Cells&gt;Format&gt;unhide rows/columns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193798"/>
                  </a:ext>
                </a:extLst>
              </a:tr>
              <a:tr h="71173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3: Spell check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Many spellings, underscores, punctuation was fixed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 the data set had many columns, spell check (Review&gt;Spelling) was performed column by column. Selected first column 'X' and went all the way till 'stat_div_name'.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282077"/>
                  </a:ext>
                </a:extLst>
              </a:tr>
              <a:tr h="7117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4: Text check – Find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corrupt data was found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putting filter, specific data was search in specific columns using ctrl+F to clean data. Example: Making sure 'stat_div_name' column only have Metro or Country in field data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190469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5: Remove duplicates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duplicates were found, all data rows were distinct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Checked the data set for duplicates by Data&gt;Remove Duplicates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369320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6: Text check – Change Case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 were not changed as some columns were in upper and some in lower, there was no uniformity of cases in a single column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  the  sheet 'Road_Crashes_for_five_Years_-_V', further selected the column with character, did ctrl+f search and filter option to check small cases or case mismatch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893964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7: Remove spaces and non-printing characters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Spaces were found, additional column was create using trim formula and then further deleted after copying data into the original column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  the  sheet 'Road_Crashes_for_five_Years_-_V',  further selected the columns with applied filter to check unnecessary spaces or printing characters.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3802257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54"/>
                          </a:solidFill>
                          <a:effectLst/>
                          <a:latin typeface="Arial" panose="020B0604020202020204" pitchFamily="34" charset="0"/>
                        </a:rPr>
                        <a:t>Step 8: Merging and splitting columns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columns were required to split or merge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checked all sheets and columns to analyse if anything can be split or merge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97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2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1CA3-4BB9-4C2E-B559-5299B29D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89251"/>
          </a:xfrm>
        </p:spPr>
        <p:txBody>
          <a:bodyPr>
            <a:noAutofit/>
          </a:bodyPr>
          <a:lstStyle/>
          <a:p>
            <a:r>
              <a:rPr lang="en-GB" sz="2000" dirty="0">
                <a:effectLst/>
              </a:rPr>
              <a:t>What is the most accident type in the last 5 years (from 2019)?</a:t>
            </a:r>
            <a:endParaRPr lang="en-AU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72B64-6998-22E5-262B-3E14F606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155247"/>
            <a:ext cx="10058400" cy="5134717"/>
          </a:xfrm>
        </p:spPr>
      </p:pic>
    </p:spTree>
    <p:extLst>
      <p:ext uri="{BB962C8B-B14F-4D97-AF65-F5344CB8AC3E}">
        <p14:creationId xmlns:p14="http://schemas.microsoft.com/office/powerpoint/2010/main" val="114808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D5BB6-5CE5-C970-E77D-FB118760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8F4-A8E1-2D04-2CBF-21365954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8561"/>
          </a:xfrm>
        </p:spPr>
        <p:txBody>
          <a:bodyPr/>
          <a:lstStyle/>
          <a:p>
            <a:r>
              <a:rPr lang="en-GB" sz="2000" dirty="0"/>
              <a:t>What time or day these collisions occurs?</a:t>
            </a:r>
            <a:endParaRPr lang="en-AU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3106F4-F502-B0FF-E906-023E5E02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0654"/>
            <a:ext cx="12192000" cy="52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D5BB6-5CE5-C970-E77D-FB118760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8F4-A8E1-2D04-2CBF-21365954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8561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</a:rPr>
              <a:t>How many fatalities are caused in the last 5 years?</a:t>
            </a: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22749-BE72-4EFF-BB22-4DF0C002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164"/>
            <a:ext cx="12192000" cy="55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D5BB6-5CE5-C970-E77D-FB118760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8F4-A8E1-2D04-2CBF-21365954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8561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</a:rPr>
              <a:t>Where are the accident hotspots?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59AD3-4326-2049-BD72-247A441E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0" y="999067"/>
            <a:ext cx="12037543" cy="53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4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D5BB6-5CE5-C970-E77D-FB118760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8F4-A8E1-2D04-2CBF-21365954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8561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</a:rPr>
              <a:t>What was the most common speed for accident and fatalities?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C31C0-149C-C812-5390-9600DF04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164"/>
            <a:ext cx="12192000" cy="54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542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{047699A0-073E-47B1-BD8C-F8513B4A8724}tf22712842_win32</Template>
  <TotalTime>646</TotalTime>
  <Words>685</Words>
  <Application>Microsoft Office PowerPoint</Application>
  <PresentationFormat>Widescreen</PresentationFormat>
  <Paragraphs>73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Helvetica Neue</vt:lpstr>
      <vt:lpstr>Wingdings</vt:lpstr>
      <vt:lpstr>Custom</vt:lpstr>
      <vt:lpstr>Making Victorian Roads Safer</vt:lpstr>
      <vt:lpstr>How to reduce collisions in Victorian roads?</vt:lpstr>
      <vt:lpstr>Ethical, privacy and legal considerations. </vt:lpstr>
      <vt:lpstr>Data wrangling- Cleaning and formatting the data </vt:lpstr>
      <vt:lpstr>What is the most accident type in the last 5 years (from 2019)?</vt:lpstr>
      <vt:lpstr>What time or day these collisions occurs?</vt:lpstr>
      <vt:lpstr>How many fatalities are caused in the last 5 years?</vt:lpstr>
      <vt:lpstr>Where are the accident hotspots?</vt:lpstr>
      <vt:lpstr>What was the most common speed for accident and fatalities?</vt:lpstr>
      <vt:lpstr>Conclusion</vt:lpstr>
      <vt:lpstr>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Victorian Roads Safe</dc:title>
  <dc:creator>Bua Le Guern</dc:creator>
  <cp:lastModifiedBy>Bua Le Guern</cp:lastModifiedBy>
  <cp:revision>20</cp:revision>
  <dcterms:created xsi:type="dcterms:W3CDTF">2024-02-25T09:43:20Z</dcterms:created>
  <dcterms:modified xsi:type="dcterms:W3CDTF">2024-03-11T06:34:37Z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