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BC55-5F23-41F3-BB24-21BDEE6F6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59B4F8-3620-4588-844A-D266CDFACC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D71303-C007-45CD-8083-22A8FDE1A996}"/>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5" name="Footer Placeholder 4">
            <a:extLst>
              <a:ext uri="{FF2B5EF4-FFF2-40B4-BE49-F238E27FC236}">
                <a16:creationId xmlns:a16="http://schemas.microsoft.com/office/drawing/2014/main" id="{217C04BF-A7BF-46CC-AC67-EA8C2B502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66CFA-8BF5-4ADF-B330-D5E7CAD6EA23}"/>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342283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1F00-8A63-4892-B755-44869AA3A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3D1F6-BBD9-4FAD-92E8-B575C44BEB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02C98-6D89-48D9-AB85-9DE227BEC3A2}"/>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5" name="Footer Placeholder 4">
            <a:extLst>
              <a:ext uri="{FF2B5EF4-FFF2-40B4-BE49-F238E27FC236}">
                <a16:creationId xmlns:a16="http://schemas.microsoft.com/office/drawing/2014/main" id="{EB706F12-66FF-496F-B59E-52FC99E2E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21C3B-C6C5-4C97-984D-27CEA06552BF}"/>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412871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D93FF7-8AE6-47E8-BE8B-E2C4AE1461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AC9E37-6835-460C-9C0F-D2ACAE70A4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BAD36-7EB0-4217-9E9B-7F192CE6A602}"/>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5" name="Footer Placeholder 4">
            <a:extLst>
              <a:ext uri="{FF2B5EF4-FFF2-40B4-BE49-F238E27FC236}">
                <a16:creationId xmlns:a16="http://schemas.microsoft.com/office/drawing/2014/main" id="{08E9225C-14EC-43C5-A781-1F061818C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098AF-ABDA-4045-989C-C3308C08A1DB}"/>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164238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CF4F-9561-40B6-B64D-FDFC04A9D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C85E5-6BA0-4601-B127-C4C4BAE4E4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6A49E-605C-4968-9D27-70A9F6313569}"/>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5" name="Footer Placeholder 4">
            <a:extLst>
              <a:ext uri="{FF2B5EF4-FFF2-40B4-BE49-F238E27FC236}">
                <a16:creationId xmlns:a16="http://schemas.microsoft.com/office/drawing/2014/main" id="{876FC582-A19F-4D58-986B-25AB398E7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153A2-F856-4FDC-86CE-8FDAE656501A}"/>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179026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1F6F-AC6F-4B80-8532-FD7B9B9B7F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39B132-861D-40D7-93B6-4CC2FD86D2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925C74-C786-4D39-AC7E-07E3A865EB0E}"/>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5" name="Footer Placeholder 4">
            <a:extLst>
              <a:ext uri="{FF2B5EF4-FFF2-40B4-BE49-F238E27FC236}">
                <a16:creationId xmlns:a16="http://schemas.microsoft.com/office/drawing/2014/main" id="{6B16E564-F565-4DAC-9286-A7B3D3522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F5E5-0EDA-44DD-B533-83FF0AC7850C}"/>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2864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4C09-8278-4B30-A9A9-D8EAD6926D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AFF02-2A30-4231-993B-87DA80A9F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063839-C716-49E3-A238-788C7FBF4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8C194-BAFE-4455-A25E-F80ED2938E82}"/>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6" name="Footer Placeholder 5">
            <a:extLst>
              <a:ext uri="{FF2B5EF4-FFF2-40B4-BE49-F238E27FC236}">
                <a16:creationId xmlns:a16="http://schemas.microsoft.com/office/drawing/2014/main" id="{CDD62BD1-903B-4D93-87FA-35488F97F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ED10F-DF73-48EC-8E3C-72C1CD1CB4CD}"/>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199101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3065-5240-4D78-ABCF-8A6C5FAD57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3F0E6D-D9BF-4728-A196-45F6ABA05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50FED-32A9-4D99-A599-112DB5257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7ACD36-3EAB-4527-8CEA-594EC0C5DB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CB62C-7543-44DE-B857-7D1B1AF4BC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77A021-91B3-46DE-95D4-444D25D29968}"/>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8" name="Footer Placeholder 7">
            <a:extLst>
              <a:ext uri="{FF2B5EF4-FFF2-40B4-BE49-F238E27FC236}">
                <a16:creationId xmlns:a16="http://schemas.microsoft.com/office/drawing/2014/main" id="{0B191591-75F0-4C81-8B4A-1B17A7B6AA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9A01A-E747-4CBB-AABC-781083242CE2}"/>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116617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BCBC-5016-4F9D-866F-F865E0D11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A99DA-16CA-424A-A3CE-1B35AA4DF20A}"/>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4" name="Footer Placeholder 3">
            <a:extLst>
              <a:ext uri="{FF2B5EF4-FFF2-40B4-BE49-F238E27FC236}">
                <a16:creationId xmlns:a16="http://schemas.microsoft.com/office/drawing/2014/main" id="{276BF995-EC0A-4628-A844-E8A9ACA811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37DB03-EE00-4867-9236-B1BB3B3C8E89}"/>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203066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86B93C-73AC-4FCC-A85C-70F9A6B9EB29}"/>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3" name="Footer Placeholder 2">
            <a:extLst>
              <a:ext uri="{FF2B5EF4-FFF2-40B4-BE49-F238E27FC236}">
                <a16:creationId xmlns:a16="http://schemas.microsoft.com/office/drawing/2014/main" id="{26DB51CD-F71F-405B-9195-8E9E926223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7929D9-DBCB-4265-A5E6-BB6E8097F81F}"/>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362011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3450-2146-439F-8D84-003188F3C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646544-7C15-46B6-9C53-5DC85C69D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F41A13-3398-463C-B66C-4F78D22CE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92B05-1171-4EE5-8E9B-5F1D5B447BEA}"/>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6" name="Footer Placeholder 5">
            <a:extLst>
              <a:ext uri="{FF2B5EF4-FFF2-40B4-BE49-F238E27FC236}">
                <a16:creationId xmlns:a16="http://schemas.microsoft.com/office/drawing/2014/main" id="{56BCA780-29FD-409A-8AC9-073E3EA41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99E37-C895-43C7-994C-021190F5088D}"/>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69294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A562-B012-4C2D-8860-2691A3AD0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BEF687-3FDB-4CFA-8A06-4C4198889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3A029E-EFF0-4EEE-BA86-8E0240856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65A2E-4C26-4C83-BC70-BE597C845766}"/>
              </a:ext>
            </a:extLst>
          </p:cNvPr>
          <p:cNvSpPr>
            <a:spLocks noGrp="1"/>
          </p:cNvSpPr>
          <p:nvPr>
            <p:ph type="dt" sz="half" idx="10"/>
          </p:nvPr>
        </p:nvSpPr>
        <p:spPr/>
        <p:txBody>
          <a:bodyPr/>
          <a:lstStyle/>
          <a:p>
            <a:fld id="{090B0A0D-16A3-4124-B6EA-0550514C8F5E}" type="datetimeFigureOut">
              <a:rPr lang="en-US" smtClean="0"/>
              <a:t>8/28/2020</a:t>
            </a:fld>
            <a:endParaRPr lang="en-US"/>
          </a:p>
        </p:txBody>
      </p:sp>
      <p:sp>
        <p:nvSpPr>
          <p:cNvPr id="6" name="Footer Placeholder 5">
            <a:extLst>
              <a:ext uri="{FF2B5EF4-FFF2-40B4-BE49-F238E27FC236}">
                <a16:creationId xmlns:a16="http://schemas.microsoft.com/office/drawing/2014/main" id="{B92B0030-01CA-4BD5-A360-451109C3A1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CD414-9061-4E15-99FC-4B084704F9B7}"/>
              </a:ext>
            </a:extLst>
          </p:cNvPr>
          <p:cNvSpPr>
            <a:spLocks noGrp="1"/>
          </p:cNvSpPr>
          <p:nvPr>
            <p:ph type="sldNum" sz="quarter" idx="12"/>
          </p:nvPr>
        </p:nvSpPr>
        <p:spPr/>
        <p:txBody>
          <a:bodyPr/>
          <a:lstStyle/>
          <a:p>
            <a:fld id="{A0D029A8-4AAE-4CC4-BBBD-FAB2D930870E}" type="slidenum">
              <a:rPr lang="en-US" smtClean="0"/>
              <a:t>‹#›</a:t>
            </a:fld>
            <a:endParaRPr lang="en-US"/>
          </a:p>
        </p:txBody>
      </p:sp>
    </p:spTree>
    <p:extLst>
      <p:ext uri="{BB962C8B-B14F-4D97-AF65-F5344CB8AC3E}">
        <p14:creationId xmlns:p14="http://schemas.microsoft.com/office/powerpoint/2010/main" val="56572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AA895-9B3B-420A-A8B7-BCC6C567E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5E163D-8A7A-48E7-B031-DF9D101F0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D5BB0-E178-4F1B-94ED-FBB70B141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B0A0D-16A3-4124-B6EA-0550514C8F5E}" type="datetimeFigureOut">
              <a:rPr lang="en-US" smtClean="0"/>
              <a:t>8/28/2020</a:t>
            </a:fld>
            <a:endParaRPr lang="en-US"/>
          </a:p>
        </p:txBody>
      </p:sp>
      <p:sp>
        <p:nvSpPr>
          <p:cNvPr id="5" name="Footer Placeholder 4">
            <a:extLst>
              <a:ext uri="{FF2B5EF4-FFF2-40B4-BE49-F238E27FC236}">
                <a16:creationId xmlns:a16="http://schemas.microsoft.com/office/drawing/2014/main" id="{C81E4D4A-9D0D-4F31-99B2-11067A15D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A95DD8-60BB-43CC-B518-2A9EB455F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029A8-4AAE-4CC4-BBBD-FAB2D930870E}" type="slidenum">
              <a:rPr lang="en-US" smtClean="0"/>
              <a:t>‹#›</a:t>
            </a:fld>
            <a:endParaRPr lang="en-US"/>
          </a:p>
        </p:txBody>
      </p:sp>
    </p:spTree>
    <p:extLst>
      <p:ext uri="{BB962C8B-B14F-4D97-AF65-F5344CB8AC3E}">
        <p14:creationId xmlns:p14="http://schemas.microsoft.com/office/powerpoint/2010/main" val="255845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zip-codes.com/county/mn-olmsted.as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EDBA-7174-4CA1-9388-4B32002836E1}"/>
              </a:ext>
            </a:extLst>
          </p:cNvPr>
          <p:cNvSpPr>
            <a:spLocks noGrp="1"/>
          </p:cNvSpPr>
          <p:nvPr>
            <p:ph type="ctrTitle"/>
          </p:nvPr>
        </p:nvSpPr>
        <p:spPr/>
        <p:txBody>
          <a:bodyPr/>
          <a:lstStyle/>
          <a:p>
            <a:r>
              <a:rPr lang="en-US" dirty="0"/>
              <a:t>Rochester MN 	</a:t>
            </a:r>
            <a:br>
              <a:rPr lang="en-US" dirty="0"/>
            </a:br>
            <a:r>
              <a:rPr lang="en-US" dirty="0"/>
              <a:t>Clustering Analysis</a:t>
            </a:r>
          </a:p>
        </p:txBody>
      </p:sp>
      <p:sp>
        <p:nvSpPr>
          <p:cNvPr id="3" name="Subtitle 2">
            <a:extLst>
              <a:ext uri="{FF2B5EF4-FFF2-40B4-BE49-F238E27FC236}">
                <a16:creationId xmlns:a16="http://schemas.microsoft.com/office/drawing/2014/main" id="{8352341D-EEDF-4E13-AF06-348D4227B34F}"/>
              </a:ext>
            </a:extLst>
          </p:cNvPr>
          <p:cNvSpPr>
            <a:spLocks noGrp="1"/>
          </p:cNvSpPr>
          <p:nvPr>
            <p:ph type="subTitle" idx="1"/>
          </p:nvPr>
        </p:nvSpPr>
        <p:spPr/>
        <p:txBody>
          <a:bodyPr/>
          <a:lstStyle/>
          <a:p>
            <a:r>
              <a:rPr lang="en-US" dirty="0"/>
              <a:t>Coursera IBM Data Science Capstone</a:t>
            </a:r>
          </a:p>
        </p:txBody>
      </p:sp>
    </p:spTree>
    <p:extLst>
      <p:ext uri="{BB962C8B-B14F-4D97-AF65-F5344CB8AC3E}">
        <p14:creationId xmlns:p14="http://schemas.microsoft.com/office/powerpoint/2010/main" val="399863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BC77-43BA-4A6E-996A-21CEFEE7000F}"/>
              </a:ext>
            </a:extLst>
          </p:cNvPr>
          <p:cNvSpPr>
            <a:spLocks noGrp="1"/>
          </p:cNvSpPr>
          <p:nvPr>
            <p:ph type="title"/>
          </p:nvPr>
        </p:nvSpPr>
        <p:spPr/>
        <p:txBody>
          <a:bodyPr/>
          <a:lstStyle/>
          <a:p>
            <a:pPr algn="ctr"/>
            <a:r>
              <a:rPr lang="en-US" dirty="0"/>
              <a:t>Rochester, Minnesota, USA</a:t>
            </a:r>
          </a:p>
        </p:txBody>
      </p:sp>
      <p:pic>
        <p:nvPicPr>
          <p:cNvPr id="1026" name="Picture 2" descr="Mayo Clinic in Rochester, Minnesota: Buildings and maps - Mayo Clinic">
            <a:extLst>
              <a:ext uri="{FF2B5EF4-FFF2-40B4-BE49-F238E27FC236}">
                <a16:creationId xmlns:a16="http://schemas.microsoft.com/office/drawing/2014/main" id="{6AE8ED77-F68E-49EC-80DE-9D45D63092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2096294"/>
            <a:ext cx="6858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0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9039-C590-465E-9FAE-1D15240110C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314E525-C08B-4E6A-9447-79F95342C5BC}"/>
              </a:ext>
            </a:extLst>
          </p:cNvPr>
          <p:cNvSpPr>
            <a:spLocks noGrp="1"/>
          </p:cNvSpPr>
          <p:nvPr>
            <p:ph idx="1"/>
          </p:nvPr>
        </p:nvSpPr>
        <p:spPr/>
        <p:txBody>
          <a:bodyPr>
            <a:normAutofit fontScale="85000" lnSpcReduction="20000"/>
          </a:bodyPr>
          <a:lstStyle/>
          <a:p>
            <a:r>
              <a:rPr lang="en-US" dirty="0"/>
              <a:t>	Rochester, Minnesota USA is a city in the southeaster part of the state of Minnesota in Olmsted County.   It is primarily known as the home of the world renown Mayo Clinic which serves over 1 million patients per year and conducts crucial medical research and training.</a:t>
            </a:r>
          </a:p>
          <a:p>
            <a:r>
              <a:rPr lang="en-US" dirty="0"/>
              <a:t>	 In 2013 the State Government of Minnesota initiated a “Destination Medical Center” initiative intended to invest over 5 billion dollars into infrastructure and expansion in Olmsted County to further support the Economic impacts of the Mayo Clinic.  In 20 years’ time the area’s population is expected to have grown between 50 and 100%. </a:t>
            </a:r>
          </a:p>
          <a:p>
            <a:r>
              <a:rPr lang="en-US" dirty="0"/>
              <a:t>	The increased population and increased patient volume expected presents key business problems across all sectors of the regional economy.  All types of businesses from lodging, housing, business services, restaurants, and so on will need to be opened to handle the expansion.  Cluster analysis may help to identify which types are missing in each natural cluster.</a:t>
            </a:r>
          </a:p>
          <a:p>
            <a:pPr marL="0" indent="0">
              <a:buNone/>
            </a:pPr>
            <a:endParaRPr lang="en-US" dirty="0"/>
          </a:p>
        </p:txBody>
      </p:sp>
    </p:spTree>
    <p:extLst>
      <p:ext uri="{BB962C8B-B14F-4D97-AF65-F5344CB8AC3E}">
        <p14:creationId xmlns:p14="http://schemas.microsoft.com/office/powerpoint/2010/main" val="165837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33B98-CB20-4C02-A866-C5CE304AD8AA}"/>
              </a:ext>
            </a:extLst>
          </p:cNvPr>
          <p:cNvSpPr/>
          <p:nvPr/>
        </p:nvSpPr>
        <p:spPr>
          <a:xfrm>
            <a:off x="3048000" y="1160975"/>
            <a:ext cx="6096000" cy="4638642"/>
          </a:xfrm>
          <a:prstGeom prst="rect">
            <a:avLst/>
          </a:prstGeom>
        </p:spPr>
        <p:txBody>
          <a:bodyPr>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data for this project needs to come from three sources.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 There is a online database of zip codes and population data housed at </a:t>
            </a: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https://www.zip-codes.com/county/mn-olmsted.asp</a:t>
            </a:r>
            <a:r>
              <a:rPr lang="en-US" dirty="0">
                <a:latin typeface="Calibri" panose="020F0502020204030204" pitchFamily="34" charset="0"/>
                <a:ea typeface="Calibri" panose="020F0502020204030204" pitchFamily="34" charset="0"/>
                <a:cs typeface="Times New Roman" panose="02020603050405020304" pitchFamily="18" charset="0"/>
              </a:rPr>
              <a:t>  This gives a breakdown of the county and metro area.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dirty="0" err="1">
                <a:latin typeface="Calibri" panose="020F0502020204030204" pitchFamily="34" charset="0"/>
                <a:ea typeface="Calibri" panose="020F0502020204030204" pitchFamily="34" charset="0"/>
                <a:cs typeface="Times New Roman" panose="02020603050405020304" pitchFamily="18" charset="0"/>
              </a:rPr>
              <a:t>GeoPy</a:t>
            </a:r>
            <a:r>
              <a:rPr lang="en-US" dirty="0">
                <a:latin typeface="Calibri" panose="020F0502020204030204" pitchFamily="34" charset="0"/>
                <a:ea typeface="Calibri" panose="020F0502020204030204" pitchFamily="34" charset="0"/>
                <a:cs typeface="Times New Roman" panose="02020603050405020304" pitchFamily="18" charset="0"/>
              </a:rPr>
              <a:t>” package in Python will allow us to append latitude and longitude data to our zip code and population data from the prior source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Finally, with the Foursquare API we can pull popular venues of interest for each of the latitude and longitude values from the </a:t>
            </a:r>
            <a:r>
              <a:rPr lang="en-US" dirty="0" err="1">
                <a:latin typeface="Calibri" panose="020F0502020204030204" pitchFamily="34" charset="0"/>
                <a:ea typeface="Calibri" panose="020F0502020204030204" pitchFamily="34" charset="0"/>
                <a:cs typeface="Times New Roman" panose="02020603050405020304" pitchFamily="18" charset="0"/>
              </a:rPr>
              <a:t>DataFrame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E2C37B6-89C1-4082-B113-159DB2947A8E}"/>
              </a:ext>
            </a:extLst>
          </p:cNvPr>
          <p:cNvSpPr txBox="1"/>
          <p:nvPr/>
        </p:nvSpPr>
        <p:spPr>
          <a:xfrm>
            <a:off x="1694576" y="620785"/>
            <a:ext cx="1341265" cy="769441"/>
          </a:xfrm>
          <a:prstGeom prst="rect">
            <a:avLst/>
          </a:prstGeom>
          <a:noFill/>
        </p:spPr>
        <p:txBody>
          <a:bodyPr wrap="none" rtlCol="0">
            <a:spAutoFit/>
          </a:bodyPr>
          <a:lstStyle/>
          <a:p>
            <a:r>
              <a:rPr lang="en-US" sz="4400" dirty="0">
                <a:latin typeface="+mj-lt"/>
              </a:rPr>
              <a:t>DATA</a:t>
            </a:r>
            <a:endParaRPr lang="en-US" sz="4000" dirty="0">
              <a:latin typeface="+mj-lt"/>
            </a:endParaRPr>
          </a:p>
        </p:txBody>
      </p:sp>
    </p:spTree>
    <p:extLst>
      <p:ext uri="{BB962C8B-B14F-4D97-AF65-F5344CB8AC3E}">
        <p14:creationId xmlns:p14="http://schemas.microsoft.com/office/powerpoint/2010/main" val="3631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F970DB-5337-40C3-AC7F-69CA9FECA94B}"/>
              </a:ext>
            </a:extLst>
          </p:cNvPr>
          <p:cNvPicPr>
            <a:picLocks noChangeAspect="1"/>
          </p:cNvPicPr>
          <p:nvPr/>
        </p:nvPicPr>
        <p:blipFill>
          <a:blip r:embed="rId2"/>
          <a:stretch>
            <a:fillRect/>
          </a:stretch>
        </p:blipFill>
        <p:spPr>
          <a:xfrm>
            <a:off x="3614737" y="1695450"/>
            <a:ext cx="4962525" cy="3467100"/>
          </a:xfrm>
          <a:prstGeom prst="rect">
            <a:avLst/>
          </a:prstGeom>
        </p:spPr>
      </p:pic>
      <p:sp>
        <p:nvSpPr>
          <p:cNvPr id="4" name="TextBox 3">
            <a:extLst>
              <a:ext uri="{FF2B5EF4-FFF2-40B4-BE49-F238E27FC236}">
                <a16:creationId xmlns:a16="http://schemas.microsoft.com/office/drawing/2014/main" id="{CAEC6441-7883-4A56-AFF5-D62953BE2829}"/>
              </a:ext>
            </a:extLst>
          </p:cNvPr>
          <p:cNvSpPr txBox="1"/>
          <p:nvPr/>
        </p:nvSpPr>
        <p:spPr>
          <a:xfrm>
            <a:off x="4488111" y="1233839"/>
            <a:ext cx="2952925" cy="369332"/>
          </a:xfrm>
          <a:prstGeom prst="rect">
            <a:avLst/>
          </a:prstGeom>
          <a:noFill/>
        </p:spPr>
        <p:txBody>
          <a:bodyPr wrap="square" rtlCol="0">
            <a:spAutoFit/>
          </a:bodyPr>
          <a:lstStyle/>
          <a:p>
            <a:r>
              <a:rPr lang="en-US" dirty="0"/>
              <a:t>Here’s The Zip Code Data</a:t>
            </a:r>
          </a:p>
        </p:txBody>
      </p:sp>
    </p:spTree>
    <p:extLst>
      <p:ext uri="{BB962C8B-B14F-4D97-AF65-F5344CB8AC3E}">
        <p14:creationId xmlns:p14="http://schemas.microsoft.com/office/powerpoint/2010/main" val="398281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7FB233-28A9-4972-986B-FCCA2EA39D7D}"/>
              </a:ext>
            </a:extLst>
          </p:cNvPr>
          <p:cNvSpPr txBox="1"/>
          <p:nvPr/>
        </p:nvSpPr>
        <p:spPr>
          <a:xfrm>
            <a:off x="1719743" y="855677"/>
            <a:ext cx="6844694" cy="646331"/>
          </a:xfrm>
          <a:prstGeom prst="rect">
            <a:avLst/>
          </a:prstGeom>
          <a:noFill/>
        </p:spPr>
        <p:txBody>
          <a:bodyPr wrap="none" rtlCol="0">
            <a:spAutoFit/>
          </a:bodyPr>
          <a:lstStyle/>
          <a:p>
            <a:r>
              <a:rPr lang="en-US" dirty="0"/>
              <a:t>Here’s the Region Map with the Zip Code Center Groupings Highlighted</a:t>
            </a:r>
          </a:p>
          <a:p>
            <a:endParaRPr lang="en-US" dirty="0"/>
          </a:p>
        </p:txBody>
      </p:sp>
      <p:pic>
        <p:nvPicPr>
          <p:cNvPr id="3" name="Picture 2">
            <a:extLst>
              <a:ext uri="{FF2B5EF4-FFF2-40B4-BE49-F238E27FC236}">
                <a16:creationId xmlns:a16="http://schemas.microsoft.com/office/drawing/2014/main" id="{57814519-F1DA-4AD0-95E8-F832960EDBFD}"/>
              </a:ext>
            </a:extLst>
          </p:cNvPr>
          <p:cNvPicPr>
            <a:picLocks noChangeAspect="1"/>
          </p:cNvPicPr>
          <p:nvPr/>
        </p:nvPicPr>
        <p:blipFill>
          <a:blip r:embed="rId2"/>
          <a:stretch>
            <a:fillRect/>
          </a:stretch>
        </p:blipFill>
        <p:spPr>
          <a:xfrm>
            <a:off x="1969883" y="1303920"/>
            <a:ext cx="8067675" cy="5038725"/>
          </a:xfrm>
          <a:prstGeom prst="rect">
            <a:avLst/>
          </a:prstGeom>
        </p:spPr>
      </p:pic>
    </p:spTree>
    <p:extLst>
      <p:ext uri="{BB962C8B-B14F-4D97-AF65-F5344CB8AC3E}">
        <p14:creationId xmlns:p14="http://schemas.microsoft.com/office/powerpoint/2010/main" val="70536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8DE535AA-7567-4BB5-8632-A1174009F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28" y="1572934"/>
            <a:ext cx="10029237" cy="3535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14E395-E135-4ED6-BE95-9C78A2209BCE}"/>
              </a:ext>
            </a:extLst>
          </p:cNvPr>
          <p:cNvSpPr txBox="1"/>
          <p:nvPr/>
        </p:nvSpPr>
        <p:spPr>
          <a:xfrm>
            <a:off x="679508" y="872455"/>
            <a:ext cx="5480411" cy="369332"/>
          </a:xfrm>
          <a:prstGeom prst="rect">
            <a:avLst/>
          </a:prstGeom>
          <a:noFill/>
        </p:spPr>
        <p:txBody>
          <a:bodyPr wrap="none" rtlCol="0">
            <a:spAutoFit/>
          </a:bodyPr>
          <a:lstStyle/>
          <a:p>
            <a:r>
              <a:rPr lang="en-US" dirty="0"/>
              <a:t>Here are some popular venues in the different Zip Codes</a:t>
            </a:r>
          </a:p>
        </p:txBody>
      </p:sp>
    </p:spTree>
    <p:extLst>
      <p:ext uri="{BB962C8B-B14F-4D97-AF65-F5344CB8AC3E}">
        <p14:creationId xmlns:p14="http://schemas.microsoft.com/office/powerpoint/2010/main" val="261766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01C75E-5BB5-4D39-8207-C2AF6021DBB7}"/>
              </a:ext>
            </a:extLst>
          </p:cNvPr>
          <p:cNvSpPr txBox="1"/>
          <p:nvPr/>
        </p:nvSpPr>
        <p:spPr>
          <a:xfrm>
            <a:off x="1048624" y="612396"/>
            <a:ext cx="4243534" cy="769441"/>
          </a:xfrm>
          <a:prstGeom prst="rect">
            <a:avLst/>
          </a:prstGeom>
          <a:noFill/>
        </p:spPr>
        <p:txBody>
          <a:bodyPr wrap="none" rtlCol="0">
            <a:spAutoFit/>
          </a:bodyPr>
          <a:lstStyle/>
          <a:p>
            <a:r>
              <a:rPr lang="en-US" sz="4400" dirty="0"/>
              <a:t>Clustering Results</a:t>
            </a:r>
          </a:p>
        </p:txBody>
      </p:sp>
      <p:pic>
        <p:nvPicPr>
          <p:cNvPr id="4" name="Picture 3">
            <a:extLst>
              <a:ext uri="{FF2B5EF4-FFF2-40B4-BE49-F238E27FC236}">
                <a16:creationId xmlns:a16="http://schemas.microsoft.com/office/drawing/2014/main" id="{069227EE-4471-4CA4-8C7F-4CC7A7485507}"/>
              </a:ext>
            </a:extLst>
          </p:cNvPr>
          <p:cNvPicPr>
            <a:picLocks noChangeAspect="1"/>
          </p:cNvPicPr>
          <p:nvPr/>
        </p:nvPicPr>
        <p:blipFill>
          <a:blip r:embed="rId2"/>
          <a:stretch>
            <a:fillRect/>
          </a:stretch>
        </p:blipFill>
        <p:spPr>
          <a:xfrm>
            <a:off x="2727601" y="1812371"/>
            <a:ext cx="6334125" cy="4038600"/>
          </a:xfrm>
          <a:prstGeom prst="rect">
            <a:avLst/>
          </a:prstGeom>
        </p:spPr>
      </p:pic>
    </p:spTree>
    <p:extLst>
      <p:ext uri="{BB962C8B-B14F-4D97-AF65-F5344CB8AC3E}">
        <p14:creationId xmlns:p14="http://schemas.microsoft.com/office/powerpoint/2010/main" val="413483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538B5-EC67-4A83-8A35-0EFA355A3A74}"/>
              </a:ext>
            </a:extLst>
          </p:cNvPr>
          <p:cNvSpPr txBox="1"/>
          <p:nvPr/>
        </p:nvSpPr>
        <p:spPr>
          <a:xfrm>
            <a:off x="796954" y="796954"/>
            <a:ext cx="2882520" cy="769441"/>
          </a:xfrm>
          <a:prstGeom prst="rect">
            <a:avLst/>
          </a:prstGeom>
          <a:noFill/>
        </p:spPr>
        <p:txBody>
          <a:bodyPr wrap="none" rtlCol="0">
            <a:spAutoFit/>
          </a:bodyPr>
          <a:lstStyle/>
          <a:p>
            <a:r>
              <a:rPr lang="en-US" sz="4400" dirty="0">
                <a:latin typeface="+mj-lt"/>
              </a:rPr>
              <a:t>Conclusions</a:t>
            </a:r>
          </a:p>
        </p:txBody>
      </p:sp>
      <p:sp>
        <p:nvSpPr>
          <p:cNvPr id="3" name="Rectangle 2">
            <a:extLst>
              <a:ext uri="{FF2B5EF4-FFF2-40B4-BE49-F238E27FC236}">
                <a16:creationId xmlns:a16="http://schemas.microsoft.com/office/drawing/2014/main" id="{E24E0386-038A-438A-8053-C3E911F7EC0C}"/>
              </a:ext>
            </a:extLst>
          </p:cNvPr>
          <p:cNvSpPr/>
          <p:nvPr/>
        </p:nvSpPr>
        <p:spPr>
          <a:xfrm>
            <a:off x="394283" y="1166843"/>
            <a:ext cx="10704351" cy="4524315"/>
          </a:xfrm>
          <a:prstGeom prst="rect">
            <a:avLst/>
          </a:prstGeom>
        </p:spPr>
        <p:txBody>
          <a:bodyPr wrap="square">
            <a:spAutoFit/>
          </a:bodyPr>
          <a:lstStyle/>
          <a:p>
            <a:endParaRPr lang="en-US" b="1" i="0" dirty="0">
              <a:solidFill>
                <a:srgbClr val="000000"/>
              </a:solidFill>
              <a:effectLst/>
              <a:latin typeface="inherit"/>
            </a:endParaRPr>
          </a:p>
          <a:p>
            <a:endParaRPr lang="en-US" b="1" i="0" dirty="0">
              <a:solidFill>
                <a:srgbClr val="000000"/>
              </a:solidFill>
              <a:effectLst/>
              <a:latin typeface="inherit"/>
            </a:endParaRPr>
          </a:p>
          <a:p>
            <a:r>
              <a:rPr lang="en-US" b="0" i="0" dirty="0">
                <a:solidFill>
                  <a:srgbClr val="000000"/>
                </a:solidFill>
                <a:effectLst/>
                <a:latin typeface="Helvetica Neue"/>
              </a:rPr>
              <a:t>Cluster Number 1 encompassing Northwest Rochester, Byron, and Dover is lacking in activities such as campgrounds or sports facilities compared to the others. These are likely good business options.</a:t>
            </a:r>
          </a:p>
          <a:p>
            <a:endParaRPr lang="en-US" dirty="0">
              <a:solidFill>
                <a:srgbClr val="000000"/>
              </a:solidFill>
              <a:latin typeface="Helvetica Neue"/>
            </a:endParaRPr>
          </a:p>
          <a:p>
            <a:r>
              <a:rPr lang="en-US" b="0" i="0" dirty="0">
                <a:solidFill>
                  <a:srgbClr val="000000"/>
                </a:solidFill>
                <a:effectLst/>
                <a:latin typeface="Helvetica Neue"/>
              </a:rPr>
              <a:t>Cluster Number 2 encompassing Southwest Rochester seems to have a balance of all types, any well run business would be appropriate.</a:t>
            </a:r>
          </a:p>
          <a:p>
            <a:endParaRPr lang="en-US" b="0" i="0" dirty="0">
              <a:solidFill>
                <a:srgbClr val="000000"/>
              </a:solidFill>
              <a:effectLst/>
              <a:latin typeface="Helvetica Neue"/>
            </a:endParaRPr>
          </a:p>
          <a:p>
            <a:r>
              <a:rPr lang="en-US" b="0" i="0" dirty="0">
                <a:solidFill>
                  <a:srgbClr val="000000"/>
                </a:solidFill>
                <a:effectLst/>
                <a:latin typeface="Helvetica Neue"/>
              </a:rPr>
              <a:t>Cluster Number 3 encompassing </a:t>
            </a:r>
            <a:r>
              <a:rPr lang="en-US" b="0" i="0" dirty="0" err="1">
                <a:solidFill>
                  <a:srgbClr val="000000"/>
                </a:solidFill>
                <a:effectLst/>
                <a:latin typeface="Helvetica Neue"/>
              </a:rPr>
              <a:t>Eyota</a:t>
            </a:r>
            <a:r>
              <a:rPr lang="en-US" b="0" i="0" dirty="0">
                <a:solidFill>
                  <a:srgbClr val="000000"/>
                </a:solidFill>
                <a:effectLst/>
                <a:latin typeface="Helvetica Neue"/>
              </a:rPr>
              <a:t> seems to lack restaurant venues, this may be a good option in this area.</a:t>
            </a:r>
          </a:p>
          <a:p>
            <a:pPr>
              <a:buFont typeface="+mj-lt"/>
              <a:buAutoNum type="arabicPeriod"/>
            </a:pPr>
            <a:endParaRPr lang="en-US" b="0" i="0" dirty="0">
              <a:solidFill>
                <a:srgbClr val="000000"/>
              </a:solidFill>
              <a:effectLst/>
              <a:latin typeface="Helvetica Neue"/>
            </a:endParaRPr>
          </a:p>
          <a:p>
            <a:r>
              <a:rPr lang="en-US" b="0" i="0" dirty="0">
                <a:solidFill>
                  <a:srgbClr val="000000"/>
                </a:solidFill>
                <a:effectLst/>
                <a:latin typeface="Helvetica Neue"/>
              </a:rPr>
              <a:t>Cluster Number 4 encompassing Southeast Rochester is primarily </a:t>
            </a:r>
            <a:r>
              <a:rPr lang="en-US" b="0" i="0" dirty="0" err="1">
                <a:solidFill>
                  <a:srgbClr val="000000"/>
                </a:solidFill>
                <a:effectLst/>
                <a:latin typeface="Helvetica Neue"/>
              </a:rPr>
              <a:t>sevices</a:t>
            </a:r>
            <a:r>
              <a:rPr lang="en-US" b="0" i="0" dirty="0">
                <a:solidFill>
                  <a:srgbClr val="000000"/>
                </a:solidFill>
                <a:effectLst/>
                <a:latin typeface="Helvetica Neue"/>
              </a:rPr>
              <a:t> and shops. Lodging or Restaurants may be optimal.</a:t>
            </a:r>
          </a:p>
          <a:p>
            <a:pPr>
              <a:buFont typeface="+mj-lt"/>
              <a:buAutoNum type="arabicPeriod"/>
            </a:pPr>
            <a:endParaRPr lang="en-US" b="0" i="0" dirty="0">
              <a:solidFill>
                <a:srgbClr val="000000"/>
              </a:solidFill>
              <a:effectLst/>
              <a:latin typeface="Helvetica Neue"/>
            </a:endParaRPr>
          </a:p>
          <a:p>
            <a:r>
              <a:rPr lang="en-US" b="0" i="0" dirty="0">
                <a:solidFill>
                  <a:srgbClr val="000000"/>
                </a:solidFill>
                <a:effectLst/>
                <a:latin typeface="Helvetica Neue"/>
              </a:rPr>
              <a:t>Cluster Number 5 encompassing Northeast Rochester seems to be underdeveloped from a business perspective. Any options would likely be feasible</a:t>
            </a:r>
          </a:p>
        </p:txBody>
      </p:sp>
    </p:spTree>
    <p:extLst>
      <p:ext uri="{BB962C8B-B14F-4D97-AF65-F5344CB8AC3E}">
        <p14:creationId xmlns:p14="http://schemas.microsoft.com/office/powerpoint/2010/main" val="67949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439</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inherit</vt:lpstr>
      <vt:lpstr>Office Theme</vt:lpstr>
      <vt:lpstr>Rochester MN   Clustering Analysis</vt:lpstr>
      <vt:lpstr>Rochester, Minnesota, USA</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Rochester MN   Clustering Analysis</dc:title>
  <dc:creator>LaForge</dc:creator>
  <cp:lastModifiedBy>LaForge</cp:lastModifiedBy>
  <cp:revision>2</cp:revision>
  <dcterms:created xsi:type="dcterms:W3CDTF">2020-08-28T20:40:13Z</dcterms:created>
  <dcterms:modified xsi:type="dcterms:W3CDTF">2020-08-28T20:53:52Z</dcterms:modified>
</cp:coreProperties>
</file>