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8" r:id="rId10"/>
    <p:sldId id="267" r:id="rId11"/>
    <p:sldId id="270" r:id="rId12"/>
    <p:sldId id="269" r:id="rId13"/>
    <p:sldId id="278" r:id="rId14"/>
    <p:sldId id="272" r:id="rId15"/>
    <p:sldId id="271" r:id="rId16"/>
    <p:sldId id="273" r:id="rId17"/>
    <p:sldId id="277" r:id="rId18"/>
    <p:sldId id="274" r:id="rId19"/>
    <p:sldId id="275" r:id="rId20"/>
    <p:sldId id="276" r:id="rId21"/>
    <p:sldId id="280" r:id="rId22"/>
    <p:sldId id="281" r:id="rId23"/>
    <p:sldId id="283" r:id="rId24"/>
    <p:sldId id="282" r:id="rId25"/>
    <p:sldId id="265" r:id="rId26"/>
    <p:sldId id="284" r:id="rId27"/>
    <p:sldId id="285" r:id="rId28"/>
    <p:sldId id="266" r:id="rId29"/>
    <p:sldId id="279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51CB1C-B658-4555-875D-1EC89CED4F62}" type="datetimeFigureOut">
              <a:rPr lang="en-IN" smtClean="0"/>
              <a:t>01-07-2016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D2FE4F3-6DFB-4F09-9309-E05483DC2F2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7320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CB1C-B658-4555-875D-1EC89CED4F62}" type="datetimeFigureOut">
              <a:rPr lang="en-IN" smtClean="0"/>
              <a:t>01-07-2016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FE4F3-6DFB-4F09-9309-E05483DC2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380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CB1C-B658-4555-875D-1EC89CED4F62}" type="datetimeFigureOut">
              <a:rPr lang="en-IN" smtClean="0"/>
              <a:t>01-07-2016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FE4F3-6DFB-4F09-9309-E05483DC2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39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CB1C-B658-4555-875D-1EC89CED4F62}" type="datetimeFigureOut">
              <a:rPr lang="en-IN" smtClean="0"/>
              <a:t>01-07-2016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FE4F3-6DFB-4F09-9309-E05483DC2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51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CB1C-B658-4555-875D-1EC89CED4F62}" type="datetimeFigureOut">
              <a:rPr lang="en-IN" smtClean="0"/>
              <a:t>01-07-2016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FE4F3-6DFB-4F09-9309-E05483DC2F2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396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CB1C-B658-4555-875D-1EC89CED4F62}" type="datetimeFigureOut">
              <a:rPr lang="en-IN" smtClean="0"/>
              <a:t>01-07-2016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FE4F3-6DFB-4F09-9309-E05483DC2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370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CB1C-B658-4555-875D-1EC89CED4F62}" type="datetimeFigureOut">
              <a:rPr lang="en-IN" smtClean="0"/>
              <a:t>01-07-2016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FE4F3-6DFB-4F09-9309-E05483DC2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91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CB1C-B658-4555-875D-1EC89CED4F62}" type="datetimeFigureOut">
              <a:rPr lang="en-IN" smtClean="0"/>
              <a:t>01-07-2016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FE4F3-6DFB-4F09-9309-E05483DC2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63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CB1C-B658-4555-875D-1EC89CED4F62}" type="datetimeFigureOut">
              <a:rPr lang="en-IN" smtClean="0"/>
              <a:t>01-07-2016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FE4F3-6DFB-4F09-9309-E05483DC2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306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CB1C-B658-4555-875D-1EC89CED4F62}" type="datetimeFigureOut">
              <a:rPr lang="en-IN" smtClean="0"/>
              <a:t>01-07-2016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FE4F3-6DFB-4F09-9309-E05483DC2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495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CB1C-B658-4555-875D-1EC89CED4F62}" type="datetimeFigureOut">
              <a:rPr lang="en-IN" smtClean="0"/>
              <a:t>01-07-2016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FE4F3-6DFB-4F09-9309-E05483DC2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914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251CB1C-B658-4555-875D-1EC89CED4F62}" type="datetimeFigureOut">
              <a:rPr lang="en-IN" smtClean="0"/>
              <a:t>01-07-2016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D2FE4F3-6DFB-4F09-9309-E05483DC2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32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Multithreading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40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In main: creating thread number : 0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In main: creating thread number : 1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In main: creating thread number : 2</a:t>
            </a:r>
          </a:p>
          <a:p>
            <a:pPr marL="0" indent="0">
              <a:buNone/>
            </a:pPr>
            <a:r>
              <a:rPr lang="en-US" dirty="0"/>
              <a:t>Hello from thread number: </a:t>
            </a:r>
            <a:r>
              <a:rPr lang="en-US" dirty="0" smtClean="0"/>
              <a:t>0</a:t>
            </a:r>
          </a:p>
          <a:p>
            <a:pPr marL="0" indent="0">
              <a:buNone/>
            </a:pPr>
            <a:r>
              <a:rPr lang="en-US" dirty="0" smtClean="0"/>
              <a:t>Hello </a:t>
            </a:r>
            <a:r>
              <a:rPr lang="en-US" dirty="0"/>
              <a:t>from thread </a:t>
            </a:r>
            <a:r>
              <a:rPr lang="en-US" dirty="0" smtClean="0"/>
              <a:t>number:1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In main: creating thread number : 3</a:t>
            </a:r>
          </a:p>
          <a:p>
            <a:pPr marL="0" indent="0">
              <a:buNone/>
            </a:pPr>
            <a:r>
              <a:rPr lang="en-US" dirty="0"/>
              <a:t>Hello from thread number: 2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In main: creating thread number : 4</a:t>
            </a:r>
          </a:p>
          <a:p>
            <a:pPr marL="0" indent="0">
              <a:buNone/>
            </a:pPr>
            <a:r>
              <a:rPr lang="en-US" dirty="0"/>
              <a:t>Hello from thread number: 3</a:t>
            </a:r>
          </a:p>
          <a:p>
            <a:pPr marL="0" indent="0">
              <a:buNone/>
            </a:pPr>
            <a:r>
              <a:rPr lang="en-US" dirty="0"/>
              <a:t>Hello from thread number: 4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8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62" y="2731770"/>
            <a:ext cx="9692640" cy="2091690"/>
          </a:xfrm>
        </p:spPr>
        <p:txBody>
          <a:bodyPr>
            <a:normAutofit/>
          </a:bodyPr>
          <a:lstStyle/>
          <a:p>
            <a:r>
              <a:rPr lang="en-US" dirty="0" smtClean="0"/>
              <a:t>Hands on: </a:t>
            </a:r>
            <a:r>
              <a:rPr lang="en-US" sz="2800" dirty="0" smtClean="0"/>
              <a:t>Run the without_joining_threads.cpp and joining_threads.cpp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5068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" y="411480"/>
            <a:ext cx="3607308" cy="1325562"/>
          </a:xfrm>
        </p:spPr>
        <p:txBody>
          <a:bodyPr>
            <a:normAutofit/>
          </a:bodyPr>
          <a:lstStyle/>
          <a:p>
            <a:r>
              <a:rPr lang="en-US" dirty="0" smtClean="0"/>
              <a:t>Without Joining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66" y="1895638"/>
            <a:ext cx="5266667" cy="26095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636" y="3343485"/>
            <a:ext cx="6019048" cy="3371429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466332" y="1874838"/>
            <a:ext cx="3607308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Joining threads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663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4722" y="2468880"/>
            <a:ext cx="9692640" cy="1325562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Passing Arguments to Thread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95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argument to thread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80260"/>
            <a:ext cx="8071669" cy="302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6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629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main()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8680" y="1131571"/>
            <a:ext cx="9212580" cy="572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0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threadFunction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238" y="1843285"/>
            <a:ext cx="9609524" cy="371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00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24662" y="2446020"/>
            <a:ext cx="9692640" cy="132556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</a:rPr>
              <a:t>Threads in a class: a common approach</a:t>
            </a:r>
            <a:endParaRPr lang="en-IN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24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in a class - 1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847162"/>
            <a:ext cx="7744968" cy="492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0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in a class - 2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1323" y="1691322"/>
            <a:ext cx="9475904" cy="502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06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implement </a:t>
            </a:r>
            <a:r>
              <a:rPr lang="en-IN" dirty="0" smtClean="0"/>
              <a:t>parallelism</a:t>
            </a:r>
          </a:p>
          <a:p>
            <a:r>
              <a:rPr lang="en-US" dirty="0"/>
              <a:t>threads programming interface has been specified by the IEEE POSIX 1003.1c standard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958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183198"/>
            <a:ext cx="9692640" cy="1325562"/>
          </a:xfrm>
        </p:spPr>
        <p:txBody>
          <a:bodyPr/>
          <a:lstStyle/>
          <a:p>
            <a:r>
              <a:rPr lang="en-US" dirty="0" smtClean="0"/>
              <a:t>Threads in a class - 3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1778" y="1508760"/>
            <a:ext cx="9393201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98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842" y="2617470"/>
            <a:ext cx="9692640" cy="1325562"/>
          </a:xfrm>
        </p:spPr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Mutex</a:t>
            </a:r>
            <a:r>
              <a:rPr lang="en-US" dirty="0" smtClean="0">
                <a:solidFill>
                  <a:srgbClr val="0070C0"/>
                </a:solidFill>
              </a:rPr>
              <a:t>: need of Synchronization 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2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declaration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063" y="1880331"/>
            <a:ext cx="9792879" cy="484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9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main()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063" y="2217420"/>
            <a:ext cx="8594725" cy="277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7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function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623537"/>
            <a:ext cx="8594725" cy="286893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261872" y="4492467"/>
            <a:ext cx="9692640" cy="6967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Output?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5189220"/>
            <a:ext cx="9191825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81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7772400" cy="1143000"/>
          </a:xfrm>
        </p:spPr>
        <p:txBody>
          <a:bodyPr/>
          <a:lstStyle/>
          <a:p>
            <a:r>
              <a:rPr lang="en-US" altLang="en-US"/>
              <a:t>Pthread Mutexes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676400"/>
            <a:ext cx="8839200" cy="41148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Type: </a:t>
            </a:r>
            <a:r>
              <a:rPr lang="en-US" altLang="en-US" sz="24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pthread_mutex_t</a:t>
            </a:r>
            <a:endParaRPr lang="en-US" altLang="en-US" sz="24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pthread_mutex_init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2000" dirty="0" err="1">
                <a:latin typeface="Courier New" panose="02070309020205020404" pitchFamily="49" charset="0"/>
              </a:rPr>
              <a:t>pthread_mutex_t</a:t>
            </a:r>
            <a:r>
              <a:rPr lang="en-US" altLang="en-US" sz="2000" dirty="0">
                <a:latin typeface="Courier New" panose="02070309020205020404" pitchFamily="49" charset="0"/>
              </a:rPr>
              <a:t> *</a:t>
            </a:r>
            <a:r>
              <a:rPr lang="en-US" altLang="en-US" sz="2000" dirty="0" err="1">
                <a:latin typeface="Courier New" panose="02070309020205020404" pitchFamily="49" charset="0"/>
              </a:rPr>
              <a:t>mutex</a:t>
            </a:r>
            <a:r>
              <a:rPr lang="en-US" altLang="en-US" sz="2000" dirty="0">
                <a:latin typeface="Courier New" panose="02070309020205020404" pitchFamily="49" charset="0"/>
              </a:rPr>
              <a:t>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               </a:t>
            </a:r>
            <a:r>
              <a:rPr lang="en-US" altLang="en-US" sz="2000" dirty="0" err="1">
                <a:latin typeface="Courier New" panose="02070309020205020404" pitchFamily="49" charset="0"/>
              </a:rPr>
              <a:t>const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</a:rPr>
              <a:t>pthread_mutexattr_t</a:t>
            </a:r>
            <a:r>
              <a:rPr lang="en-US" altLang="en-US" sz="2000" dirty="0">
                <a:latin typeface="Courier New" panose="02070309020205020404" pitchFamily="49" charset="0"/>
              </a:rPr>
              <a:t> *</a:t>
            </a:r>
            <a:r>
              <a:rPr lang="en-US" altLang="en-US" sz="2000" dirty="0" err="1">
                <a:latin typeface="Courier New" panose="02070309020205020404" pitchFamily="49" charset="0"/>
              </a:rPr>
              <a:t>attr</a:t>
            </a:r>
            <a:r>
              <a:rPr lang="en-US" altLang="en-US" sz="2000" dirty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pthread_mutex_destroy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2000" dirty="0" err="1">
                <a:latin typeface="Courier New" panose="02070309020205020404" pitchFamily="49" charset="0"/>
              </a:rPr>
              <a:t>pthread_mutex_t</a:t>
            </a:r>
            <a:r>
              <a:rPr lang="en-US" altLang="en-US" sz="2000" dirty="0">
                <a:latin typeface="Courier New" panose="02070309020205020404" pitchFamily="49" charset="0"/>
              </a:rPr>
              <a:t> *</a:t>
            </a:r>
            <a:r>
              <a:rPr lang="en-US" altLang="en-US" sz="2000" dirty="0" err="1">
                <a:latin typeface="Courier New" panose="02070309020205020404" pitchFamily="49" charset="0"/>
              </a:rPr>
              <a:t>mutex</a:t>
            </a:r>
            <a:r>
              <a:rPr lang="en-US" altLang="en-US" sz="2000" dirty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pthread_mutex_lock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2000" dirty="0" err="1">
                <a:latin typeface="Courier New" panose="02070309020205020404" pitchFamily="49" charset="0"/>
              </a:rPr>
              <a:t>pthread_mutex_t</a:t>
            </a:r>
            <a:r>
              <a:rPr lang="en-US" altLang="en-US" sz="2000" dirty="0">
                <a:latin typeface="Courier New" panose="02070309020205020404" pitchFamily="49" charset="0"/>
              </a:rPr>
              <a:t> *</a:t>
            </a:r>
            <a:r>
              <a:rPr lang="en-US" altLang="en-US" sz="2000" dirty="0" err="1">
                <a:latin typeface="Courier New" panose="02070309020205020404" pitchFamily="49" charset="0"/>
              </a:rPr>
              <a:t>mutex</a:t>
            </a:r>
            <a:r>
              <a:rPr lang="en-US" altLang="en-US" sz="2000" dirty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pthread_mutex_unlock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2000" dirty="0" err="1">
                <a:latin typeface="Courier New" panose="02070309020205020404" pitchFamily="49" charset="0"/>
              </a:rPr>
              <a:t>pthread_mutex_t</a:t>
            </a:r>
            <a:r>
              <a:rPr lang="en-US" altLang="en-US" sz="2000" dirty="0">
                <a:latin typeface="Courier New" panose="02070309020205020404" pitchFamily="49" charset="0"/>
              </a:rPr>
              <a:t> *</a:t>
            </a:r>
            <a:r>
              <a:rPr lang="en-US" altLang="en-US" sz="2000" dirty="0" err="1">
                <a:latin typeface="Courier New" panose="02070309020205020404" pitchFamily="49" charset="0"/>
              </a:rPr>
              <a:t>mutex</a:t>
            </a:r>
            <a:r>
              <a:rPr lang="en-US" altLang="en-US" sz="2000" dirty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pthread_mutex_trylock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2000" dirty="0" err="1">
                <a:latin typeface="Courier New" panose="02070309020205020404" pitchFamily="49" charset="0"/>
              </a:rPr>
              <a:t>pthread_mutex_t</a:t>
            </a:r>
            <a:r>
              <a:rPr lang="en-US" altLang="en-US" sz="2000" dirty="0">
                <a:latin typeface="Courier New" panose="02070309020205020404" pitchFamily="49" charset="0"/>
              </a:rPr>
              <a:t> *</a:t>
            </a:r>
            <a:r>
              <a:rPr lang="en-US" altLang="en-US" sz="2000" dirty="0" err="1">
                <a:latin typeface="Courier New" panose="02070309020205020404" pitchFamily="49" charset="0"/>
              </a:rPr>
              <a:t>mutex</a:t>
            </a:r>
            <a:r>
              <a:rPr lang="en-US" altLang="en-US" sz="2000" dirty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/>
              <a:t>Attributes: for shared </a:t>
            </a:r>
            <a:r>
              <a:rPr lang="en-US" altLang="en-US" sz="2400" dirty="0" err="1"/>
              <a:t>mutexes</a:t>
            </a:r>
            <a:r>
              <a:rPr lang="en-US" altLang="en-US" sz="2400" dirty="0"/>
              <a:t>/condition </a:t>
            </a:r>
            <a:r>
              <a:rPr lang="en-US" altLang="en-US" sz="2400" dirty="0" err="1"/>
              <a:t>vars</a:t>
            </a:r>
            <a:r>
              <a:rPr lang="en-US" altLang="en-US" sz="2400" dirty="0"/>
              <a:t> among processes, for priority inheritance, etc.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use defaults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Important: </a:t>
            </a:r>
            <a:r>
              <a:rPr lang="en-US" altLang="en-US" sz="2800" dirty="0" err="1"/>
              <a:t>Mutex</a:t>
            </a:r>
            <a:r>
              <a:rPr lang="en-US" altLang="en-US" sz="2800" dirty="0"/>
              <a:t> scope must be visible to all threads!</a:t>
            </a:r>
          </a:p>
        </p:txBody>
      </p:sp>
    </p:spTree>
    <p:extLst>
      <p:ext uri="{BB962C8B-B14F-4D97-AF65-F5344CB8AC3E}">
        <p14:creationId xmlns:p14="http://schemas.microsoft.com/office/powerpoint/2010/main" val="163562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-80010"/>
            <a:ext cx="9692640" cy="1325562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mutex</a:t>
            </a:r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51" y="1181810"/>
            <a:ext cx="9895238" cy="5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6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mutex</a:t>
            </a:r>
            <a:r>
              <a:rPr lang="en-US" dirty="0" smtClean="0"/>
              <a:t> in the thread function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063" y="1771650"/>
            <a:ext cx="8594725" cy="347020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25652" y="4579074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Output?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652" y="5799807"/>
            <a:ext cx="9665413" cy="81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15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Condition variables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981200"/>
            <a:ext cx="9296400" cy="4114800"/>
          </a:xfrm>
        </p:spPr>
        <p:txBody>
          <a:bodyPr/>
          <a:lstStyle/>
          <a:p>
            <a:r>
              <a:rPr lang="en-US" altLang="en-US" sz="2800" dirty="0"/>
              <a:t>Type </a:t>
            </a:r>
            <a:r>
              <a:rPr lang="en-US" altLang="en-US" sz="2800" dirty="0" err="1">
                <a:latin typeface="Courier New" panose="02070309020205020404" pitchFamily="49" charset="0"/>
              </a:rPr>
              <a:t>pthread_cond_t</a:t>
            </a:r>
            <a:endParaRPr lang="en-US" altLang="en-US" sz="2800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pthread_cond_init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2000" dirty="0" err="1">
                <a:latin typeface="Courier New" panose="02070309020205020404" pitchFamily="49" charset="0"/>
              </a:rPr>
              <a:t>pthread_cond_t</a:t>
            </a:r>
            <a:r>
              <a:rPr lang="en-US" altLang="en-US" sz="2000" dirty="0">
                <a:latin typeface="Courier New" panose="02070309020205020404" pitchFamily="49" charset="0"/>
              </a:rPr>
              <a:t> *</a:t>
            </a:r>
            <a:r>
              <a:rPr lang="en-US" altLang="en-US" sz="2000" dirty="0" err="1">
                <a:latin typeface="Courier New" panose="02070309020205020404" pitchFamily="49" charset="0"/>
              </a:rPr>
              <a:t>cond</a:t>
            </a:r>
            <a:r>
              <a:rPr lang="en-US" altLang="en-US" sz="2000" dirty="0">
                <a:latin typeface="Courier New" panose="02070309020205020404" pitchFamily="49" charset="0"/>
              </a:rPr>
              <a:t>, 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              </a:t>
            </a:r>
            <a:r>
              <a:rPr lang="en-US" altLang="en-US" sz="2000" dirty="0" err="1">
                <a:latin typeface="Courier New" panose="02070309020205020404" pitchFamily="49" charset="0"/>
              </a:rPr>
              <a:t>const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</a:rPr>
              <a:t>pthread_condattr_t</a:t>
            </a:r>
            <a:r>
              <a:rPr lang="en-US" altLang="en-US" sz="2000" dirty="0">
                <a:latin typeface="Courier New" panose="02070309020205020404" pitchFamily="49" charset="0"/>
              </a:rPr>
              <a:t> *</a:t>
            </a:r>
            <a:r>
              <a:rPr lang="en-US" altLang="en-US" sz="2000" dirty="0" err="1">
                <a:latin typeface="Courier New" panose="02070309020205020404" pitchFamily="49" charset="0"/>
              </a:rPr>
              <a:t>attr</a:t>
            </a:r>
            <a:r>
              <a:rPr lang="en-US" altLang="en-US" sz="2000" dirty="0">
                <a:latin typeface="Courier New" panose="02070309020205020404" pitchFamily="49" charset="0"/>
              </a:rPr>
              <a:t>);</a:t>
            </a:r>
          </a:p>
          <a:p>
            <a:pPr lvl="1"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pthread_cond_destroy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2000" dirty="0" err="1">
                <a:latin typeface="Courier New" panose="02070309020205020404" pitchFamily="49" charset="0"/>
              </a:rPr>
              <a:t>pthread_cond_t</a:t>
            </a:r>
            <a:r>
              <a:rPr lang="en-US" altLang="en-US" sz="2000" dirty="0">
                <a:latin typeface="Courier New" panose="02070309020205020404" pitchFamily="49" charset="0"/>
              </a:rPr>
              <a:t> *</a:t>
            </a:r>
            <a:r>
              <a:rPr lang="en-US" altLang="en-US" sz="2000" dirty="0" err="1">
                <a:latin typeface="Courier New" panose="02070309020205020404" pitchFamily="49" charset="0"/>
              </a:rPr>
              <a:t>cond</a:t>
            </a:r>
            <a:r>
              <a:rPr lang="en-US" altLang="en-US" sz="2000" dirty="0">
                <a:latin typeface="Courier New" panose="02070309020205020404" pitchFamily="49" charset="0"/>
              </a:rPr>
              <a:t>);</a:t>
            </a:r>
          </a:p>
          <a:p>
            <a:pPr lvl="1"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pthread_cond_wait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2000" dirty="0" err="1">
                <a:latin typeface="Courier New" panose="02070309020205020404" pitchFamily="49" charset="0"/>
              </a:rPr>
              <a:t>pthread_cond_t</a:t>
            </a:r>
            <a:r>
              <a:rPr lang="en-US" altLang="en-US" sz="2000" dirty="0">
                <a:latin typeface="Courier New" panose="02070309020205020404" pitchFamily="49" charset="0"/>
              </a:rPr>
              <a:t> *</a:t>
            </a:r>
            <a:r>
              <a:rPr lang="en-US" altLang="en-US" sz="2000" dirty="0" err="1">
                <a:latin typeface="Courier New" panose="02070309020205020404" pitchFamily="49" charset="0"/>
              </a:rPr>
              <a:t>cond</a:t>
            </a:r>
            <a:r>
              <a:rPr lang="en-US" altLang="en-US" sz="2000" dirty="0">
                <a:latin typeface="Courier New" panose="02070309020205020404" pitchFamily="49" charset="0"/>
              </a:rPr>
              <a:t>, 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			 </a:t>
            </a:r>
            <a:r>
              <a:rPr lang="en-US" altLang="en-US" sz="2000" dirty="0" err="1">
                <a:latin typeface="Courier New" panose="02070309020205020404" pitchFamily="49" charset="0"/>
              </a:rPr>
              <a:t>pthread_mutex_t</a:t>
            </a:r>
            <a:r>
              <a:rPr lang="en-US" altLang="en-US" sz="2000" dirty="0">
                <a:latin typeface="Courier New" panose="02070309020205020404" pitchFamily="49" charset="0"/>
              </a:rPr>
              <a:t> *</a:t>
            </a:r>
            <a:r>
              <a:rPr lang="en-US" altLang="en-US" sz="2000" dirty="0" err="1">
                <a:latin typeface="Courier New" panose="02070309020205020404" pitchFamily="49" charset="0"/>
              </a:rPr>
              <a:t>mutex</a:t>
            </a:r>
            <a:r>
              <a:rPr lang="en-US" altLang="en-US" sz="2000" dirty="0">
                <a:latin typeface="Courier New" panose="02070309020205020404" pitchFamily="49" charset="0"/>
              </a:rPr>
              <a:t>);</a:t>
            </a:r>
          </a:p>
          <a:p>
            <a:pPr lvl="1"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pthread_cond_singal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2000" dirty="0" err="1">
                <a:latin typeface="Courier New" panose="02070309020205020404" pitchFamily="49" charset="0"/>
              </a:rPr>
              <a:t>pthread_cond_t</a:t>
            </a:r>
            <a:r>
              <a:rPr lang="en-US" altLang="en-US" sz="2000" dirty="0">
                <a:latin typeface="Courier New" panose="02070309020205020404" pitchFamily="49" charset="0"/>
              </a:rPr>
              <a:t> *</a:t>
            </a:r>
            <a:r>
              <a:rPr lang="en-US" altLang="en-US" sz="2000" dirty="0" err="1">
                <a:latin typeface="Courier New" panose="02070309020205020404" pitchFamily="49" charset="0"/>
              </a:rPr>
              <a:t>cond</a:t>
            </a:r>
            <a:r>
              <a:rPr lang="en-US" altLang="en-US" sz="2000" dirty="0">
                <a:latin typeface="Courier New" panose="02070309020205020404" pitchFamily="49" charset="0"/>
              </a:rPr>
              <a:t>);</a:t>
            </a:r>
          </a:p>
          <a:p>
            <a:pPr lvl="1"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pthread_cond_broadcast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2000" dirty="0" err="1">
                <a:latin typeface="Courier New" panose="02070309020205020404" pitchFamily="49" charset="0"/>
              </a:rPr>
              <a:t>pthread_cond_t</a:t>
            </a:r>
            <a:r>
              <a:rPr lang="en-US" altLang="en-US" sz="2000" dirty="0">
                <a:latin typeface="Courier New" panose="02070309020205020404" pitchFamily="49" charset="0"/>
              </a:rPr>
              <a:t> *</a:t>
            </a:r>
            <a:r>
              <a:rPr lang="en-US" altLang="en-US" sz="2000" dirty="0" err="1">
                <a:latin typeface="Courier New" panose="02070309020205020404" pitchFamily="49" charset="0"/>
              </a:rPr>
              <a:t>cond</a:t>
            </a:r>
            <a:r>
              <a:rPr lang="en-US" altLang="en-US" sz="2000" dirty="0"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8730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Pros and Cons</a:t>
            </a:r>
            <a:br>
              <a:rPr lang="en-US" altLang="en-US"/>
            </a:br>
            <a:r>
              <a:rPr lang="en-US" altLang="en-US"/>
              <a:t>of Thread-Based Designs</a:t>
            </a:r>
          </a:p>
        </p:txBody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4514" y="1908493"/>
            <a:ext cx="8307387" cy="3395027"/>
          </a:xfrm>
        </p:spPr>
        <p:txBody>
          <a:bodyPr/>
          <a:lstStyle/>
          <a:p>
            <a:r>
              <a:rPr lang="en-US" altLang="en-US" dirty="0"/>
              <a:t>+ Easy to share data structures between threads</a:t>
            </a:r>
          </a:p>
          <a:p>
            <a:pPr lvl="1"/>
            <a:r>
              <a:rPr lang="en-US" altLang="en-US" dirty="0"/>
              <a:t>E.g., logging information, file cache</a:t>
            </a:r>
          </a:p>
          <a:p>
            <a:r>
              <a:rPr lang="en-US" altLang="en-US" dirty="0"/>
              <a:t>+ Threads are more efficient than processes</a:t>
            </a:r>
          </a:p>
          <a:p>
            <a:endParaRPr lang="en-US" altLang="en-US" dirty="0"/>
          </a:p>
          <a:p>
            <a:r>
              <a:rPr lang="en-US" altLang="en-US" dirty="0"/>
              <a:t>– Unintentional sharing can introduce subtle and hard-to-reproduce errors!</a:t>
            </a:r>
          </a:p>
          <a:p>
            <a:pPr lvl="1"/>
            <a:r>
              <a:rPr lang="en-US" altLang="en-US" dirty="0"/>
              <a:t>Ease of data sharing is greatest strength of threads</a:t>
            </a:r>
          </a:p>
          <a:p>
            <a:pPr lvl="1"/>
            <a:r>
              <a:rPr lang="en-US" altLang="en-US" dirty="0"/>
              <a:t>Also greatest weakness!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dirty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7606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thread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independent stream of instructions that can be scheduled to </a:t>
            </a:r>
            <a:r>
              <a:rPr lang="en-US" dirty="0" smtClean="0"/>
              <a:t>run</a:t>
            </a:r>
          </a:p>
          <a:p>
            <a:r>
              <a:rPr lang="en-US" dirty="0" smtClean="0"/>
              <a:t>Programming Definition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Function </a:t>
            </a:r>
            <a:r>
              <a:rPr lang="en-US" i="1" dirty="0">
                <a:solidFill>
                  <a:srgbClr val="FF0000"/>
                </a:solidFill>
              </a:rPr>
              <a:t>that runs independently from its main program </a:t>
            </a:r>
            <a:endParaRPr lang="en-IN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81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382" y="2540368"/>
            <a:ext cx="9692640" cy="74824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Thank you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68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 Process Looks like?</a:t>
            </a:r>
            <a:endParaRPr lang="en-IN" dirty="0"/>
          </a:p>
        </p:txBody>
      </p:sp>
      <p:pic>
        <p:nvPicPr>
          <p:cNvPr id="1026" name="Picture 2" descr="Unix Proces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300" y="2070894"/>
            <a:ext cx="428625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79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Multi-threaded process looks?</a:t>
            </a:r>
            <a:endParaRPr lang="en-IN" dirty="0"/>
          </a:p>
        </p:txBody>
      </p:sp>
      <p:pic>
        <p:nvPicPr>
          <p:cNvPr id="2050" name="Picture 2" descr="Process-thread relationship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2006124"/>
            <a:ext cx="42862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Left Arrow 3"/>
          <p:cNvSpPr/>
          <p:nvPr/>
        </p:nvSpPr>
        <p:spPr>
          <a:xfrm>
            <a:off x="5302250" y="1670844"/>
            <a:ext cx="5384800" cy="412623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 </a:t>
            </a:r>
            <a:r>
              <a:rPr lang="en-US" dirty="0"/>
              <a:t>thread maintains its own</a:t>
            </a:r>
            <a:r>
              <a:rPr lang="en-US" dirty="0" smtClean="0"/>
              <a:t>:</a:t>
            </a:r>
          </a:p>
          <a:p>
            <a:r>
              <a:rPr lang="en-US" dirty="0" smtClean="0"/>
              <a:t>Stack </a:t>
            </a:r>
            <a:r>
              <a:rPr lang="en-US" dirty="0"/>
              <a:t>pointer </a:t>
            </a:r>
          </a:p>
          <a:p>
            <a:r>
              <a:rPr lang="en-US" dirty="0"/>
              <a:t>Registers </a:t>
            </a:r>
          </a:p>
          <a:p>
            <a:r>
              <a:rPr lang="en-US" dirty="0"/>
              <a:t>Scheduling properties (such as policy or priority) </a:t>
            </a:r>
          </a:p>
          <a:p>
            <a:r>
              <a:rPr lang="en-US" dirty="0"/>
              <a:t>Set of pending and blocked signals </a:t>
            </a:r>
          </a:p>
          <a:p>
            <a:r>
              <a:rPr lang="en-US" dirty="0"/>
              <a:t>Thread specific data. 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915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Suitable Candidates for threading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that can be executed, or data that can be operated on, by multiple tasks </a:t>
            </a:r>
            <a:r>
              <a:rPr lang="en-US" dirty="0" smtClean="0"/>
              <a:t>simultaneously</a:t>
            </a:r>
            <a:endParaRPr lang="en-US" dirty="0"/>
          </a:p>
          <a:p>
            <a:r>
              <a:rPr lang="en-US" dirty="0"/>
              <a:t>Block for potentially long I/O waits </a:t>
            </a:r>
          </a:p>
          <a:p>
            <a:r>
              <a:rPr lang="en-US" dirty="0"/>
              <a:t>Use many CPU cycles in some places but not others </a:t>
            </a:r>
          </a:p>
          <a:p>
            <a:r>
              <a:rPr lang="en-US" dirty="0"/>
              <a:t>Must respond to asynchronous events </a:t>
            </a:r>
          </a:p>
          <a:p>
            <a:r>
              <a:rPr lang="en-US" dirty="0"/>
              <a:t>Some work is more important than other work (priority interrupts)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900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Designing </a:t>
            </a:r>
            <a:r>
              <a:rPr lang="en-US" altLang="en-US" dirty="0" smtClean="0"/>
              <a:t>threads </a:t>
            </a:r>
            <a:endParaRPr lang="en-US" altLang="en-US" dirty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Common models for threaded programs:</a:t>
            </a:r>
          </a:p>
          <a:p>
            <a:pPr lvl="1"/>
            <a:r>
              <a:rPr lang="en-US" altLang="en-US" b="1" dirty="0"/>
              <a:t>Manager/Worker</a:t>
            </a:r>
            <a:r>
              <a:rPr lang="en-US" altLang="en-US" dirty="0"/>
              <a:t>: manager assigns work to other threads, the workers.  Manager handles input and hands out the work to the other tasks.</a:t>
            </a:r>
          </a:p>
          <a:p>
            <a:pPr lvl="1"/>
            <a:r>
              <a:rPr lang="en-US" altLang="en-US" b="1" dirty="0"/>
              <a:t>Pipeline: </a:t>
            </a:r>
            <a:r>
              <a:rPr lang="en-US" altLang="en-US" dirty="0"/>
              <a:t>task is broken into a series of </a:t>
            </a:r>
            <a:r>
              <a:rPr lang="en-US" altLang="en-US" dirty="0" smtClean="0"/>
              <a:t>sub-operations</a:t>
            </a:r>
            <a:r>
              <a:rPr lang="en-US" altLang="en-US" dirty="0"/>
              <a:t>, each handled in series but concurrently, by a different thread.</a:t>
            </a:r>
          </a:p>
        </p:txBody>
      </p:sp>
    </p:spTree>
    <p:extLst>
      <p:ext uri="{BB962C8B-B14F-4D97-AF65-F5344CB8AC3E}">
        <p14:creationId xmlns:p14="http://schemas.microsoft.com/office/powerpoint/2010/main" val="172650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Thread creation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676400"/>
            <a:ext cx="88392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Types: </a:t>
            </a:r>
            <a:r>
              <a:rPr lang="en-US" altLang="en-US" sz="2000" b="1" i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pthread_t</a:t>
            </a:r>
            <a:r>
              <a:rPr lang="en-US" altLang="en-US" sz="2000" dirty="0"/>
              <a:t> – type of a thread</a:t>
            </a:r>
          </a:p>
          <a:p>
            <a:pPr>
              <a:lnSpc>
                <a:spcPct val="80000"/>
              </a:lnSpc>
            </a:pPr>
            <a:r>
              <a:rPr lang="en-US" altLang="en-US" sz="2000" b="1" dirty="0">
                <a:solidFill>
                  <a:srgbClr val="FF0000"/>
                </a:solidFill>
              </a:rPr>
              <a:t>Some calls: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 err="1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pthread_create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</a:rPr>
              <a:t>pthread_t</a:t>
            </a:r>
            <a:r>
              <a:rPr lang="en-US" altLang="en-US" dirty="0">
                <a:latin typeface="Courier New" panose="02070309020205020404" pitchFamily="49" charset="0"/>
              </a:rPr>
              <a:t> *thread,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		   </a:t>
            </a:r>
            <a:r>
              <a:rPr lang="en-US" altLang="en-US" dirty="0" err="1">
                <a:latin typeface="Courier New" panose="02070309020205020404" pitchFamily="49" charset="0"/>
              </a:rPr>
              <a:t>const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</a:rPr>
              <a:t>pthread_attr_t</a:t>
            </a:r>
            <a:r>
              <a:rPr lang="en-US" altLang="en-US" dirty="0">
                <a:latin typeface="Courier New" panose="02070309020205020404" pitchFamily="49" charset="0"/>
              </a:rPr>
              <a:t> *</a:t>
            </a:r>
            <a:r>
              <a:rPr lang="en-US" altLang="en-US" dirty="0" err="1">
                <a:latin typeface="Courier New" panose="02070309020205020404" pitchFamily="49" charset="0"/>
              </a:rPr>
              <a:t>attr</a:t>
            </a:r>
            <a:r>
              <a:rPr lang="en-US" altLang="en-US" dirty="0">
                <a:latin typeface="Courier New" panose="02070309020205020404" pitchFamily="49" charset="0"/>
              </a:rPr>
              <a:t>,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		   void * (*</a:t>
            </a:r>
            <a:r>
              <a:rPr lang="en-US" altLang="en-US" dirty="0" err="1">
                <a:latin typeface="Courier New" panose="02070309020205020404" pitchFamily="49" charset="0"/>
              </a:rPr>
              <a:t>start_routine</a:t>
            </a:r>
            <a:r>
              <a:rPr lang="en-US" altLang="en-US" dirty="0">
                <a:latin typeface="Courier New" panose="02070309020205020404" pitchFamily="49" charset="0"/>
              </a:rPr>
              <a:t>)(void *),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		   void *</a:t>
            </a:r>
            <a:r>
              <a:rPr lang="en-US" altLang="en-US" dirty="0" err="1">
                <a:latin typeface="Courier New" panose="02070309020205020404" pitchFamily="49" charset="0"/>
              </a:rPr>
              <a:t>arg</a:t>
            </a:r>
            <a:r>
              <a:rPr lang="en-US" altLang="en-US" dirty="0">
                <a:latin typeface="Courier New" panose="02070309020205020404" pitchFamily="49" charset="0"/>
              </a:rPr>
              <a:t>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 err="1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pthread_join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</a:rPr>
              <a:t>pthread_t</a:t>
            </a:r>
            <a:r>
              <a:rPr lang="en-US" altLang="en-US" dirty="0">
                <a:latin typeface="Courier New" panose="02070309020205020404" pitchFamily="49" charset="0"/>
              </a:rPr>
              <a:t> thread, void **status);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 err="1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pthread_detach</a:t>
            </a:r>
            <a:r>
              <a:rPr lang="en-US" altLang="en-US" dirty="0">
                <a:solidFill>
                  <a:srgbClr val="0070C0"/>
                </a:solidFill>
                <a:latin typeface="Courier New" panose="02070309020205020404" pitchFamily="49" charset="0"/>
              </a:rPr>
              <a:t>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solidFill>
                  <a:srgbClr val="0070C0"/>
                </a:solidFill>
                <a:latin typeface="Courier New" panose="02070309020205020404" pitchFamily="49" charset="0"/>
              </a:rPr>
              <a:t>void </a:t>
            </a: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pthread_exit</a:t>
            </a:r>
            <a:r>
              <a:rPr lang="en-US" altLang="en-US" dirty="0">
                <a:solidFill>
                  <a:srgbClr val="0070C0"/>
                </a:solidFill>
                <a:latin typeface="Courier New" panose="02070309020205020404" pitchFamily="49" charset="0"/>
              </a:rPr>
              <a:t>();</a:t>
            </a:r>
          </a:p>
          <a:p>
            <a:pPr lvl="1">
              <a:lnSpc>
                <a:spcPct val="80000"/>
              </a:lnSpc>
            </a:pPr>
            <a:endParaRPr lang="en-US" altLang="en-US" sz="1800" dirty="0"/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No explicit parent/child model, except main thread holds process info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Call </a:t>
            </a:r>
            <a:r>
              <a:rPr lang="en-US" altLang="en-US" sz="1800" dirty="0" err="1">
                <a:latin typeface="Courier New" panose="02070309020205020404" pitchFamily="49" charset="0"/>
              </a:rPr>
              <a:t>pthread_exit</a:t>
            </a:r>
            <a:r>
              <a:rPr lang="en-US" altLang="en-US" sz="1800" dirty="0"/>
              <a:t> in main, don’t just fall through;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Most likely you wouldn’t need </a:t>
            </a:r>
            <a:r>
              <a:rPr lang="en-US" altLang="en-US" sz="1800" dirty="0" err="1">
                <a:latin typeface="Courier New" panose="02070309020205020404" pitchFamily="49" charset="0"/>
              </a:rPr>
              <a:t>pthread_join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 lvl="2">
              <a:lnSpc>
                <a:spcPct val="80000"/>
              </a:lnSpc>
            </a:pPr>
            <a:r>
              <a:rPr lang="en-US" altLang="en-US" sz="1600" dirty="0">
                <a:latin typeface="Courier New" panose="02070309020205020404" pitchFamily="49" charset="0"/>
              </a:rPr>
              <a:t>status </a:t>
            </a:r>
            <a:r>
              <a:rPr lang="en-US" altLang="en-US" sz="1600" dirty="0"/>
              <a:t>= exit value returned by joinable thread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Detached threads are those which cannot be joined (can also set this at creation)</a:t>
            </a:r>
          </a:p>
        </p:txBody>
      </p:sp>
    </p:spTree>
    <p:extLst>
      <p:ext uri="{BB962C8B-B14F-4D97-AF65-F5344CB8AC3E}">
        <p14:creationId xmlns:p14="http://schemas.microsoft.com/office/powerpoint/2010/main" val="344655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34390"/>
          </a:xfrm>
        </p:spPr>
        <p:txBody>
          <a:bodyPr/>
          <a:lstStyle/>
          <a:p>
            <a:r>
              <a:rPr lang="en-US" dirty="0" smtClean="0"/>
              <a:t>Hello World from Threads!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989" y="1200150"/>
            <a:ext cx="9104762" cy="5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21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192</TotalTime>
  <Words>495</Words>
  <Application>Microsoft Office PowerPoint</Application>
  <PresentationFormat>Widescreen</PresentationFormat>
  <Paragraphs>105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Century Schoolbook</vt:lpstr>
      <vt:lpstr>Courier New</vt:lpstr>
      <vt:lpstr>Wingdings</vt:lpstr>
      <vt:lpstr>Wingdings 2</vt:lpstr>
      <vt:lpstr>View</vt:lpstr>
      <vt:lpstr>Multithreading</vt:lpstr>
      <vt:lpstr>Multithreading</vt:lpstr>
      <vt:lpstr>What is a thread </vt:lpstr>
      <vt:lpstr>How a Process Looks like?</vt:lpstr>
      <vt:lpstr>How Multi-threaded process looks?</vt:lpstr>
      <vt:lpstr>Suitable Candidates for threading</vt:lpstr>
      <vt:lpstr>Designing threads </vt:lpstr>
      <vt:lpstr>Thread creation</vt:lpstr>
      <vt:lpstr>Hello World from Threads!</vt:lpstr>
      <vt:lpstr>Output</vt:lpstr>
      <vt:lpstr>Hands on: Run the without_joining_threads.cpp and joining_threads.cpp</vt:lpstr>
      <vt:lpstr>Without Joining</vt:lpstr>
      <vt:lpstr>Passing Arguments to Thread</vt:lpstr>
      <vt:lpstr>Passing argument to thread</vt:lpstr>
      <vt:lpstr>main()</vt:lpstr>
      <vt:lpstr>The threadFunction</vt:lpstr>
      <vt:lpstr>Threads in a class: a common approach</vt:lpstr>
      <vt:lpstr>Threads in a class - 1</vt:lpstr>
      <vt:lpstr>Threads in a class - 2</vt:lpstr>
      <vt:lpstr>Threads in a class - 3</vt:lpstr>
      <vt:lpstr>Mutex: need of Synchronization </vt:lpstr>
      <vt:lpstr>class declaration</vt:lpstr>
      <vt:lpstr>main()</vt:lpstr>
      <vt:lpstr>Thread function</vt:lpstr>
      <vt:lpstr>Pthread Mutexes</vt:lpstr>
      <vt:lpstr>Using mutex </vt:lpstr>
      <vt:lpstr>Using mutex in the thread function</vt:lpstr>
      <vt:lpstr>Condition variables</vt:lpstr>
      <vt:lpstr>Pros and Cons of Thread-Based Designs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Multithreading</dc:title>
  <cp:revision>15</cp:revision>
  <dcterms:created xsi:type="dcterms:W3CDTF">2016-07-01T08:33:55Z</dcterms:created>
  <dcterms:modified xsi:type="dcterms:W3CDTF">2016-07-01T11:46:34Z</dcterms:modified>
</cp:coreProperties>
</file>