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79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78.xml" ContentType="application/vnd.openxmlformats-officedocument.theme+xml"/>
  <Override PartName="/ppt/theme/theme77.xml" ContentType="application/vnd.openxmlformats-officedocument.theme+xml"/>
  <Override PartName="/ppt/theme/theme76.xml" ContentType="application/vnd.openxmlformats-officedocument.theme+xml"/>
  <Override PartName="/ppt/theme/theme75.xml" ContentType="application/vnd.openxmlformats-officedocument.theme+xml"/>
  <Override PartName="/ppt/theme/theme74.xml" ContentType="application/vnd.openxmlformats-officedocument.theme+xml"/>
  <Override PartName="/ppt/theme/theme73.xml" ContentType="application/vnd.openxmlformats-officedocument.theme+xml"/>
  <Override PartName="/ppt/theme/theme72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</p:sldMasterIdLst>
  <p:sldIdLst>
    <p:sldId id="256" r:id="rId81"/>
    <p:sldId id="257" r:id="rId82"/>
    <p:sldId id="258" r:id="rId83"/>
    <p:sldId id="259" r:id="rId84"/>
    <p:sldId id="260" r:id="rId85"/>
    <p:sldId id="261" r:id="rId86"/>
    <p:sldId id="262" r:id="rId87"/>
    <p:sldId id="263" r:id="rId88"/>
    <p:sldId id="264" r:id="rId89"/>
    <p:sldId id="265" r:id="rId90"/>
    <p:sldId id="266" r:id="rId91"/>
    <p:sldId id="267" r:id="rId92"/>
    <p:sldId id="268" r:id="rId93"/>
    <p:sldId id="269" r:id="rId94"/>
    <p:sldId id="270" r:id="rId95"/>
    <p:sldId id="271" r:id="rId96"/>
    <p:sldId id="272" r:id="rId97"/>
    <p:sldId id="273" r:id="rId98"/>
    <p:sldId id="274" r:id="rId9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" Target="slides/slide1.xml"/><Relationship Id="rId82" Type="http://schemas.openxmlformats.org/officeDocument/2006/relationships/slide" Target="slides/slide2.xml"/><Relationship Id="rId83" Type="http://schemas.openxmlformats.org/officeDocument/2006/relationships/slide" Target="slides/slide3.xml"/><Relationship Id="rId84" Type="http://schemas.openxmlformats.org/officeDocument/2006/relationships/slide" Target="slides/slide4.xml"/><Relationship Id="rId85" Type="http://schemas.openxmlformats.org/officeDocument/2006/relationships/slide" Target="slides/slide5.xml"/><Relationship Id="rId86" Type="http://schemas.openxmlformats.org/officeDocument/2006/relationships/slide" Target="slides/slide6.xml"/><Relationship Id="rId87" Type="http://schemas.openxmlformats.org/officeDocument/2006/relationships/slide" Target="slides/slide7.xml"/><Relationship Id="rId88" Type="http://schemas.openxmlformats.org/officeDocument/2006/relationships/slide" Target="slides/slide8.xml"/><Relationship Id="rId89" Type="http://schemas.openxmlformats.org/officeDocument/2006/relationships/slide" Target="slides/slide9.xml"/><Relationship Id="rId90" Type="http://schemas.openxmlformats.org/officeDocument/2006/relationships/slide" Target="slides/slide10.xml"/><Relationship Id="rId91" Type="http://schemas.openxmlformats.org/officeDocument/2006/relationships/slide" Target="slides/slide11.xml"/><Relationship Id="rId92" Type="http://schemas.openxmlformats.org/officeDocument/2006/relationships/slide" Target="slides/slide12.xml"/><Relationship Id="rId93" Type="http://schemas.openxmlformats.org/officeDocument/2006/relationships/slide" Target="slides/slide13.xml"/><Relationship Id="rId94" Type="http://schemas.openxmlformats.org/officeDocument/2006/relationships/slide" Target="slides/slide14.xml"/><Relationship Id="rId95" Type="http://schemas.openxmlformats.org/officeDocument/2006/relationships/slide" Target="slides/slide15.xml"/><Relationship Id="rId96" Type="http://schemas.openxmlformats.org/officeDocument/2006/relationships/slide" Target="slides/slide16.xml"/><Relationship Id="rId97" Type="http://schemas.openxmlformats.org/officeDocument/2006/relationships/slide" Target="slides/slide17.xml"/><Relationship Id="rId98" Type="http://schemas.openxmlformats.org/officeDocument/2006/relationships/slide" Target="slides/slide18.xml"/><Relationship Id="rId99" Type="http://schemas.openxmlformats.org/officeDocument/2006/relationships/slide" Target="slides/slide19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30" name="Google Shape;98;p20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Google Shape;100;p20"/>
          <p:cNvSpPr/>
          <p:nvPr/>
        </p:nvSpPr>
        <p:spPr>
          <a:xfrm>
            <a:off x="620136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Google Shape;101;p20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Google Shape;102;p20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36" name="Google Shape;108;p21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110;p21"/>
          <p:cNvSpPr/>
          <p:nvPr/>
        </p:nvSpPr>
        <p:spPr>
          <a:xfrm>
            <a:off x="6201360" y="10926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111;p21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112;p21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18;p22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Google Shape;120;p22"/>
          <p:cNvSpPr/>
          <p:nvPr/>
        </p:nvSpPr>
        <p:spPr>
          <a:xfrm>
            <a:off x="6201360" y="109008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Google Shape;121;p22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Google Shape;122;p22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132;p23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34;p23"/>
          <p:cNvSpPr/>
          <p:nvPr/>
        </p:nvSpPr>
        <p:spPr>
          <a:xfrm>
            <a:off x="620136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139;p23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40;p23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56" name="Google Shape;151;p25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Google Shape;153;p25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Google Shape;154;p25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6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159;p26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61;p26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62;p26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67;p27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Google Shape;169;p27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Google Shape;170;p27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78;p28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80;p28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81;p28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1;p1" descr=""/>
          <p:cNvPicPr/>
          <p:nvPr/>
        </p:nvPicPr>
        <p:blipFill>
          <a:blip r:embed="rId3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12;p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76" name="Google Shape;15;p2" descr=""/>
          <p:cNvPicPr/>
          <p:nvPr/>
        </p:nvPicPr>
        <p:blipFill>
          <a:blip r:embed="rId5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6;p2" descr=""/>
          <p:cNvPicPr/>
          <p:nvPr/>
        </p:nvPicPr>
        <p:blipFill>
          <a:blip r:embed="rId6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7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8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197;p30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Google Shape;199;p30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Google Shape;200;p30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Google Shape;201;p30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Google Shape;202;p30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203;p30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211;p31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213;p31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214;p31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215;p31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216;p31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217;p31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225;p32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Google Shape;227;p32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228;p32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229;p32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Google Shape;230;p32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Google Shape;231;p32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245;p33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247;p33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248;p33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249;p33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250;p33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251;p33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272;p35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273;p35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274;p35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Google Shape;275;p35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282;p36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83;p36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84;p36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285;p36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292;p37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293;p37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Google Shape;294;p37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Google Shape;295;p37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306;p38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307;p38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308;p38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309;p38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42" name="Google Shape;18;p3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20;p3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50" name="Google Shape;330;p40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Google Shape;331;p40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Google Shape;332;p40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Google Shape;333;p40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Google Shape;334;p40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Google Shape;335;p40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Google Shape;336;p40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337;p40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60" name="Google Shape;348;p41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349;p41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350;p41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351;p41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352;p41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353;p41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354;p41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355;p41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70" name="Google Shape;366;p42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Google Shape;367;p42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Google Shape;368;p42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Google Shape;369;p42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Google Shape;370;p42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371;p42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Google Shape;372;p42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Google Shape;373;p42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80" name="Google Shape;392;p43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393;p43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394;p43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395;p43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396;p43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397;p43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398;p43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399;p43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418;p4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419;p4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6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422;p4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423;p4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428;p4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429;p4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433;p4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434;p4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6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439;p4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440;p4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6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4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445;p4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446;p4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6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451;p5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452;p5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6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57;p5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458;p5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24" name="Google Shape;459;p51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Google Shape;460;p51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6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465;p5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466;p5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467;p52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Google Shape;468;p52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6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473;p5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474;p5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36" name="Google Shape;475;p53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Google Shape;476;p53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6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483;p5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484;p5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42" name="Google Shape;485;p54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Google Shape;486;p54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493;p5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494;p5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6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500;p5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501;p5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6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508;p5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509;p5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56" name="Google Shape;510;p57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Google Shape;511;p57"/>
          <p:cNvSpPr/>
          <p:nvPr/>
        </p:nvSpPr>
        <p:spPr>
          <a:xfrm>
            <a:off x="620136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Google Shape;512;p57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Google Shape;513;p57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6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520;p5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521;p5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522;p58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Google Shape;523;p58"/>
          <p:cNvSpPr/>
          <p:nvPr/>
        </p:nvSpPr>
        <p:spPr>
          <a:xfrm>
            <a:off x="620136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Google Shape;524;p58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Google Shape;525;p58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4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532;p5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533;p5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76" name="Google Shape;534;p59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Google Shape;535;p59"/>
          <p:cNvSpPr/>
          <p:nvPr/>
        </p:nvSpPr>
        <p:spPr>
          <a:xfrm>
            <a:off x="6201360" y="109008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Google Shape;536;p59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Google Shape;537;p59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6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8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82" name="Google Shape;548;p6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83" name="Google Shape;549;p6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84" name="Google Shape;550;p60"/>
          <p:cNvSpPr/>
          <p:nvPr/>
        </p:nvSpPr>
        <p:spPr>
          <a:xfrm>
            <a:off x="442800" y="10890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Google Shape;551;p60"/>
          <p:cNvSpPr/>
          <p:nvPr/>
        </p:nvSpPr>
        <p:spPr>
          <a:xfrm>
            <a:off x="6201360" y="109008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Google Shape;552;p60"/>
          <p:cNvSpPr/>
          <p:nvPr/>
        </p:nvSpPr>
        <p:spPr>
          <a:xfrm>
            <a:off x="44280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Google Shape;553;p60"/>
          <p:cNvSpPr/>
          <p:nvPr/>
        </p:nvSpPr>
        <p:spPr>
          <a:xfrm>
            <a:off x="6201360" y="3538800"/>
            <a:ext cx="5543280" cy="223128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6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8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90" name="Google Shape;564;p6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91" name="Google Shape;565;p6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6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294" name="Google Shape;571;p6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295" name="Google Shape;572;p6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296" name="Google Shape;573;p62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Google Shape;574;p62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Google Shape;575;p62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6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0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01" name="Google Shape;581;p6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02" name="Google Shape;582;p6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03" name="Google Shape;583;p63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Google Shape;584;p63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Google Shape;585;p63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0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08" name="Google Shape;591;p6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09" name="Google Shape;592;p6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10" name="Google Shape;593;p64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Google Shape;594;p64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Google Shape;595;p64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6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1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604;p6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16" name="Google Shape;605;p6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17" name="Google Shape;606;p65"/>
          <p:cNvSpPr/>
          <p:nvPr/>
        </p:nvSpPr>
        <p:spPr>
          <a:xfrm>
            <a:off x="44280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Google Shape;607;p65"/>
          <p:cNvSpPr/>
          <p:nvPr/>
        </p:nvSpPr>
        <p:spPr>
          <a:xfrm>
            <a:off x="8112240" y="1089000"/>
            <a:ext cx="363636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Google Shape;608;p65"/>
          <p:cNvSpPr/>
          <p:nvPr/>
        </p:nvSpPr>
        <p:spPr>
          <a:xfrm>
            <a:off x="4295880" y="1089000"/>
            <a:ext cx="3599640" cy="467928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6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22" name="Google Shape;617;p6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23" name="Google Shape;618;p6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6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2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26" name="Google Shape;627;p6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27" name="Google Shape;628;p6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28" name="Google Shape;629;p67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Google Shape;630;p67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Google Shape;631;p67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Google Shape;632;p67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Google Shape;633;p67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Google Shape;634;p67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6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3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36" name="Google Shape;643;p6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37" name="Google Shape;644;p6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38" name="Google Shape;645;p68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Google Shape;646;p68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Google Shape;647;p68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Google Shape;648;p68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Google Shape;649;p68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Google Shape;650;p68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6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4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46" name="Google Shape;32;p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47" name="Google Shape;33;p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6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52" name="Google Shape;659;p6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53" name="Google Shape;660;p6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54" name="Google Shape;661;p69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Google Shape;662;p69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Google Shape;663;p69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Google Shape;664;p69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Google Shape;665;p69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Google Shape;666;p69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6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6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62" name="Google Shape;681;p7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63" name="Google Shape;682;p7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64" name="Google Shape;683;p70"/>
          <p:cNvSpPr/>
          <p:nvPr/>
        </p:nvSpPr>
        <p:spPr>
          <a:xfrm>
            <a:off x="442800" y="10890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Google Shape;684;p70"/>
          <p:cNvSpPr/>
          <p:nvPr/>
        </p:nvSpPr>
        <p:spPr>
          <a:xfrm>
            <a:off x="8112240" y="10890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Google Shape;685;p70"/>
          <p:cNvSpPr/>
          <p:nvPr/>
        </p:nvSpPr>
        <p:spPr>
          <a:xfrm>
            <a:off x="4295880" y="10890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Google Shape;686;p70"/>
          <p:cNvSpPr/>
          <p:nvPr/>
        </p:nvSpPr>
        <p:spPr>
          <a:xfrm>
            <a:off x="442800" y="3538800"/>
            <a:ext cx="3636360" cy="223128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Google Shape;687;p70"/>
          <p:cNvSpPr/>
          <p:nvPr/>
        </p:nvSpPr>
        <p:spPr>
          <a:xfrm>
            <a:off x="8112240" y="3538800"/>
            <a:ext cx="3636360" cy="223128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Google Shape;688;p70"/>
          <p:cNvSpPr/>
          <p:nvPr/>
        </p:nvSpPr>
        <p:spPr>
          <a:xfrm>
            <a:off x="4295880" y="3538800"/>
            <a:ext cx="3599640" cy="223128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6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7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72" name="Google Shape;703;p7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73" name="Google Shape;704;p7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6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7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76" name="Google Shape;711;p7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712;p7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78" name="Google Shape;713;p72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Google Shape;714;p72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Google Shape;715;p72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Google Shape;716;p72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4" name="Google Shape;67;p15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Google Shape;69;p15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84" name="Google Shape;723;p7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85" name="Google Shape;724;p7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86" name="Google Shape;725;p73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7" name="Google Shape;726;p73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Google Shape;727;p73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Google Shape;728;p73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6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735;p7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736;p7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394" name="Google Shape;737;p74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Google Shape;738;p74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Google Shape;739;p74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Google Shape;740;p74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6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751;p7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752;p7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02" name="Google Shape;753;p75"/>
          <p:cNvSpPr/>
          <p:nvPr/>
        </p:nvSpPr>
        <p:spPr>
          <a:xfrm>
            <a:off x="44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Google Shape;754;p75"/>
          <p:cNvSpPr/>
          <p:nvPr/>
        </p:nvSpPr>
        <p:spPr>
          <a:xfrm>
            <a:off x="332280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Google Shape;755;p75"/>
          <p:cNvSpPr/>
          <p:nvPr/>
        </p:nvSpPr>
        <p:spPr>
          <a:xfrm>
            <a:off x="620388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Google Shape;756;p75"/>
          <p:cNvSpPr/>
          <p:nvPr/>
        </p:nvSpPr>
        <p:spPr>
          <a:xfrm>
            <a:off x="9085320" y="1089000"/>
            <a:ext cx="2664720" cy="467928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6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0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767;p7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768;p7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6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1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12" name="Google Shape;779;p7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780;p7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14" name="Google Shape;781;p77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Google Shape;782;p77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Google Shape;783;p77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Google Shape;784;p77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Google Shape;785;p77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Google Shape;786;p77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Google Shape;787;p77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1" name="Google Shape;788;p77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6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2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24" name="Google Shape;799;p7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800;p7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26" name="Google Shape;801;p78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Google Shape;802;p78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Google Shape;803;p78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Google Shape;804;p78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Google Shape;805;p78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Google Shape;806;p78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Google Shape;807;p78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Google Shape;808;p78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6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36;p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37;p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6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819;p7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43" name="Google Shape;820;p7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44" name="Google Shape;821;p79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Google Shape;822;p79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Google Shape;823;p79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Google Shape;824;p79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Google Shape;825;p79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Google Shape;826;p79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Google Shape;827;p79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Google Shape;828;p79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6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847;p8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55" name="Google Shape;848;p8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  <p:sp>
        <p:nvSpPr>
          <p:cNvPr id="456" name="Google Shape;849;p80"/>
          <p:cNvSpPr/>
          <p:nvPr/>
        </p:nvSpPr>
        <p:spPr>
          <a:xfrm>
            <a:off x="44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Google Shape;850;p80"/>
          <p:cNvSpPr/>
          <p:nvPr/>
        </p:nvSpPr>
        <p:spPr>
          <a:xfrm>
            <a:off x="332388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Google Shape;851;p80"/>
          <p:cNvSpPr/>
          <p:nvPr/>
        </p:nvSpPr>
        <p:spPr>
          <a:xfrm>
            <a:off x="620280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Google Shape;852;p80"/>
          <p:cNvSpPr/>
          <p:nvPr/>
        </p:nvSpPr>
        <p:spPr>
          <a:xfrm>
            <a:off x="9084960" y="10890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Google Shape;853;p80"/>
          <p:cNvSpPr/>
          <p:nvPr/>
        </p:nvSpPr>
        <p:spPr>
          <a:xfrm>
            <a:off x="44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Google Shape;854;p80"/>
          <p:cNvSpPr/>
          <p:nvPr/>
        </p:nvSpPr>
        <p:spPr>
          <a:xfrm>
            <a:off x="332388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Google Shape;855;p80"/>
          <p:cNvSpPr/>
          <p:nvPr/>
        </p:nvSpPr>
        <p:spPr>
          <a:xfrm>
            <a:off x="620280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3" name="Google Shape;856;p80"/>
          <p:cNvSpPr/>
          <p:nvPr/>
        </p:nvSpPr>
        <p:spPr>
          <a:xfrm>
            <a:off x="9084960" y="3538800"/>
            <a:ext cx="2663280" cy="223128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0805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6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pic>
        <p:nvPicPr>
          <p:cNvPr id="466" name="Google Shape;41;p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368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42;p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560" cy="179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1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18" name="Google Shape;73;p16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75;p16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480" cy="179280"/>
          </a:xfrm>
          <a:prstGeom prst="rect">
            <a:avLst/>
          </a:prstGeom>
          <a:ln w="0">
            <a:noFill/>
          </a:ln>
        </p:spPr>
      </p:pic>
      <p:pic>
        <p:nvPicPr>
          <p:cNvPr id="2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720" cy="193680"/>
          </a:xfrm>
          <a:prstGeom prst="rect">
            <a:avLst/>
          </a:prstGeom>
          <a:ln w="0">
            <a:noFill/>
          </a:ln>
        </p:spPr>
      </p:pic>
      <p:sp>
        <p:nvSpPr>
          <p:cNvPr id="22" name="Google Shape;79;p17"/>
          <p:cNvSpPr/>
          <p:nvPr/>
        </p:nvSpPr>
        <p:spPr>
          <a:xfrm>
            <a:off x="44280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Google Shape;81;p17"/>
          <p:cNvSpPr/>
          <p:nvPr/>
        </p:nvSpPr>
        <p:spPr>
          <a:xfrm>
            <a:off x="6203880" y="1089000"/>
            <a:ext cx="5544360" cy="467928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43160" y="441360"/>
            <a:ext cx="6252120" cy="43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>
                <a:solidFill>
                  <a:srgbClr val="ffffff"/>
                </a:solidFill>
                <a:latin typeface="Arial"/>
                <a:ea typeface="Arial"/>
              </a:rPr>
              <a:t>Разработка модели прогнозирования объема тендера на арматуру</a:t>
            </a:r>
            <a:br>
              <a:rPr sz="5400"/>
            </a:br>
            <a:endParaRPr b="0" lang="ru-RU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Google Shape;878;p81"/>
          <p:cNvSpPr/>
          <p:nvPr/>
        </p:nvSpPr>
        <p:spPr>
          <a:xfrm>
            <a:off x="193680" y="6149880"/>
            <a:ext cx="34347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Команда №20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3462120" y="3105000"/>
            <a:ext cx="518796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ffffff"/>
                </a:solidFill>
                <a:latin typeface="Arial"/>
                <a:ea typeface="Arial"/>
              </a:rPr>
              <a:t>Сравнение Моделей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715680" y="62208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LSTM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Google Shape;963;p91" descr=""/>
          <p:cNvPicPr/>
          <p:nvPr/>
        </p:nvPicPr>
        <p:blipFill>
          <a:blip r:embed="rId1"/>
          <a:stretch/>
        </p:blipFill>
        <p:spPr>
          <a:xfrm>
            <a:off x="889560" y="1145160"/>
            <a:ext cx="10064520" cy="5263920"/>
          </a:xfrm>
          <a:prstGeom prst="rect">
            <a:avLst/>
          </a:prstGeom>
          <a:ln w="0">
            <a:noFill/>
          </a:ln>
        </p:spPr>
      </p:pic>
      <p:sp>
        <p:nvSpPr>
          <p:cNvPr id="515" name="Google Shape;964;p91"/>
          <p:cNvSpPr/>
          <p:nvPr/>
        </p:nvSpPr>
        <p:spPr>
          <a:xfrm>
            <a:off x="8103960" y="556920"/>
            <a:ext cx="33105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Google Shape;965;p91"/>
          <p:cNvSpPr/>
          <p:nvPr/>
        </p:nvSpPr>
        <p:spPr>
          <a:xfrm>
            <a:off x="8284320" y="237600"/>
            <a:ext cx="3310560" cy="10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7" name="Google Shape;966;p91"/>
          <p:cNvSpPr/>
          <p:nvPr/>
        </p:nvSpPr>
        <p:spPr>
          <a:xfrm>
            <a:off x="8526240" y="426960"/>
            <a:ext cx="33105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Google Shape;967;p91"/>
          <p:cNvSpPr/>
          <p:nvPr/>
        </p:nvSpPr>
        <p:spPr>
          <a:xfrm>
            <a:off x="1766160" y="2268000"/>
            <a:ext cx="4876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Courier New"/>
                <a:ea typeface="Courier New"/>
              </a:rPr>
              <a:t>MSE: 29654731.4848 RMSE: 5445.6158 R²: 0.8155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Предсказание модели LSTM на несколько недель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0" name="Google Shape;973;p92" descr=""/>
          <p:cNvPicPr/>
          <p:nvPr/>
        </p:nvPicPr>
        <p:blipFill>
          <a:blip r:embed="rId1"/>
          <a:stretch/>
        </p:blipFill>
        <p:spPr>
          <a:xfrm>
            <a:off x="342360" y="974520"/>
            <a:ext cx="11219760" cy="57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60600" y="31572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CatBoost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2" name="Google Shape;979;p93" descr=""/>
          <p:cNvPicPr/>
          <p:nvPr/>
        </p:nvPicPr>
        <p:blipFill>
          <a:blip r:embed="rId1"/>
          <a:stretch/>
        </p:blipFill>
        <p:spPr>
          <a:xfrm>
            <a:off x="1107720" y="1290960"/>
            <a:ext cx="6552360" cy="4984560"/>
          </a:xfrm>
          <a:prstGeom prst="rect">
            <a:avLst/>
          </a:prstGeom>
          <a:ln w="0">
            <a:noFill/>
          </a:ln>
        </p:spPr>
      </p:pic>
      <p:sp>
        <p:nvSpPr>
          <p:cNvPr id="523" name="Google Shape;980;p93"/>
          <p:cNvSpPr/>
          <p:nvPr/>
        </p:nvSpPr>
        <p:spPr>
          <a:xfrm>
            <a:off x="8475480" y="367560"/>
            <a:ext cx="3486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MSE: 257642283.1630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RMSE: 16051.2393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R²: -0.6584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986;p94" descr=""/>
          <p:cNvPicPr/>
          <p:nvPr/>
        </p:nvPicPr>
        <p:blipFill>
          <a:blip r:embed="rId1"/>
          <a:stretch/>
        </p:blipFill>
        <p:spPr>
          <a:xfrm>
            <a:off x="538560" y="1579680"/>
            <a:ext cx="8209800" cy="4295160"/>
          </a:xfrm>
          <a:prstGeom prst="rect">
            <a:avLst/>
          </a:prstGeom>
          <a:ln w="0">
            <a:noFill/>
          </a:ln>
        </p:spPr>
      </p:pic>
      <p:sp>
        <p:nvSpPr>
          <p:cNvPr id="525" name="Google Shape;987;p94"/>
          <p:cNvSpPr/>
          <p:nvPr/>
        </p:nvSpPr>
        <p:spPr>
          <a:xfrm>
            <a:off x="3048120" y="3244320"/>
            <a:ext cx="609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Модель №2 CatBoost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Google Shape;988;p94"/>
          <p:cNvSpPr/>
          <p:nvPr/>
        </p:nvSpPr>
        <p:spPr>
          <a:xfrm>
            <a:off x="3048120" y="3244320"/>
            <a:ext cx="609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Модель №2 CatBoost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Google Shape;989;p94"/>
          <p:cNvSpPr/>
          <p:nvPr/>
        </p:nvSpPr>
        <p:spPr>
          <a:xfrm>
            <a:off x="435240" y="477360"/>
            <a:ext cx="113018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LinearRegression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Google Shape;990;p94"/>
          <p:cNvSpPr/>
          <p:nvPr/>
        </p:nvSpPr>
        <p:spPr>
          <a:xfrm>
            <a:off x="8100000" y="275400"/>
            <a:ext cx="3918960" cy="9842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Google Shape;991;p94"/>
          <p:cNvSpPr/>
          <p:nvPr/>
        </p:nvSpPr>
        <p:spPr>
          <a:xfrm>
            <a:off x="8236080" y="459360"/>
            <a:ext cx="367488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Пелюшенко Владислав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Google Shape;992;p94"/>
          <p:cNvSpPr/>
          <p:nvPr/>
        </p:nvSpPr>
        <p:spPr>
          <a:xfrm>
            <a:off x="8872920" y="2551680"/>
            <a:ext cx="3146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MAE линейной регрессии: 6346.032142413797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 линейной регрессии: 71641897.74791077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R^2 линейной регрессии: 0.5966166755219464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998;p95" descr=""/>
          <p:cNvPicPr/>
          <p:nvPr/>
        </p:nvPicPr>
        <p:blipFill>
          <a:blip r:embed="rId1"/>
          <a:stretch/>
        </p:blipFill>
        <p:spPr>
          <a:xfrm>
            <a:off x="383760" y="1730520"/>
            <a:ext cx="8664840" cy="4608000"/>
          </a:xfrm>
          <a:prstGeom prst="rect">
            <a:avLst/>
          </a:prstGeom>
          <a:ln w="0">
            <a:noFill/>
          </a:ln>
        </p:spPr>
      </p:pic>
      <p:sp>
        <p:nvSpPr>
          <p:cNvPr id="532" name="Google Shape;999;p95"/>
          <p:cNvSpPr/>
          <p:nvPr/>
        </p:nvSpPr>
        <p:spPr>
          <a:xfrm>
            <a:off x="741240" y="518760"/>
            <a:ext cx="113018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RandomForest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Google Shape;1000;p95"/>
          <p:cNvSpPr/>
          <p:nvPr/>
        </p:nvSpPr>
        <p:spPr>
          <a:xfrm>
            <a:off x="0" y="0"/>
            <a:ext cx="12191400" cy="456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/>
                </a:solidFill>
                <a:latin typeface="arial"/>
                <a:ea typeface="arial"/>
              </a:rPr>
              <a:t>MAE случайного леса: 837.7184210526317 MSE случайного леса: 2081946.2218421055 R^2 случайного леса: 0.9889512599606346</a:t>
            </a:r>
            <a:r>
              <a:rPr b="0" lang="ru-RU" sz="8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Google Shape;1001;p95"/>
          <p:cNvSpPr/>
          <p:nvPr/>
        </p:nvSpPr>
        <p:spPr>
          <a:xfrm>
            <a:off x="9126000" y="2044080"/>
            <a:ext cx="36226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MAE случайного леса: 837.7184210526317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 случайного леса: 2081946.2218421055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R^2 случайного леса: 0.9889512599606346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1008;p96"/>
          <p:cNvSpPr/>
          <p:nvPr/>
        </p:nvSpPr>
        <p:spPr>
          <a:xfrm>
            <a:off x="626040" y="471960"/>
            <a:ext cx="113018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ARIMA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Google Shape;1009;p96"/>
          <p:cNvSpPr/>
          <p:nvPr/>
        </p:nvSpPr>
        <p:spPr>
          <a:xfrm>
            <a:off x="5010840" y="3961440"/>
            <a:ext cx="2778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Google Shape;1010;p96"/>
          <p:cNvSpPr/>
          <p:nvPr/>
        </p:nvSpPr>
        <p:spPr>
          <a:xfrm>
            <a:off x="8858520" y="315720"/>
            <a:ext cx="3021120" cy="101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8" name="Google Shape;1011;p96"/>
          <p:cNvSpPr/>
          <p:nvPr/>
        </p:nvSpPr>
        <p:spPr>
          <a:xfrm>
            <a:off x="9001800" y="521280"/>
            <a:ext cx="2778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6300000" y="2340000"/>
            <a:ext cx="5706360" cy="348300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180000" y="1523880"/>
            <a:ext cx="6120000" cy="333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1017;p97" descr=""/>
          <p:cNvPicPr/>
          <p:nvPr/>
        </p:nvPicPr>
        <p:blipFill>
          <a:blip r:embed="rId1"/>
          <a:stretch/>
        </p:blipFill>
        <p:spPr>
          <a:xfrm>
            <a:off x="5940000" y="2851560"/>
            <a:ext cx="5766480" cy="3088440"/>
          </a:xfrm>
          <a:prstGeom prst="rect">
            <a:avLst/>
          </a:prstGeom>
          <a:ln w="0">
            <a:noFill/>
          </a:ln>
        </p:spPr>
      </p:pic>
      <p:sp>
        <p:nvSpPr>
          <p:cNvPr id="542" name="Google Shape;1018;p97"/>
          <p:cNvSpPr/>
          <p:nvPr/>
        </p:nvSpPr>
        <p:spPr>
          <a:xfrm>
            <a:off x="660600" y="315720"/>
            <a:ext cx="113018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SARIMA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2"/>
          <a:stretch/>
        </p:blipFill>
        <p:spPr>
          <a:xfrm>
            <a:off x="540000" y="1620000"/>
            <a:ext cx="49449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88520" y="54288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Вывод: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Google Shape;1025;p98"/>
          <p:cNvSpPr/>
          <p:nvPr/>
        </p:nvSpPr>
        <p:spPr>
          <a:xfrm>
            <a:off x="1440000" y="1371600"/>
            <a:ext cx="9240840" cy="4352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rial"/>
                <a:ea typeface="Arial"/>
              </a:rPr>
              <a:t>SARIMA показала лучшие результаты при прогнозе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rial"/>
                <a:ea typeface="Arial"/>
              </a:rPr>
              <a:t>Она была использована при создании приложения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6504120" cy="8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000" spc="-1" strike="noStrike">
                <a:solidFill>
                  <a:srgbClr val="ffffff"/>
                </a:solidFill>
                <a:latin typeface="Arial"/>
                <a:ea typeface="Arial"/>
              </a:rPr>
              <a:t>Пример ПО</a:t>
            </a:r>
            <a:endParaRPr b="0" lang="ru-RU" sz="5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7" name="Google Shape;1031;p99" descr=""/>
          <p:cNvPicPr/>
          <p:nvPr/>
        </p:nvPicPr>
        <p:blipFill>
          <a:blip r:embed="rId1"/>
          <a:stretch/>
        </p:blipFill>
        <p:spPr>
          <a:xfrm>
            <a:off x="1410480" y="1456560"/>
            <a:ext cx="9012240" cy="4349880"/>
          </a:xfrm>
          <a:prstGeom prst="rect">
            <a:avLst/>
          </a:prstGeom>
          <a:ln w="0">
            <a:noFill/>
          </a:ln>
        </p:spPr>
      </p:pic>
      <p:sp>
        <p:nvSpPr>
          <p:cNvPr id="548" name="Google Shape;1032;p99"/>
          <p:cNvSpPr/>
          <p:nvPr/>
        </p:nvSpPr>
        <p:spPr>
          <a:xfrm>
            <a:off x="7885080" y="267480"/>
            <a:ext cx="41209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715680" y="36252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Над проектом работали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Google Shape;898;p84"/>
          <p:cNvSpPr/>
          <p:nvPr/>
        </p:nvSpPr>
        <p:spPr>
          <a:xfrm>
            <a:off x="871920" y="2022480"/>
            <a:ext cx="3432600" cy="11379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2" name="Google Shape;899;p84"/>
          <p:cNvSpPr/>
          <p:nvPr/>
        </p:nvSpPr>
        <p:spPr>
          <a:xfrm>
            <a:off x="1103040" y="2304000"/>
            <a:ext cx="34326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Google Shape;900;p84"/>
          <p:cNvSpPr/>
          <p:nvPr/>
        </p:nvSpPr>
        <p:spPr>
          <a:xfrm>
            <a:off x="7129440" y="2016000"/>
            <a:ext cx="4138200" cy="11379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Google Shape;901;p84"/>
          <p:cNvSpPr/>
          <p:nvPr/>
        </p:nvSpPr>
        <p:spPr>
          <a:xfrm>
            <a:off x="7377840" y="2306880"/>
            <a:ext cx="367488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Пелюшенко Владислав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Google Shape;902;p84"/>
          <p:cNvSpPr/>
          <p:nvPr/>
        </p:nvSpPr>
        <p:spPr>
          <a:xfrm>
            <a:off x="4018680" y="4176000"/>
            <a:ext cx="3432960" cy="101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Google Shape;903;p84"/>
          <p:cNvSpPr/>
          <p:nvPr/>
        </p:nvSpPr>
        <p:spPr>
          <a:xfrm>
            <a:off x="4358160" y="4375080"/>
            <a:ext cx="2778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883;p82"/>
          <p:cNvSpPr/>
          <p:nvPr/>
        </p:nvSpPr>
        <p:spPr>
          <a:xfrm>
            <a:off x="0" y="902520"/>
            <a:ext cx="12072960" cy="5058720"/>
          </a:xfrm>
          <a:prstGeom prst="rect">
            <a:avLst/>
          </a:prstGeom>
          <a:solidFill>
            <a:srgbClr val="ffffff"/>
          </a:solidFill>
          <a:ln w="25400">
            <a:solidFill>
              <a:srgbClr val="fefff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Google Shape;884;p82"/>
          <p:cNvSpPr/>
          <p:nvPr/>
        </p:nvSpPr>
        <p:spPr>
          <a:xfrm>
            <a:off x="479880" y="1995840"/>
            <a:ext cx="11219760" cy="3618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Шаги выполнения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336600" algn="just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Процесс выполнения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336600" algn="just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Google Shape;885;p82"/>
          <p:cNvSpPr/>
          <p:nvPr/>
        </p:nvSpPr>
        <p:spPr>
          <a:xfrm>
            <a:off x="480240" y="281160"/>
            <a:ext cx="4200840" cy="1158480"/>
          </a:xfrm>
          <a:prstGeom prst="flowChartTerminator">
            <a:avLst/>
          </a:prstGeom>
          <a:solidFill>
            <a:srgbClr val="1485fc"/>
          </a:solidFill>
          <a:ln w="2540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  <a:ea typeface="Arial"/>
              </a:rPr>
              <a:t>Содержание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890;p83"/>
          <p:cNvSpPr/>
          <p:nvPr/>
        </p:nvSpPr>
        <p:spPr>
          <a:xfrm>
            <a:off x="540000" y="2520000"/>
            <a:ext cx="11159640" cy="3419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Необходимо разработать модель, которая по истории цен и дополнительных данных за период [1,T] делает рекомендацию по объему тендера на арматуру для недели T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Google Shape;891;p83"/>
          <p:cNvSpPr/>
          <p:nvPr/>
        </p:nvSpPr>
        <p:spPr>
          <a:xfrm>
            <a:off x="537120" y="1661040"/>
            <a:ext cx="6096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6"/>
                </a:solidFill>
                <a:latin typeface="Arial Black"/>
                <a:ea typeface="Arial Black"/>
              </a:rPr>
              <a:t>Цель работы: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Google Shape;892;p83"/>
          <p:cNvSpPr/>
          <p:nvPr/>
        </p:nvSpPr>
        <p:spPr>
          <a:xfrm>
            <a:off x="537120" y="568800"/>
            <a:ext cx="60962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chemeClr val="accent6"/>
                </a:solidFill>
                <a:latin typeface="Arial"/>
                <a:ea typeface="Arial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Выполнение работы: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Google Shape;909;p85"/>
          <p:cNvSpPr/>
          <p:nvPr/>
        </p:nvSpPr>
        <p:spPr>
          <a:xfrm>
            <a:off x="9407160" y="4563000"/>
            <a:ext cx="2479680" cy="507600"/>
          </a:xfrm>
          <a:prstGeom prst="roundRect">
            <a:avLst>
              <a:gd name="adj" fmla="val 46280"/>
            </a:avLst>
          </a:prstGeom>
          <a:solidFill>
            <a:srgbClr val="ffffff"/>
          </a:solidFill>
          <a:ln w="12700">
            <a:solidFill>
              <a:srgbClr val="007d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Google Shape;910;p85"/>
          <p:cNvSpPr/>
          <p:nvPr/>
        </p:nvSpPr>
        <p:spPr>
          <a:xfrm>
            <a:off x="9627120" y="467424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00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Google Shape;911;p85"/>
          <p:cNvSpPr/>
          <p:nvPr/>
        </p:nvSpPr>
        <p:spPr>
          <a:xfrm>
            <a:off x="9842040" y="4701960"/>
            <a:ext cx="1702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chemeClr val="accent6"/>
                </a:solidFill>
                <a:latin typeface="Arial"/>
                <a:ea typeface="Arial"/>
              </a:rPr>
              <a:t>Результат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Google Shape;912;p85"/>
          <p:cNvSpPr/>
          <p:nvPr/>
        </p:nvSpPr>
        <p:spPr>
          <a:xfrm>
            <a:off x="442800" y="1409760"/>
            <a:ext cx="2809440" cy="163044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rial"/>
                <a:ea typeface="Arial"/>
              </a:rPr>
              <a:t>Поиск и обработка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Поиск и обработка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Google Shape;913;p85"/>
          <p:cNvSpPr/>
          <p:nvPr/>
        </p:nvSpPr>
        <p:spPr>
          <a:xfrm>
            <a:off x="594000" y="262152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Google Shape;914;p85"/>
          <p:cNvSpPr/>
          <p:nvPr/>
        </p:nvSpPr>
        <p:spPr>
          <a:xfrm>
            <a:off x="3376080" y="1405800"/>
            <a:ext cx="2809440" cy="163044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Выбор библиотек и моделей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Google Shape;915;p85"/>
          <p:cNvSpPr/>
          <p:nvPr/>
        </p:nvSpPr>
        <p:spPr>
          <a:xfrm>
            <a:off x="3527280" y="262764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Google Shape;916;p85"/>
          <p:cNvSpPr/>
          <p:nvPr/>
        </p:nvSpPr>
        <p:spPr>
          <a:xfrm>
            <a:off x="6309000" y="1405800"/>
            <a:ext cx="2809440" cy="163044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Обучение и тестирование моделей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Google Shape;917;p85"/>
          <p:cNvSpPr/>
          <p:nvPr/>
        </p:nvSpPr>
        <p:spPr>
          <a:xfrm>
            <a:off x="6460200" y="260856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Google Shape;918;p85"/>
          <p:cNvSpPr/>
          <p:nvPr/>
        </p:nvSpPr>
        <p:spPr>
          <a:xfrm>
            <a:off x="9231480" y="1405800"/>
            <a:ext cx="2809440" cy="163044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Проверка качества предсказаний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Google Shape;919;p85"/>
          <p:cNvSpPr/>
          <p:nvPr/>
        </p:nvSpPr>
        <p:spPr>
          <a:xfrm>
            <a:off x="9371160" y="257004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4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5" name="Google Shape;920;p85"/>
          <p:cNvCxnSpPr>
            <a:stCxn id="487" idx="3"/>
            <a:endCxn id="489" idx="1"/>
          </p:cNvCxnSpPr>
          <p:nvPr/>
        </p:nvCxnSpPr>
        <p:spPr>
          <a:xfrm flipV="1">
            <a:off x="3252240" y="2220840"/>
            <a:ext cx="124200" cy="432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496" name="Google Shape;921;p85"/>
          <p:cNvCxnSpPr>
            <a:stCxn id="489" idx="3"/>
            <a:endCxn id="491" idx="1"/>
          </p:cNvCxnSpPr>
          <p:nvPr/>
        </p:nvCxnSpPr>
        <p:spPr>
          <a:xfrm>
            <a:off x="6185520" y="2220840"/>
            <a:ext cx="123840" cy="36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497" name="Google Shape;922;p85"/>
          <p:cNvCxnSpPr>
            <a:stCxn id="491" idx="3"/>
            <a:endCxn id="493" idx="1"/>
          </p:cNvCxnSpPr>
          <p:nvPr/>
        </p:nvCxnSpPr>
        <p:spPr>
          <a:xfrm>
            <a:off x="9118440" y="2220840"/>
            <a:ext cx="113400" cy="36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498" name="Google Shape;923;p85"/>
          <p:cNvCxnSpPr>
            <a:stCxn id="493" idx="2"/>
            <a:endCxn id="499" idx="0"/>
          </p:cNvCxnSpPr>
          <p:nvPr/>
        </p:nvCxnSpPr>
        <p:spPr>
          <a:xfrm rot="5400000">
            <a:off x="5769720" y="-885960"/>
            <a:ext cx="944280" cy="8789040"/>
          </a:xfrm>
          <a:prstGeom prst="bentConnector3">
            <a:avLst>
              <a:gd name="adj1" fmla="val 50038"/>
            </a:avLst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sp>
        <p:nvSpPr>
          <p:cNvPr id="499" name="Google Shape;924;p85"/>
          <p:cNvSpPr/>
          <p:nvPr/>
        </p:nvSpPr>
        <p:spPr>
          <a:xfrm>
            <a:off x="442800" y="3980160"/>
            <a:ext cx="2809440" cy="163044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Разработка визуализации прогнозов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Google Shape;925;p85"/>
          <p:cNvSpPr/>
          <p:nvPr/>
        </p:nvSpPr>
        <p:spPr>
          <a:xfrm>
            <a:off x="594000" y="518436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Google Shape;926;p85"/>
          <p:cNvSpPr/>
          <p:nvPr/>
        </p:nvSpPr>
        <p:spPr>
          <a:xfrm>
            <a:off x="3538080" y="5211720"/>
            <a:ext cx="42876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6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2" name="Google Shape;927;p85"/>
          <p:cNvCxnSpPr>
            <a:stCxn id="499" idx="3"/>
            <a:endCxn id="484" idx="1"/>
          </p:cNvCxnSpPr>
          <p:nvPr/>
        </p:nvCxnSpPr>
        <p:spPr>
          <a:xfrm>
            <a:off x="3252240" y="4795200"/>
            <a:ext cx="6155280" cy="21960"/>
          </a:xfrm>
          <a:prstGeom prst="straightConnector1">
            <a:avLst/>
          </a:prstGeom>
          <a:ln w="25400">
            <a:solidFill>
              <a:srgbClr val="499efa"/>
            </a:solidFill>
            <a:round/>
            <a:tailEnd len="med" type="triangle" w="med"/>
          </a:ln>
        </p:spPr>
      </p:cxnSp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44960" y="41112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Временной ряд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Google Shape;933;p86" descr=""/>
          <p:cNvPicPr/>
          <p:nvPr/>
        </p:nvPicPr>
        <p:blipFill>
          <a:blip r:embed="rId1"/>
          <a:stretch/>
        </p:blipFill>
        <p:spPr>
          <a:xfrm>
            <a:off x="875160" y="1206360"/>
            <a:ext cx="9867240" cy="520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604520" y="474480"/>
            <a:ext cx="8877960" cy="4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Характеристики временного ряда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6" name="Google Shape;939;p87" descr=""/>
          <p:cNvPicPr/>
          <p:nvPr/>
        </p:nvPicPr>
        <p:blipFill>
          <a:blip r:embed="rId1"/>
          <a:stretch/>
        </p:blipFill>
        <p:spPr>
          <a:xfrm>
            <a:off x="1534680" y="1138320"/>
            <a:ext cx="9247320" cy="52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Автокореляция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8" name="Google Shape;945;p88" descr=""/>
          <p:cNvPicPr/>
          <p:nvPr/>
        </p:nvPicPr>
        <p:blipFill>
          <a:blip r:embed="rId1"/>
          <a:stretch/>
        </p:blipFill>
        <p:spPr>
          <a:xfrm>
            <a:off x="1532880" y="1905120"/>
            <a:ext cx="4146120" cy="2199600"/>
          </a:xfrm>
          <a:prstGeom prst="rect">
            <a:avLst/>
          </a:prstGeom>
          <a:ln w="0">
            <a:noFill/>
          </a:ln>
        </p:spPr>
      </p:pic>
      <p:pic>
        <p:nvPicPr>
          <p:cNvPr id="509" name="Google Shape;946;p88" descr=""/>
          <p:cNvPicPr/>
          <p:nvPr/>
        </p:nvPicPr>
        <p:blipFill>
          <a:blip r:embed="rId2"/>
          <a:stretch/>
        </p:blipFill>
        <p:spPr>
          <a:xfrm>
            <a:off x="1653480" y="1879560"/>
            <a:ext cx="750780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1840" cy="6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Добавление признаков из данных(LSTM)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1" name="Google Shape;952;p89" descr=""/>
          <p:cNvPicPr/>
          <p:nvPr/>
        </p:nvPicPr>
        <p:blipFill>
          <a:blip r:embed="rId1"/>
          <a:stretch/>
        </p:blipFill>
        <p:spPr>
          <a:xfrm>
            <a:off x="1913040" y="1230840"/>
            <a:ext cx="7857720" cy="54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2025-03-27T09:53:40Z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