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95C"/>
    <a:srgbClr val="B9CFED"/>
    <a:srgbClr val="0034AD"/>
    <a:srgbClr val="EB2226"/>
    <a:srgbClr val="075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75" d="100"/>
          <a:sy n="75" d="100"/>
        </p:scale>
        <p:origin x="149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SOLELY FOR PURPOSES OF FORAGE WORK EXPERIENCE</a:t>
            </a:r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JlrWv3khw8qyyOj0DAF63bOM-SpC-jkZ?usp=sharing" TargetMode="External"/><Relationship Id="rId2" Type="http://schemas.openxmlformats.org/officeDocument/2006/relationships/hyperlink" Target="https://colab.research.google.com/drive/1cQ_53GyXsGPfi5YsvyQO7mbEVhIVz3YU?usp=sharin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CF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6104"/>
            <a:ext cx="9144000" cy="2387600"/>
          </a:xfrm>
        </p:spPr>
        <p:txBody>
          <a:bodyPr/>
          <a:lstStyle/>
          <a:p>
            <a:br>
              <a:rPr lang="en-GB" dirty="0">
                <a:solidFill>
                  <a:srgbClr val="01295C"/>
                </a:solidFill>
              </a:rPr>
            </a:br>
            <a:r>
              <a:rPr lang="en-GB" sz="4000" b="1" dirty="0">
                <a:solidFill>
                  <a:srgbClr val="01295C"/>
                </a:solidFill>
                <a:latin typeface="Aptos" panose="020B0004020202020204" pitchFamily="34" charset="0"/>
              </a:rPr>
              <a:t>2023–2024</a:t>
            </a:r>
            <a:br>
              <a:rPr lang="en-GB" sz="4000" b="1" dirty="0">
                <a:solidFill>
                  <a:srgbClr val="01295C"/>
                </a:solidFill>
                <a:latin typeface="Aptos" panose="020B0004020202020204" pitchFamily="34" charset="0"/>
              </a:rPr>
            </a:br>
            <a:r>
              <a:rPr lang="en-GB" sz="4000" b="1" dirty="0">
                <a:solidFill>
                  <a:srgbClr val="01295C"/>
                </a:solidFill>
                <a:latin typeface="Aptos" panose="020B0004020202020204" pitchFamily="34" charset="0"/>
              </a:rPr>
              <a:t>Review / Feedback Analysis</a:t>
            </a:r>
            <a:endParaRPr lang="en-GB" sz="3600" b="1" dirty="0">
              <a:solidFill>
                <a:srgbClr val="01295C"/>
              </a:solidFill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" y="5541009"/>
            <a:ext cx="9144000" cy="110204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sz="1400" b="1" dirty="0"/>
              <a:t>Check out the Code Source:</a:t>
            </a:r>
            <a:br>
              <a:rPr lang="en-GB" sz="1400" b="1" dirty="0"/>
            </a:br>
            <a:br>
              <a:rPr lang="en-GB" sz="1400" b="1" dirty="0"/>
            </a:br>
            <a:r>
              <a:rPr lang="en-GB" sz="1400" b="1" dirty="0" err="1"/>
              <a:t>Webscraper</a:t>
            </a:r>
            <a:r>
              <a:rPr lang="en-GB" sz="1400" b="1" dirty="0"/>
              <a:t> (</a:t>
            </a:r>
            <a:r>
              <a:rPr lang="en-GB" sz="1400" b="1" dirty="0" err="1"/>
              <a:t>Colab</a:t>
            </a:r>
            <a:r>
              <a:rPr lang="en-GB" sz="1400" b="1" dirty="0"/>
              <a:t> Notebook):</a:t>
            </a:r>
            <a:br>
              <a:rPr lang="en-GB" sz="1400" dirty="0"/>
            </a:br>
            <a:r>
              <a:rPr lang="en-GB" sz="1400" dirty="0">
                <a:hlinkClick r:id="rId2"/>
              </a:rPr>
              <a:t>https://colab.research.google.com/drive/1cQ_53GyXsGPfi5YsvyQO7mbEVhIVz3YU?usp=sharing</a:t>
            </a:r>
            <a:endParaRPr lang="en-GB" sz="1400" dirty="0"/>
          </a:p>
          <a:p>
            <a:pPr algn="l"/>
            <a:r>
              <a:rPr lang="en-GB" sz="1400" b="1" dirty="0"/>
              <a:t>Data Analysis (</a:t>
            </a:r>
            <a:r>
              <a:rPr lang="en-GB" sz="1400" b="1" dirty="0" err="1"/>
              <a:t>Colab</a:t>
            </a:r>
            <a:r>
              <a:rPr lang="en-GB" sz="1400" b="1" dirty="0"/>
              <a:t> Notebook):</a:t>
            </a:r>
            <a:br>
              <a:rPr lang="en-GB" sz="1400" dirty="0"/>
            </a:br>
            <a:r>
              <a:rPr lang="en-GB" sz="1400" dirty="0">
                <a:hlinkClick r:id="rId3"/>
              </a:rPr>
              <a:t>https://colab.research.google.com/drive/1JlrWv3khw8qyyOj0DAF63bOM-SpC-jkZ?usp=sharing</a:t>
            </a:r>
            <a:endParaRPr lang="en-GB" sz="1400" dirty="0"/>
          </a:p>
          <a:p>
            <a:pPr algn="l"/>
            <a:endParaRPr lang="en-GB" sz="1400" dirty="0"/>
          </a:p>
        </p:txBody>
      </p:sp>
      <p:pic>
        <p:nvPicPr>
          <p:cNvPr id="1030" name="Picture 6" descr="British Airwyas (BA) Logo">
            <a:extLst>
              <a:ext uri="{FF2B5EF4-FFF2-40B4-BE49-F238E27FC236}">
                <a16:creationId xmlns:a16="http://schemas.microsoft.com/office/drawing/2014/main" id="{FB2D8D89-3FC4-B1D9-19D6-91C48DEA1F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2" t="40000" r="9907" b="38334"/>
          <a:stretch/>
        </p:blipFill>
        <p:spPr bwMode="auto">
          <a:xfrm>
            <a:off x="2400300" y="1316991"/>
            <a:ext cx="82677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FE994D-A7CF-A4C3-8EBD-1C60CB671631}"/>
              </a:ext>
            </a:extLst>
          </p:cNvPr>
          <p:cNvSpPr txBox="1"/>
          <p:nvPr/>
        </p:nvSpPr>
        <p:spPr>
          <a:xfrm>
            <a:off x="10668000" y="6285070"/>
            <a:ext cx="1371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/>
              <a:t>27 February 2025,</a:t>
            </a:r>
          </a:p>
          <a:p>
            <a:r>
              <a:rPr lang="en-GB" sz="1200" b="1" dirty="0"/>
              <a:t>By: Lester Liam</a:t>
            </a:r>
            <a:endParaRPr lang="en-MY" sz="1200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CF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67C2685-0A50-8765-A4D7-B14BF3C60D07}"/>
              </a:ext>
            </a:extLst>
          </p:cNvPr>
          <p:cNvSpPr/>
          <p:nvPr/>
        </p:nvSpPr>
        <p:spPr>
          <a:xfrm>
            <a:off x="0" y="0"/>
            <a:ext cx="12192000" cy="782320"/>
          </a:xfrm>
          <a:prstGeom prst="rect">
            <a:avLst/>
          </a:prstGeom>
          <a:solidFill>
            <a:srgbClr val="0129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2068" name="Picture 20">
            <a:extLst>
              <a:ext uri="{FF2B5EF4-FFF2-40B4-BE49-F238E27FC236}">
                <a16:creationId xmlns:a16="http://schemas.microsoft.com/office/drawing/2014/main" id="{30427E3C-6B08-9995-6010-27A51ADDE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80" y="3378200"/>
            <a:ext cx="4972083" cy="324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429F7563-1D2B-6FD7-086D-32A620987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78199"/>
            <a:ext cx="4825224" cy="327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B7E54B7-B2B7-5F5E-04C7-73E2BF8C918B}"/>
              </a:ext>
            </a:extLst>
          </p:cNvPr>
          <p:cNvSpPr txBox="1"/>
          <p:nvPr/>
        </p:nvSpPr>
        <p:spPr>
          <a:xfrm>
            <a:off x="132398" y="1033819"/>
            <a:ext cx="812219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MY" sz="1500" b="1" dirty="0">
                <a:solidFill>
                  <a:srgbClr val="01295C"/>
                </a:solidFill>
                <a:latin typeface="Aptos" panose="020B0004020202020204" pitchFamily="34" charset="0"/>
              </a:rPr>
              <a:t> </a:t>
            </a:r>
            <a:r>
              <a:rPr lang="en-MY" sz="1500" b="1" dirty="0">
                <a:solidFill>
                  <a:srgbClr val="EB2226"/>
                </a:solidFill>
                <a:latin typeface="Aptos" panose="020B0004020202020204" pitchFamily="34" charset="0"/>
              </a:rPr>
              <a:t>28.6% </a:t>
            </a:r>
            <a:r>
              <a:rPr lang="en-MY" sz="1500" b="1" dirty="0">
                <a:solidFill>
                  <a:srgbClr val="01295C"/>
                </a:solidFill>
                <a:latin typeface="Aptos" panose="020B0004020202020204" pitchFamily="34" charset="0"/>
              </a:rPr>
              <a:t>of Passengers them wound British Airway, up by </a:t>
            </a:r>
            <a:r>
              <a:rPr lang="en-MY" sz="1500" b="1" dirty="0">
                <a:solidFill>
                  <a:srgbClr val="075AAA"/>
                </a:solidFill>
                <a:latin typeface="Aptos" panose="020B0004020202020204" pitchFamily="34" charset="0"/>
              </a:rPr>
              <a:t>1.2%</a:t>
            </a:r>
            <a:r>
              <a:rPr lang="en-MY" sz="1500" b="1" dirty="0">
                <a:solidFill>
                  <a:srgbClr val="01295C"/>
                </a:solidFill>
                <a:latin typeface="Aptos" panose="020B0004020202020204" pitchFamily="34" charset="0"/>
              </a:rPr>
              <a:t> compared to 2023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MY" sz="1500" b="1" dirty="0">
                <a:solidFill>
                  <a:srgbClr val="01295C"/>
                </a:solidFill>
                <a:latin typeface="Aptos" panose="020B0004020202020204" pitchFamily="34" charset="0"/>
              </a:rPr>
              <a:t> </a:t>
            </a:r>
            <a:r>
              <a:rPr lang="en-MY" sz="1500" b="1" dirty="0">
                <a:solidFill>
                  <a:srgbClr val="EB2226"/>
                </a:solidFill>
                <a:latin typeface="Aptos" panose="020B0004020202020204" pitchFamily="34" charset="0"/>
              </a:rPr>
              <a:t>Negative</a:t>
            </a:r>
            <a:r>
              <a:rPr lang="en-MY" sz="1500" b="1" dirty="0">
                <a:solidFill>
                  <a:srgbClr val="01295C"/>
                </a:solidFill>
                <a:latin typeface="Aptos" panose="020B0004020202020204" pitchFamily="34" charset="0"/>
              </a:rPr>
              <a:t> Reviews frequently mentioned terms like: </a:t>
            </a:r>
            <a:br>
              <a:rPr lang="en-MY" sz="1500" b="1" dirty="0">
                <a:solidFill>
                  <a:srgbClr val="01295C"/>
                </a:solidFill>
                <a:latin typeface="Aptos" panose="020B0004020202020204" pitchFamily="34" charset="0"/>
              </a:rPr>
            </a:br>
            <a:r>
              <a:rPr lang="en-MY" sz="1500" b="1" dirty="0">
                <a:solidFill>
                  <a:srgbClr val="01295C"/>
                </a:solidFill>
                <a:latin typeface="Aptos" panose="020B0004020202020204" pitchFamily="34" charset="0"/>
              </a:rPr>
              <a:t>“</a:t>
            </a:r>
            <a:r>
              <a:rPr lang="en-MY" sz="1500" b="1" i="1" dirty="0">
                <a:solidFill>
                  <a:srgbClr val="002060"/>
                </a:solidFill>
                <a:latin typeface="Aptos" panose="020B0004020202020204" pitchFamily="34" charset="0"/>
              </a:rPr>
              <a:t>flight”, “service”, “seat”, “plane”  and “time”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MY" sz="1500" b="1" dirty="0">
                <a:solidFill>
                  <a:srgbClr val="01295C"/>
                </a:solidFill>
                <a:latin typeface="Aptos" panose="020B0004020202020204" pitchFamily="34" charset="0"/>
              </a:rPr>
              <a:t> </a:t>
            </a:r>
            <a:r>
              <a:rPr lang="en-MY" sz="1500" b="1" dirty="0">
                <a:solidFill>
                  <a:srgbClr val="0034AD"/>
                </a:solidFill>
                <a:latin typeface="Aptos" panose="020B0004020202020204" pitchFamily="34" charset="0"/>
              </a:rPr>
              <a:t>Cabin Staff Service </a:t>
            </a:r>
            <a:r>
              <a:rPr lang="en-MY" sz="1500" b="1" dirty="0">
                <a:solidFill>
                  <a:srgbClr val="01295C"/>
                </a:solidFill>
                <a:latin typeface="Aptos" panose="020B0004020202020204" pitchFamily="34" charset="0"/>
              </a:rPr>
              <a:t>remains as </a:t>
            </a:r>
            <a:r>
              <a:rPr lang="en-MY" sz="1500" b="1" dirty="0">
                <a:solidFill>
                  <a:srgbClr val="0034AD"/>
                </a:solidFill>
                <a:latin typeface="Aptos" panose="020B0004020202020204" pitchFamily="34" charset="0"/>
              </a:rPr>
              <a:t>Best Performing Metric </a:t>
            </a:r>
            <a:r>
              <a:rPr lang="en-MY" sz="1500" b="1" dirty="0">
                <a:solidFill>
                  <a:srgbClr val="EB2226"/>
                </a:solidFill>
                <a:latin typeface="Aptos" panose="020B0004020202020204" pitchFamily="34" charset="0"/>
              </a:rPr>
              <a:t>despite</a:t>
            </a:r>
            <a:r>
              <a:rPr lang="en-MY" sz="1500" b="1" dirty="0">
                <a:solidFill>
                  <a:srgbClr val="01295C"/>
                </a:solidFill>
                <a:latin typeface="Aptos" panose="020B0004020202020204" pitchFamily="34" charset="0"/>
              </a:rPr>
              <a:t> </a:t>
            </a:r>
            <a:r>
              <a:rPr lang="en-MY" sz="1500" b="1" dirty="0">
                <a:solidFill>
                  <a:srgbClr val="EB2226"/>
                </a:solidFill>
                <a:latin typeface="Aptos" panose="020B0004020202020204" pitchFamily="34" charset="0"/>
              </a:rPr>
              <a:t>falling</a:t>
            </a:r>
            <a:r>
              <a:rPr lang="en-MY" sz="1500" b="1" dirty="0">
                <a:solidFill>
                  <a:srgbClr val="01295C"/>
                </a:solidFill>
                <a:latin typeface="Aptos" panose="020B0004020202020204" pitchFamily="34" charset="0"/>
              </a:rPr>
              <a:t> compared to 2023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MY" sz="1500" b="1" dirty="0">
                <a:solidFill>
                  <a:srgbClr val="01295C"/>
                </a:solidFill>
                <a:latin typeface="Aptos" panose="020B0004020202020204" pitchFamily="34" charset="0"/>
              </a:rPr>
              <a:t>Rating for </a:t>
            </a:r>
            <a:r>
              <a:rPr lang="en-MY" sz="1500" b="1" dirty="0" err="1">
                <a:solidFill>
                  <a:srgbClr val="0034AD"/>
                </a:solidFill>
                <a:latin typeface="Aptos" panose="020B0004020202020204" pitchFamily="34" charset="0"/>
              </a:rPr>
              <a:t>Wifi</a:t>
            </a:r>
            <a:r>
              <a:rPr lang="en-MY" sz="1500" b="1" dirty="0">
                <a:solidFill>
                  <a:srgbClr val="0034AD"/>
                </a:solidFill>
                <a:latin typeface="Aptos" panose="020B0004020202020204" pitchFamily="34" charset="0"/>
              </a:rPr>
              <a:t> &amp; Connectivity, Seat Comfort &amp; Inflight Entertainment </a:t>
            </a:r>
            <a:r>
              <a:rPr lang="en-MY" sz="1500" b="1" dirty="0">
                <a:solidFill>
                  <a:srgbClr val="002060"/>
                </a:solidFill>
                <a:latin typeface="Aptos" panose="020B0004020202020204" pitchFamily="34" charset="0"/>
              </a:rPr>
              <a:t>increased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MY" sz="1500" b="1" dirty="0">
                <a:solidFill>
                  <a:srgbClr val="002060"/>
                </a:solidFill>
                <a:latin typeface="Aptos" panose="020B0004020202020204" pitchFamily="34" charset="0"/>
              </a:rPr>
              <a:t>Solo Leisure Travellers remained </a:t>
            </a:r>
            <a:r>
              <a:rPr lang="en-MY" sz="1500" b="1" dirty="0">
                <a:solidFill>
                  <a:srgbClr val="01295C"/>
                </a:solidFill>
                <a:latin typeface="Aptos" panose="020B0004020202020204" pitchFamily="34" charset="0"/>
              </a:rPr>
              <a:t>most satisfied with the highest average trip score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MY" sz="1500" b="1" dirty="0">
                <a:solidFill>
                  <a:srgbClr val="0034AD"/>
                </a:solidFill>
                <a:latin typeface="Aptos" panose="020B0004020202020204" pitchFamily="34" charset="0"/>
              </a:rPr>
              <a:t>Family Leisure, Business Travellers</a:t>
            </a:r>
            <a:r>
              <a:rPr lang="en-MY" sz="1500" b="1" dirty="0">
                <a:solidFill>
                  <a:srgbClr val="002060"/>
                </a:solidFill>
                <a:latin typeface="Aptos" panose="020B0004020202020204" pitchFamily="34" charset="0"/>
              </a:rPr>
              <a:t> trip scores improved while </a:t>
            </a:r>
            <a:r>
              <a:rPr lang="en-MY" sz="1500" b="1" dirty="0">
                <a:solidFill>
                  <a:srgbClr val="FF0000"/>
                </a:solidFill>
                <a:latin typeface="Aptos" panose="020B0004020202020204" pitchFamily="34" charset="0"/>
              </a:rPr>
              <a:t>Couple Leisure fell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634618-F3AB-0529-E738-C38339BC084D}"/>
              </a:ext>
            </a:extLst>
          </p:cNvPr>
          <p:cNvSpPr txBox="1"/>
          <p:nvPr/>
        </p:nvSpPr>
        <p:spPr>
          <a:xfrm>
            <a:off x="132398" y="239935"/>
            <a:ext cx="87985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B9CFED"/>
                </a:solidFill>
                <a:latin typeface="Aptos" panose="020B0004020202020204" pitchFamily="34" charset="0"/>
              </a:rPr>
              <a:t>KEY HIGHLIGHTS (2023 vs 2024)</a:t>
            </a:r>
            <a:endParaRPr lang="en-MY" sz="2800" dirty="0">
              <a:solidFill>
                <a:srgbClr val="B9CFED"/>
              </a:solidFill>
            </a:endParaRPr>
          </a:p>
        </p:txBody>
      </p:sp>
      <p:pic>
        <p:nvPicPr>
          <p:cNvPr id="2078" name="Picture 30">
            <a:extLst>
              <a:ext uri="{FF2B5EF4-FFF2-40B4-BE49-F238E27FC236}">
                <a16:creationId xmlns:a16="http://schemas.microsoft.com/office/drawing/2014/main" id="{5EC6F103-0430-FF9D-FC62-948BD7CE5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612" y="1003090"/>
            <a:ext cx="3460126" cy="221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Footer Placeholder 4">
            <a:extLst>
              <a:ext uri="{FF2B5EF4-FFF2-40B4-BE49-F238E27FC236}">
                <a16:creationId xmlns:a16="http://schemas.microsoft.com/office/drawing/2014/main" id="{E7F86FC8-8CFC-C4BF-2EB5-E218B6B8D587}"/>
              </a:ext>
            </a:extLst>
          </p:cNvPr>
          <p:cNvSpPr txBox="1">
            <a:spLocks/>
          </p:cNvSpPr>
          <p:nvPr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SOLELY FOR PURPOSES OF FORAGE WORK EXPERIENCE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178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Office Theme</vt:lpstr>
      <vt:lpstr> 2023–2024 Review / Feedback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LESTER LIAM CHONG BIN</cp:lastModifiedBy>
  <cp:revision>2</cp:revision>
  <dcterms:created xsi:type="dcterms:W3CDTF">2022-12-06T11:13:27Z</dcterms:created>
  <dcterms:modified xsi:type="dcterms:W3CDTF">2025-02-27T09:22:59Z</dcterms:modified>
</cp:coreProperties>
</file>