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295C"/>
    <a:srgbClr val="0034AD"/>
    <a:srgbClr val="EB2226"/>
    <a:srgbClr val="B9CFED"/>
    <a:srgbClr val="075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27/02/2025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SOLELY FOR PURPOSES OF FORAGE WORK EXPERIENCE</a:t>
            </a:r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olab.research.google.com/drive/1vmatebzMSfiUN9I8KX19aXBVjT-MEkjY?usp=sharin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CF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46104"/>
            <a:ext cx="9144000" cy="2387600"/>
          </a:xfrm>
        </p:spPr>
        <p:txBody>
          <a:bodyPr/>
          <a:lstStyle/>
          <a:p>
            <a:br>
              <a:rPr lang="en-GB" dirty="0">
                <a:solidFill>
                  <a:srgbClr val="01295C"/>
                </a:solidFill>
              </a:rPr>
            </a:br>
            <a:r>
              <a:rPr lang="en-GB" sz="4000" b="1" dirty="0">
                <a:solidFill>
                  <a:srgbClr val="01295C"/>
                </a:solidFill>
                <a:latin typeface="Aptos" panose="020B0004020202020204" pitchFamily="34" charset="0"/>
              </a:rPr>
              <a:t>Customer Booking Predictions</a:t>
            </a:r>
            <a:br>
              <a:rPr lang="en-GB" sz="4000" b="1" dirty="0">
                <a:solidFill>
                  <a:srgbClr val="01295C"/>
                </a:solidFill>
                <a:latin typeface="Aptos" panose="020B0004020202020204" pitchFamily="34" charset="0"/>
              </a:rPr>
            </a:br>
            <a:r>
              <a:rPr lang="en-GB" sz="4000" b="1" dirty="0">
                <a:solidFill>
                  <a:srgbClr val="01295C"/>
                </a:solidFill>
                <a:latin typeface="Aptos" panose="020B0004020202020204" pitchFamily="34" charset="0"/>
              </a:rPr>
              <a:t>Machine Learning</a:t>
            </a:r>
            <a:endParaRPr lang="en-GB" sz="3600" b="1" dirty="0">
              <a:solidFill>
                <a:srgbClr val="01295C"/>
              </a:solidFill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" y="5541009"/>
            <a:ext cx="9144000" cy="1102042"/>
          </a:xfrm>
        </p:spPr>
        <p:txBody>
          <a:bodyPr>
            <a:normAutofit/>
          </a:bodyPr>
          <a:lstStyle/>
          <a:p>
            <a:pPr algn="l"/>
            <a:r>
              <a:rPr lang="en-GB" sz="1400" b="1" dirty="0"/>
              <a:t>Check out the Source Code:</a:t>
            </a:r>
            <a:br>
              <a:rPr lang="en-GB" sz="1400" b="1" dirty="0"/>
            </a:br>
            <a:br>
              <a:rPr lang="en-GB" sz="1400" b="1" dirty="0"/>
            </a:br>
            <a:r>
              <a:rPr lang="en-GB" sz="1400" b="1" dirty="0"/>
              <a:t>Machine Learning (</a:t>
            </a:r>
            <a:r>
              <a:rPr lang="en-GB" sz="1400" b="1" dirty="0" err="1"/>
              <a:t>Colab</a:t>
            </a:r>
            <a:r>
              <a:rPr lang="en-GB" sz="1400" b="1" dirty="0"/>
              <a:t> Notebook):</a:t>
            </a:r>
            <a:br>
              <a:rPr lang="en-GB" sz="1400" b="1" dirty="0"/>
            </a:br>
            <a:r>
              <a:rPr lang="en-GB" sz="1400" dirty="0">
                <a:hlinkClick r:id="rId2"/>
              </a:rPr>
              <a:t>https://colab.research.google.com/drive/1vmatebzMSfiUN9I8KX19aXBVjT-MEkjY?usp=sharing</a:t>
            </a:r>
            <a:r>
              <a:rPr lang="en-GB" sz="1400" dirty="0"/>
              <a:t> </a:t>
            </a:r>
            <a:br>
              <a:rPr lang="en-GB" sz="1400" dirty="0"/>
            </a:br>
            <a:endParaRPr lang="en-GB" sz="1400" dirty="0"/>
          </a:p>
        </p:txBody>
      </p:sp>
      <p:pic>
        <p:nvPicPr>
          <p:cNvPr id="1030" name="Picture 6" descr="British Airwyas (BA) Logo">
            <a:extLst>
              <a:ext uri="{FF2B5EF4-FFF2-40B4-BE49-F238E27FC236}">
                <a16:creationId xmlns:a16="http://schemas.microsoft.com/office/drawing/2014/main" id="{FB2D8D89-3FC4-B1D9-19D6-91C48DEA1F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2" t="40000" r="9907" b="38334"/>
          <a:stretch/>
        </p:blipFill>
        <p:spPr bwMode="auto">
          <a:xfrm>
            <a:off x="2400300" y="1316991"/>
            <a:ext cx="82677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FE994D-A7CF-A4C3-8EBD-1C60CB671631}"/>
              </a:ext>
            </a:extLst>
          </p:cNvPr>
          <p:cNvSpPr txBox="1"/>
          <p:nvPr/>
        </p:nvSpPr>
        <p:spPr>
          <a:xfrm>
            <a:off x="10668000" y="6285070"/>
            <a:ext cx="1371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/>
              <a:t>27 February 2025,</a:t>
            </a:r>
          </a:p>
          <a:p>
            <a:r>
              <a:rPr lang="en-GB" sz="1200" b="1" dirty="0"/>
              <a:t>By: Lester Liam</a:t>
            </a:r>
            <a:endParaRPr lang="en-MY" sz="1200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9CF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67C2685-0A50-8765-A4D7-B14BF3C60D07}"/>
              </a:ext>
            </a:extLst>
          </p:cNvPr>
          <p:cNvSpPr/>
          <p:nvPr/>
        </p:nvSpPr>
        <p:spPr>
          <a:xfrm>
            <a:off x="0" y="0"/>
            <a:ext cx="12192000" cy="782320"/>
          </a:xfrm>
          <a:prstGeom prst="rect">
            <a:avLst/>
          </a:prstGeom>
          <a:solidFill>
            <a:srgbClr val="0129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634618-F3AB-0529-E738-C38339BC084D}"/>
              </a:ext>
            </a:extLst>
          </p:cNvPr>
          <p:cNvSpPr txBox="1"/>
          <p:nvPr/>
        </p:nvSpPr>
        <p:spPr>
          <a:xfrm>
            <a:off x="132398" y="239935"/>
            <a:ext cx="87985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B9CFED"/>
                </a:solidFill>
                <a:latin typeface="Aptos" panose="020B0004020202020204" pitchFamily="34" charset="0"/>
              </a:rPr>
              <a:t>MODEL PERFORMANCE SUMMARY</a:t>
            </a:r>
            <a:endParaRPr lang="en-MY" sz="2800" dirty="0">
              <a:solidFill>
                <a:srgbClr val="B9CFED"/>
              </a:solidFill>
            </a:endParaRPr>
          </a:p>
        </p:txBody>
      </p:sp>
      <p:sp>
        <p:nvSpPr>
          <p:cNvPr id="52" name="Footer Placeholder 4">
            <a:extLst>
              <a:ext uri="{FF2B5EF4-FFF2-40B4-BE49-F238E27FC236}">
                <a16:creationId xmlns:a16="http://schemas.microsoft.com/office/drawing/2014/main" id="{E7F86FC8-8CFC-C4BF-2EB5-E218B6B8D587}"/>
              </a:ext>
            </a:extLst>
          </p:cNvPr>
          <p:cNvSpPr txBox="1">
            <a:spLocks/>
          </p:cNvSpPr>
          <p:nvPr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SOLELY FOR PURPOSES OF FORAGE WORK EXPERIENCE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41FDA66-B9E4-8AE1-4B69-7CFDC1526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306226"/>
              </p:ext>
            </p:extLst>
          </p:nvPr>
        </p:nvGraphicFramePr>
        <p:xfrm>
          <a:off x="298567" y="1003090"/>
          <a:ext cx="5757000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217">
                  <a:extLst>
                    <a:ext uri="{9D8B030D-6E8A-4147-A177-3AD203B41FA5}">
                      <a16:colId xmlns:a16="http://schemas.microsoft.com/office/drawing/2014/main" val="732065617"/>
                    </a:ext>
                  </a:extLst>
                </a:gridCol>
                <a:gridCol w="1138334">
                  <a:extLst>
                    <a:ext uri="{9D8B030D-6E8A-4147-A177-3AD203B41FA5}">
                      <a16:colId xmlns:a16="http://schemas.microsoft.com/office/drawing/2014/main" val="3513338665"/>
                    </a:ext>
                  </a:extLst>
                </a:gridCol>
                <a:gridCol w="1539551">
                  <a:extLst>
                    <a:ext uri="{9D8B030D-6E8A-4147-A177-3AD203B41FA5}">
                      <a16:colId xmlns:a16="http://schemas.microsoft.com/office/drawing/2014/main" val="3380409420"/>
                    </a:ext>
                  </a:extLst>
                </a:gridCol>
                <a:gridCol w="1492898">
                  <a:extLst>
                    <a:ext uri="{9D8B030D-6E8A-4147-A177-3AD203B41FA5}">
                      <a16:colId xmlns:a16="http://schemas.microsoft.com/office/drawing/2014/main" val="2059963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MY" dirty="0">
                          <a:solidFill>
                            <a:srgbClr val="B9CFED"/>
                          </a:solidFill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>
                          <a:solidFill>
                            <a:srgbClr val="B9CFED"/>
                          </a:solidFill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b="1" dirty="0">
                          <a:solidFill>
                            <a:srgbClr val="B9CFED"/>
                          </a:solidFill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dirty="0">
                          <a:solidFill>
                            <a:srgbClr val="B9CFED"/>
                          </a:solidFill>
                        </a:rPr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211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sz="1600" b="1" dirty="0">
                          <a:solidFill>
                            <a:srgbClr val="01295C"/>
                          </a:solidFill>
                        </a:rPr>
                        <a:t>A: </a:t>
                      </a:r>
                      <a:r>
                        <a:rPr lang="en-MY" sz="1600" b="1" dirty="0" err="1">
                          <a:solidFill>
                            <a:srgbClr val="01295C"/>
                          </a:solidFill>
                        </a:rPr>
                        <a:t>XGBoost</a:t>
                      </a:r>
                      <a:br>
                        <a:rPr lang="en-MY" sz="1600" b="1" dirty="0">
                          <a:solidFill>
                            <a:srgbClr val="01295C"/>
                          </a:solidFill>
                        </a:rPr>
                      </a:br>
                      <a:r>
                        <a:rPr lang="en-MY" sz="1600" b="1" dirty="0">
                          <a:solidFill>
                            <a:srgbClr val="01295C"/>
                          </a:solidFill>
                        </a:rPr>
                        <a:t>(No Sampling)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b="1" dirty="0">
                          <a:solidFill>
                            <a:srgbClr val="01295C"/>
                          </a:solidFill>
                        </a:rPr>
                        <a:t>84.74%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MY" sz="1600" dirty="0"/>
                        <a:t>0: 0.86</a:t>
                      </a:r>
                    </a:p>
                    <a:p>
                      <a:r>
                        <a:rPr lang="en-MY" sz="1600" dirty="0"/>
                        <a:t>1: 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MY" sz="1600" dirty="0"/>
                        <a:t>0: 0.97</a:t>
                      </a:r>
                    </a:p>
                    <a:p>
                      <a:r>
                        <a:rPr lang="en-MY" sz="1600" dirty="0"/>
                        <a:t>1: 0.12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820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sz="1600" b="1" dirty="0">
                          <a:solidFill>
                            <a:srgbClr val="01295C"/>
                          </a:solidFill>
                        </a:rPr>
                        <a:t>B: </a:t>
                      </a:r>
                      <a:r>
                        <a:rPr lang="en-MY" sz="1600" b="1" dirty="0" err="1">
                          <a:solidFill>
                            <a:srgbClr val="01295C"/>
                          </a:solidFill>
                        </a:rPr>
                        <a:t>XGBoost</a:t>
                      </a:r>
                      <a:endParaRPr lang="en-MY" sz="1600" b="1" dirty="0">
                        <a:solidFill>
                          <a:srgbClr val="01295C"/>
                        </a:solidFill>
                      </a:endParaRPr>
                    </a:p>
                    <a:p>
                      <a:r>
                        <a:rPr lang="en-MY" sz="1600" b="1" dirty="0">
                          <a:solidFill>
                            <a:srgbClr val="01295C"/>
                          </a:solidFill>
                        </a:rPr>
                        <a:t>(SMOTE)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b="1" dirty="0">
                          <a:solidFill>
                            <a:srgbClr val="EB2226"/>
                          </a:solidFill>
                        </a:rPr>
                        <a:t>77.38%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MY" sz="1600" b="0" dirty="0"/>
                        <a:t>0: 0.90 </a:t>
                      </a:r>
                      <a:r>
                        <a:rPr lang="en-MY" sz="1600" b="1" u="none" strike="noStrike" kern="1200" dirty="0">
                          <a:solidFill>
                            <a:srgbClr val="0034AD"/>
                          </a:solidFill>
                          <a:effectLst/>
                        </a:rPr>
                        <a:t>(▲0.04)</a:t>
                      </a:r>
                      <a:endParaRPr lang="en-MY" sz="1600" b="1" dirty="0">
                        <a:solidFill>
                          <a:srgbClr val="0034AD"/>
                        </a:solidFill>
                      </a:endParaRPr>
                    </a:p>
                    <a:p>
                      <a:r>
                        <a:rPr lang="en-MY" sz="1600" b="0" dirty="0"/>
                        <a:t>1: 0.33 </a:t>
                      </a:r>
                      <a:r>
                        <a:rPr lang="en-MY" sz="1600" b="1" dirty="0">
                          <a:solidFill>
                            <a:srgbClr val="EB2226"/>
                          </a:solidFill>
                        </a:rPr>
                        <a:t>(</a:t>
                      </a:r>
                      <a:r>
                        <a:rPr lang="en-MY" sz="1600" b="1" u="none" strike="noStrike" kern="1200" dirty="0">
                          <a:solidFill>
                            <a:srgbClr val="EB2226"/>
                          </a:solidFill>
                          <a:effectLst/>
                        </a:rPr>
                        <a:t>▼0.13)</a:t>
                      </a:r>
                      <a:endParaRPr lang="en-MY" sz="1600" b="1" dirty="0">
                        <a:solidFill>
                          <a:srgbClr val="EB222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600" b="0" dirty="0"/>
                        <a:t>1: 0.82 </a:t>
                      </a:r>
                      <a:r>
                        <a:rPr lang="en-MY" sz="1600" b="1" kern="1200" dirty="0">
                          <a:solidFill>
                            <a:srgbClr val="EB2226"/>
                          </a:solidFill>
                          <a:latin typeface="+mn-lt"/>
                          <a:ea typeface="+mn-ea"/>
                          <a:cs typeface="+mn-cs"/>
                        </a:rPr>
                        <a:t>(▼0.15)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600" b="0" dirty="0"/>
                        <a:t>0: 0.49 </a:t>
                      </a:r>
                      <a:r>
                        <a:rPr lang="en-MY" sz="1600" b="1" u="none" strike="noStrike" kern="1200" dirty="0">
                          <a:solidFill>
                            <a:srgbClr val="0034AD"/>
                          </a:solidFill>
                          <a:effectLst/>
                        </a:rPr>
                        <a:t>(▲0.37)</a:t>
                      </a:r>
                      <a:endParaRPr lang="en-MY" sz="1600" b="1" i="0" u="none" strike="noStrike" kern="1200" dirty="0">
                        <a:solidFill>
                          <a:srgbClr val="0034A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266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sz="1600" b="1" dirty="0">
                          <a:solidFill>
                            <a:srgbClr val="01295C"/>
                          </a:solidFill>
                        </a:rPr>
                        <a:t>C: </a:t>
                      </a:r>
                      <a:r>
                        <a:rPr lang="en-MY" sz="1600" b="1" dirty="0" err="1">
                          <a:solidFill>
                            <a:srgbClr val="01295C"/>
                          </a:solidFill>
                        </a:rPr>
                        <a:t>XGBoost</a:t>
                      </a:r>
                      <a:endParaRPr lang="en-MY" sz="1600" b="1" dirty="0">
                        <a:solidFill>
                          <a:srgbClr val="01295C"/>
                        </a:solidFill>
                      </a:endParaRPr>
                    </a:p>
                    <a:p>
                      <a:r>
                        <a:rPr lang="en-MY" sz="1600" b="1" dirty="0">
                          <a:solidFill>
                            <a:srgbClr val="01295C"/>
                          </a:solidFill>
                        </a:rPr>
                        <a:t>(</a:t>
                      </a:r>
                      <a:r>
                        <a:rPr lang="en-MY" sz="1600" b="1" dirty="0" err="1">
                          <a:solidFill>
                            <a:srgbClr val="01295C"/>
                          </a:solidFill>
                        </a:rPr>
                        <a:t>SMOTE+Tuning</a:t>
                      </a:r>
                      <a:r>
                        <a:rPr lang="en-MY" sz="1600" b="1" dirty="0">
                          <a:solidFill>
                            <a:srgbClr val="01295C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1600" b="1" kern="1200" dirty="0">
                          <a:solidFill>
                            <a:srgbClr val="EB2226"/>
                          </a:solidFill>
                          <a:effectLst/>
                        </a:rPr>
                        <a:t>75.64%</a:t>
                      </a:r>
                      <a:endParaRPr lang="en-MY" sz="1600" b="1" dirty="0">
                        <a:solidFill>
                          <a:srgbClr val="EB222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600" b="0" dirty="0"/>
                        <a:t>0: 0.91 </a:t>
                      </a:r>
                      <a:r>
                        <a:rPr lang="en-MY" sz="1600" b="1" u="none" strike="noStrike" kern="1200" dirty="0">
                          <a:solidFill>
                            <a:srgbClr val="0034AD"/>
                          </a:solidFill>
                          <a:effectLst/>
                        </a:rPr>
                        <a:t>(▲0.01)</a:t>
                      </a:r>
                    </a:p>
                    <a:p>
                      <a:r>
                        <a:rPr lang="en-MY" sz="1600" b="0" dirty="0"/>
                        <a:t>1: 0.32 </a:t>
                      </a:r>
                      <a:r>
                        <a:rPr lang="en-MY" sz="1600" b="1" kern="1200" dirty="0">
                          <a:solidFill>
                            <a:srgbClr val="EB2226"/>
                          </a:solidFill>
                          <a:latin typeface="+mn-lt"/>
                          <a:ea typeface="+mn-ea"/>
                          <a:cs typeface="+mn-cs"/>
                        </a:rPr>
                        <a:t>(▼0.01)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600" b="0" dirty="0"/>
                        <a:t>0: 0.80 </a:t>
                      </a:r>
                      <a:r>
                        <a:rPr lang="en-MY" sz="1600" b="1" kern="1200" dirty="0">
                          <a:solidFill>
                            <a:srgbClr val="EB2226"/>
                          </a:solidFill>
                          <a:latin typeface="+mn-lt"/>
                          <a:ea typeface="+mn-ea"/>
                          <a:cs typeface="+mn-cs"/>
                        </a:rPr>
                        <a:t>(▼0.02)</a:t>
                      </a:r>
                    </a:p>
                    <a:p>
                      <a:r>
                        <a:rPr lang="en-MY" sz="1600" b="1" dirty="0">
                          <a:highlight>
                            <a:srgbClr val="FFFF00"/>
                          </a:highlight>
                        </a:rPr>
                        <a:t>1: 0.54 </a:t>
                      </a:r>
                      <a:r>
                        <a:rPr lang="en-MY" sz="1600" b="1" u="none" strike="noStrike" kern="1200" dirty="0">
                          <a:solidFill>
                            <a:srgbClr val="0034AD"/>
                          </a:solidFill>
                          <a:effectLst/>
                        </a:rPr>
                        <a:t>(▲0.06)</a:t>
                      </a:r>
                      <a:endParaRPr lang="en-MY" sz="1600" b="1" i="0" u="none" strike="noStrike" kern="1200" dirty="0">
                        <a:solidFill>
                          <a:srgbClr val="0034AD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264422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87EA99C-492D-8AF2-81FF-926C4672466D}"/>
              </a:ext>
            </a:extLst>
          </p:cNvPr>
          <p:cNvSpPr txBox="1"/>
          <p:nvPr/>
        </p:nvSpPr>
        <p:spPr>
          <a:xfrm>
            <a:off x="6267064" y="970876"/>
            <a:ext cx="4528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400" b="1" dirty="0">
                <a:solidFill>
                  <a:srgbClr val="01295C"/>
                </a:solidFill>
                <a:latin typeface="Aptos" panose="020B0004020202020204" pitchFamily="34" charset="0"/>
              </a:rPr>
              <a:t>Best Model: </a:t>
            </a:r>
            <a:r>
              <a:rPr lang="en-MY" sz="2400" b="1" dirty="0" err="1">
                <a:solidFill>
                  <a:srgbClr val="FF0000"/>
                </a:solidFill>
                <a:latin typeface="Aptos" panose="020B0004020202020204" pitchFamily="34" charset="0"/>
              </a:rPr>
              <a:t>XGBoost</a:t>
            </a:r>
            <a:r>
              <a:rPr lang="en-MY" sz="2400" b="1" dirty="0">
                <a:solidFill>
                  <a:srgbClr val="FF0000"/>
                </a:solidFill>
                <a:latin typeface="Aptos" panose="020B0004020202020204" pitchFamily="34" charset="0"/>
              </a:rPr>
              <a:t> Classifier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0B3834-DE7C-7E03-23F6-AABE7956CFE4}"/>
              </a:ext>
            </a:extLst>
          </p:cNvPr>
          <p:cNvSpPr txBox="1"/>
          <p:nvPr/>
        </p:nvSpPr>
        <p:spPr>
          <a:xfrm>
            <a:off x="6267064" y="3244334"/>
            <a:ext cx="309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dirty="0">
                <a:solidFill>
                  <a:srgbClr val="01295C"/>
                </a:solidFill>
                <a:highlight>
                  <a:srgbClr val="FFFF00"/>
                </a:highlight>
              </a:rPr>
              <a:t>Which model to choose?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B29AF3-5491-422E-0786-6CF311D25140}"/>
              </a:ext>
            </a:extLst>
          </p:cNvPr>
          <p:cNvSpPr txBox="1"/>
          <p:nvPr/>
        </p:nvSpPr>
        <p:spPr>
          <a:xfrm>
            <a:off x="6267064" y="3680427"/>
            <a:ext cx="49079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b="1" dirty="0">
                <a:solidFill>
                  <a:srgbClr val="EB2226"/>
                </a:solidFill>
              </a:rPr>
              <a:t>Model C </a:t>
            </a:r>
            <a:r>
              <a:rPr lang="en-MY" b="1" dirty="0">
                <a:solidFill>
                  <a:srgbClr val="01295C"/>
                </a:solidFill>
              </a:rPr>
              <a:t>can detect </a:t>
            </a:r>
            <a:r>
              <a:rPr lang="en-MY" b="1" dirty="0">
                <a:solidFill>
                  <a:srgbClr val="0034AD"/>
                </a:solidFill>
              </a:rPr>
              <a:t>54%</a:t>
            </a:r>
            <a:r>
              <a:rPr lang="en-MY" b="1" dirty="0">
                <a:solidFill>
                  <a:srgbClr val="01295C"/>
                </a:solidFill>
              </a:rPr>
              <a:t> of Booking Customer, </a:t>
            </a:r>
            <a:br>
              <a:rPr lang="en-MY" b="1" dirty="0">
                <a:solidFill>
                  <a:srgbClr val="01295C"/>
                </a:solidFill>
              </a:rPr>
            </a:br>
            <a:r>
              <a:rPr lang="en-MY" b="1" dirty="0">
                <a:solidFill>
                  <a:srgbClr val="01295C"/>
                </a:solidFill>
              </a:rPr>
              <a:t>but has </a:t>
            </a:r>
            <a:r>
              <a:rPr lang="en-MY" b="1" dirty="0">
                <a:solidFill>
                  <a:srgbClr val="FF0000"/>
                </a:solidFill>
              </a:rPr>
              <a:t>higher chance False Positives</a:t>
            </a:r>
          </a:p>
          <a:p>
            <a:endParaRPr lang="en-MY" b="1" dirty="0">
              <a:solidFill>
                <a:srgbClr val="01295C"/>
              </a:solidFill>
            </a:endParaRPr>
          </a:p>
          <a:p>
            <a:r>
              <a:rPr lang="en-MY" b="1" dirty="0">
                <a:solidFill>
                  <a:srgbClr val="0034AD"/>
                </a:solidFill>
              </a:rPr>
              <a:t>Model A </a:t>
            </a:r>
            <a:r>
              <a:rPr lang="en-MY" b="1" dirty="0">
                <a:solidFill>
                  <a:srgbClr val="01295C"/>
                </a:solidFill>
              </a:rPr>
              <a:t>is slightly lower chance of False Positives but is only able to detect </a:t>
            </a:r>
            <a:r>
              <a:rPr lang="en-MY" b="1" dirty="0">
                <a:solidFill>
                  <a:srgbClr val="EB2226"/>
                </a:solidFill>
              </a:rPr>
              <a:t>12%</a:t>
            </a:r>
            <a:r>
              <a:rPr lang="en-MY" b="1" dirty="0">
                <a:solidFill>
                  <a:srgbClr val="01295C"/>
                </a:solidFill>
              </a:rPr>
              <a:t> of Booking Customers</a:t>
            </a:r>
          </a:p>
          <a:p>
            <a:endParaRPr lang="en-MY" b="1" dirty="0">
              <a:solidFill>
                <a:srgbClr val="01295C"/>
              </a:solidFill>
            </a:endParaRPr>
          </a:p>
          <a:p>
            <a:r>
              <a:rPr lang="en-MY" b="1" dirty="0">
                <a:solidFill>
                  <a:srgbClr val="01295C"/>
                </a:solidFill>
              </a:rPr>
              <a:t>If accuracy on </a:t>
            </a:r>
            <a:r>
              <a:rPr lang="en-MY" b="1" i="1" dirty="0">
                <a:solidFill>
                  <a:srgbClr val="01295C"/>
                </a:solidFill>
              </a:rPr>
              <a:t>Non-Booking Customers matters</a:t>
            </a:r>
            <a:r>
              <a:rPr lang="en-MY" b="1" dirty="0">
                <a:solidFill>
                  <a:srgbClr val="01295C"/>
                </a:solidFill>
              </a:rPr>
              <a:t>, Model A is better, however, if detection is more important, Model C is more suitable!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1DB5952-062A-1EED-A3A7-747F9AC71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67" y="3300656"/>
            <a:ext cx="5094529" cy="342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B60CFD8-7853-0EAC-F0D4-1568CA428698}"/>
              </a:ext>
            </a:extLst>
          </p:cNvPr>
          <p:cNvSpPr txBox="1"/>
          <p:nvPr/>
        </p:nvSpPr>
        <p:spPr>
          <a:xfrm>
            <a:off x="6267064" y="1521096"/>
            <a:ext cx="49079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600" dirty="0">
                <a:solidFill>
                  <a:srgbClr val="01295C"/>
                </a:solidFill>
              </a:rPr>
              <a:t>80% of the Dataset was used to train Ridge Classifier, </a:t>
            </a:r>
            <a:r>
              <a:rPr lang="en-MY" sz="1600" dirty="0" err="1">
                <a:solidFill>
                  <a:srgbClr val="01295C"/>
                </a:solidFill>
              </a:rPr>
              <a:t>RandomForest</a:t>
            </a:r>
            <a:r>
              <a:rPr lang="en-MY" sz="1600" dirty="0">
                <a:solidFill>
                  <a:srgbClr val="01295C"/>
                </a:solidFill>
              </a:rPr>
              <a:t> and </a:t>
            </a:r>
            <a:r>
              <a:rPr lang="en-MY" sz="1600" dirty="0" err="1">
                <a:solidFill>
                  <a:srgbClr val="01295C"/>
                </a:solidFill>
              </a:rPr>
              <a:t>XGBoost</a:t>
            </a:r>
            <a:r>
              <a:rPr lang="en-MY" sz="1600" dirty="0">
                <a:solidFill>
                  <a:srgbClr val="01295C"/>
                </a:solidFill>
              </a:rPr>
              <a:t>. </a:t>
            </a:r>
            <a:r>
              <a:rPr lang="en-MY" sz="1600" dirty="0" err="1">
                <a:solidFill>
                  <a:srgbClr val="01295C"/>
                </a:solidFill>
              </a:rPr>
              <a:t>XGBoost</a:t>
            </a:r>
            <a:r>
              <a:rPr lang="en-MY" sz="1600" dirty="0">
                <a:solidFill>
                  <a:srgbClr val="01295C"/>
                </a:solidFill>
              </a:rPr>
              <a:t> resulted in best accuracy and performed. </a:t>
            </a:r>
          </a:p>
          <a:p>
            <a:endParaRPr lang="en-MY" sz="1600" dirty="0">
              <a:solidFill>
                <a:srgbClr val="01295C"/>
              </a:solidFill>
            </a:endParaRPr>
          </a:p>
          <a:p>
            <a:r>
              <a:rPr lang="en-MY" sz="1600" dirty="0">
                <a:solidFill>
                  <a:srgbClr val="01295C"/>
                </a:solidFill>
              </a:rPr>
              <a:t>To handle the imbalanced, SMOTE was applied on training dataset.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267</Words>
  <Application>Microsoft Office PowerPoint</Application>
  <PresentationFormat>Widescreen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Arial</vt:lpstr>
      <vt:lpstr>Calibri</vt:lpstr>
      <vt:lpstr>Calibri Light</vt:lpstr>
      <vt:lpstr>Office Theme</vt:lpstr>
      <vt:lpstr> Customer Booking Predictions Machine Learning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LESTER LIAM CHONG BIN</cp:lastModifiedBy>
  <cp:revision>3</cp:revision>
  <dcterms:created xsi:type="dcterms:W3CDTF">2022-12-06T11:13:27Z</dcterms:created>
  <dcterms:modified xsi:type="dcterms:W3CDTF">2025-02-27T13:37:16Z</dcterms:modified>
</cp:coreProperties>
</file>