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D12B05-A15D-4FB7-BD68-50F894433E22}">
  <a:tblStyle styleId="{DDD12B05-A15D-4FB7-BD68-50F894433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91a63e0f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91a63e0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1a63e0f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1a63e0f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91a63e0f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91a63e0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91a63e0f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91a63e0f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91a63e0f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91a63e0f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ba1bcfe3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ba1bcfe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935bfad1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935bfad1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1a2171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1a2171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a1bcfe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a1bcfe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71a2171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71a2171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ba1bcf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ba1bcf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Griffin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ba1bcfe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ba1bcfe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71a2171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71a2171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a1bcfe3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ba1bcfe3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71a2171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71a2171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91a63e0f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91a63e0f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ba1bcfe3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ba1bcfe3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ba1bcfe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ba1bcfe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Griffin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8faaad2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8faaad2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faaad2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faaad2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8faaad2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8faaad2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ba1bcfe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ba1bcfe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8faaad2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8faaad2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GyxxAew1ZcSuAyGrH1VC9j2q_06ctBKy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jp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hyperlink" Target="https://www.weforum.org/agenda/2022/03/where-is-cryptocurrency-regulation-heading/#:~:text=Today%2C%20there%20are%2018%2C142%20cryptocurrencies,of%20them%20Bitcoin%20or%20Ethereum.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/>
              <a:t>Crypto for Underserved Populations: A Data-Driven Approach</a:t>
            </a:r>
            <a:endParaRPr sz="38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Brendan Byrnes, Griffin Lester, Vish Nalagatla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Rolling Mean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column that calculates the average for a previous number of days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new day, the average will change based on the new window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Longer Window = Less Extreme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Day/50 day 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300" y="2676475"/>
            <a:ext cx="1852825" cy="18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RSI (Relative Strength Index)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43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Often used for financial evaluation (0-100)</a:t>
            </a:r>
            <a:endParaRPr sz="4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Uses the average gain/average loss for a period of time </a:t>
            </a:r>
            <a:endParaRPr sz="4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Below 30 </a:t>
            </a:r>
            <a:endParaRPr sz="4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500"/>
              <a:t>Investment is underbought (time to buy)</a:t>
            </a:r>
            <a:endParaRPr sz="35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500"/>
              <a:t>Above</a:t>
            </a:r>
            <a:r>
              <a:rPr lang="en" sz="4500"/>
              <a:t> 70 </a:t>
            </a:r>
            <a:endParaRPr sz="45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3500"/>
              <a:t>Investment is overbought (time to sell) </a:t>
            </a:r>
            <a:endParaRPr sz="3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90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6666"/>
              <a:buFont typeface="Times New Roman"/>
              <a:buChar char="-"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950" y="1355375"/>
            <a:ext cx="3994249" cy="2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Galaxy Score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Proprietary Measure of Lunar Crush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ssentially</a:t>
            </a:r>
            <a:r>
              <a:rPr lang="en"/>
              <a:t> the average of 4 scores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Price Score</a:t>
            </a:r>
            <a:r>
              <a:rPr lang="en"/>
              <a:t> - Uses market </a:t>
            </a:r>
            <a:r>
              <a:rPr lang="en"/>
              <a:t>v</a:t>
            </a:r>
            <a:r>
              <a:rPr lang="en"/>
              <a:t>alue/moving average to </a:t>
            </a:r>
            <a:r>
              <a:rPr lang="en"/>
              <a:t>indicate</a:t>
            </a:r>
            <a:r>
              <a:rPr lang="en"/>
              <a:t> upward/downward trends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Social Impact Score</a:t>
            </a:r>
            <a:r>
              <a:rPr lang="en"/>
              <a:t> - Evaluates size of market/awareness of a coin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Correlation Rank</a:t>
            </a:r>
            <a:r>
              <a:rPr lang="en"/>
              <a:t> - Correlation between social data and price/volume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/>
              <a:t>Average Sentiment Score</a:t>
            </a:r>
            <a:r>
              <a:rPr lang="en"/>
              <a:t> - Score of bullishness or bearishness depending on social media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800" y="3211075"/>
            <a:ext cx="1361575" cy="13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845900"/>
            <a:ext cx="4034600" cy="20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ML 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Utilized dataset to forecast RSI and Galaxy Score per coin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a 7-day forecast because cryptocurrencies can be very volatile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Prophet Model (Facebook product)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Forecasting model - Additive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into account seasonality as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31038" l="21366" r="20823" t="25023"/>
          <a:stretch/>
        </p:blipFill>
        <p:spPr>
          <a:xfrm>
            <a:off x="4596025" y="3307575"/>
            <a:ext cx="3581875" cy="8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Error Metrics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9925" y="1459925"/>
            <a:ext cx="36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200"/>
              <a:t>Relative Strength Index (RSI)</a:t>
            </a:r>
            <a:endParaRPr i="1" sz="2200"/>
          </a:p>
        </p:txBody>
      </p:sp>
      <p:graphicFrame>
        <p:nvGraphicFramePr>
          <p:cNvPr id="164" name="Google Shape;164;p26"/>
          <p:cNvGraphicFramePr/>
          <p:nvPr/>
        </p:nvGraphicFramePr>
        <p:xfrm>
          <a:off x="548800" y="3369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{DDD12B05-A15D-4FB7-BD68-50F894433E22}</a:tableStyleId>
              </a:tblPr>
              <a:tblGrid>
                <a:gridCol w="1165350"/>
                <a:gridCol w="1165350"/>
                <a:gridCol w="1165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val_mae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val_mse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val_rmse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1.401674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3.366519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1.557195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5" name="Google Shape;165;p26"/>
          <p:cNvGraphicFramePr/>
          <p:nvPr/>
        </p:nvGraphicFramePr>
        <p:xfrm>
          <a:off x="548800" y="194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{DDD12B05-A15D-4FB7-BD68-50F894433E22}</a:tableStyleId>
              </a:tblPr>
              <a:tblGrid>
                <a:gridCol w="1165350"/>
                <a:gridCol w="1165350"/>
                <a:gridCol w="11653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val_mae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val_mse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val_rmse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900" y="2023150"/>
            <a:ext cx="1776350" cy="17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459925" y="2882813"/>
            <a:ext cx="36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200"/>
              <a:t>Galaxy Score</a:t>
            </a:r>
            <a:endParaRPr i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Chatbot Solution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0" y="164050"/>
            <a:ext cx="8934226" cy="47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/>
          <p:nvPr/>
        </p:nvSpPr>
        <p:spPr>
          <a:xfrm>
            <a:off x="2586625" y="3547925"/>
            <a:ext cx="128700" cy="9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532025" y="3397325"/>
            <a:ext cx="2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&lt;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Chatbot Demo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159300" y="1389600"/>
            <a:ext cx="28080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Automated responses to user input</a:t>
            </a:r>
            <a:endParaRPr sz="5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Currently hard-coded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9" title="chatbotDemo_Trim_AdobeCreativeCloudExpres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250" y="443275"/>
            <a:ext cx="5675926" cy="425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350" y="2448000"/>
            <a:ext cx="2390700" cy="23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 data-driven approach that is accessible to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fully-functioning, </a:t>
            </a:r>
            <a:r>
              <a:rPr lang="en"/>
              <a:t>version 2.0 chatbot will be able to pull from our databricks workflow or from our dataset, using a lambda function, to automatically use the resulting values to recommend a certain coin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600" y="3444475"/>
            <a:ext cx="1384425" cy="13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3581825" y="1703575"/>
            <a:ext cx="2013300" cy="19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6195450" y="1703550"/>
            <a:ext cx="1845600" cy="19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102950" y="1703575"/>
            <a:ext cx="1845600" cy="19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29955" l="24934" r="30349" t="6753"/>
          <a:stretch/>
        </p:blipFill>
        <p:spPr>
          <a:xfrm>
            <a:off x="3703825" y="1834625"/>
            <a:ext cx="1736351" cy="16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9475" y="1834626"/>
            <a:ext cx="1638051" cy="16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475" y="1834625"/>
            <a:ext cx="1638050" cy="163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1206500" y="3680150"/>
            <a:ext cx="163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Brendan Byrnes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Chagrin Falls, OH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MSBA ‘22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299500" y="3680150"/>
            <a:ext cx="16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Vish Nalagatla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Mason, OH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MSBA ‘22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753000" y="3680150"/>
            <a:ext cx="16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Griffin Lester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Saint Louis, MO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MSBA ‘22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coded chatbot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Cryptocurrencies may not follow traditional investment strategies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incorporate social network calls to buy or sell certain assets           (e.g. meme stocks)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5450" y="3004550"/>
            <a:ext cx="1646975" cy="16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Forward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11700" y="1152475"/>
            <a:ext cx="48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</a:t>
            </a:r>
            <a:r>
              <a:rPr b="1" lang="en"/>
              <a:t>version 2.0 of the chatbot</a:t>
            </a:r>
            <a:r>
              <a:rPr lang="en"/>
              <a:t> that incorporates our </a:t>
            </a:r>
            <a:r>
              <a:rPr lang="en" u="sng"/>
              <a:t>databricks workflow</a:t>
            </a:r>
            <a:r>
              <a:rPr lang="en"/>
              <a:t> and/or data in a </a:t>
            </a:r>
            <a:r>
              <a:rPr lang="en" u="sng"/>
              <a:t>lambda function</a:t>
            </a:r>
            <a:endParaRPr u="sng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</a:t>
            </a:r>
            <a:r>
              <a:rPr b="1" lang="en"/>
              <a:t>streaming instance</a:t>
            </a:r>
            <a:r>
              <a:rPr lang="en"/>
              <a:t> for data gathering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Publish chatbot to a </a:t>
            </a:r>
            <a:r>
              <a:rPr b="1" lang="en"/>
              <a:t>website</a:t>
            </a:r>
            <a:r>
              <a:rPr lang="en"/>
              <a:t> or some other platform</a:t>
            </a:r>
            <a:endParaRPr/>
          </a:p>
        </p:txBody>
      </p:sp>
      <p:pic>
        <p:nvPicPr>
          <p:cNvPr id="223" name="Google Shape;2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525" y="1808375"/>
            <a:ext cx="1827300" cy="18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ctrTitle"/>
          </p:nvPr>
        </p:nvSpPr>
        <p:spPr>
          <a:xfrm>
            <a:off x="3146250" y="1882275"/>
            <a:ext cx="2851500" cy="7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9" name="Google Shape;229;p36"/>
          <p:cNvSpPr txBox="1"/>
          <p:nvPr>
            <p:ph idx="1" type="subTitle"/>
          </p:nvPr>
        </p:nvSpPr>
        <p:spPr>
          <a:xfrm>
            <a:off x="2783850" y="3286400"/>
            <a:ext cx="35763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Problem Definition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Data Preparation and Modeling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Our Chatbot Solution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Business Value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Limitations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arenR"/>
            </a:pPr>
            <a:r>
              <a:rPr lang="en" sz="2200"/>
              <a:t>Moving Forward</a:t>
            </a:r>
            <a:endParaRPr sz="22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050" y="1859063"/>
            <a:ext cx="1862175" cy="18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of Cryptocurrency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79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Cryptocurrency</a:t>
            </a:r>
            <a:r>
              <a:rPr lang="en"/>
              <a:t>: a form of virtual currency that is decentralized and secured by cryptography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</a:t>
            </a:r>
            <a:r>
              <a:rPr lang="en" u="sng"/>
              <a:t>18,000 cryptocurrencies</a:t>
            </a:r>
            <a:r>
              <a:rPr lang="en"/>
              <a:t> in existence in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market cap of </a:t>
            </a:r>
            <a:r>
              <a:rPr lang="en"/>
              <a:t>around </a:t>
            </a:r>
            <a:r>
              <a:rPr lang="en" u="sng"/>
              <a:t>$1.7 trillion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</a:t>
            </a:r>
            <a:r>
              <a:rPr lang="en" u="sng"/>
              <a:t>$91 billion</a:t>
            </a:r>
            <a:r>
              <a:rPr lang="en"/>
              <a:t> in cryptos are traded </a:t>
            </a:r>
            <a:r>
              <a:rPr lang="en" u="sng"/>
              <a:t>every day</a:t>
            </a:r>
            <a:endParaRPr u="sng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875" y="2734800"/>
            <a:ext cx="1834075" cy="183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20275" y="4812600"/>
            <a:ext cx="316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weforum.org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Audience: Underserved Populations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are Black, Asian American, Latinx, and other underbanked communities in America beginning to invest in cryptocurrency?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750" y="2518938"/>
            <a:ext cx="711775" cy="7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773738" y="3304000"/>
            <a:ext cx="131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Easy Access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488" y="2518950"/>
            <a:ext cx="711750" cy="7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631875" y="491710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054438" y="3465700"/>
            <a:ext cx="1315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Freedom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125" y="2518950"/>
            <a:ext cx="711750" cy="7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837151" y="3465700"/>
            <a:ext cx="1469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Proxima Nova"/>
                <a:ea typeface="Proxima Nova"/>
                <a:cs typeface="Proxima Nova"/>
                <a:sym typeface="Proxima Nova"/>
              </a:rPr>
              <a:t>Popularity</a:t>
            </a:r>
            <a:endParaRPr b="1" sz="21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 Simplify Crypto for these Populations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569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Provide educational resources.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Build a simple crypto tool.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Provide simple recommendations about when to invest in which crypto.</a:t>
            </a:r>
            <a:endParaRPr sz="2100"/>
          </a:p>
        </p:txBody>
      </p:sp>
      <p:sp>
        <p:nvSpPr>
          <p:cNvPr id="114" name="Google Shape;114;p19"/>
          <p:cNvSpPr txBox="1"/>
          <p:nvPr/>
        </p:nvSpPr>
        <p:spPr>
          <a:xfrm>
            <a:off x="1388250" y="4779825"/>
            <a:ext cx="636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NOTE: We are not financial advisors. Our recommendations should not be interpreted as explicit financial advice.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800" y="1519500"/>
            <a:ext cx="2559425" cy="25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and Modeling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Obtaining Data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358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Lunar Crush API (Free)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us to pull data for any </a:t>
            </a:r>
            <a:r>
              <a:rPr lang="en"/>
              <a:t>cryptocurrency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to be transformed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Ethereum Below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ETH, BTC, ADA, DOGE, LTC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463" y="3643874"/>
            <a:ext cx="7749076" cy="12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7200" y="957325"/>
            <a:ext cx="2243075" cy="22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