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niglet"/>
      <p:regular r:id="rId25"/>
    </p:embeddedFont>
    <p:embeddedFont>
      <p:font typeface="Bangers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65472AA-0064-4E4C-8FF7-B0D3693FCA1E}">
  <a:tblStyle styleId="{265472AA-0064-4E4C-8FF7-B0D3693FCA1E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ngers-regular.fntdata"/><Relationship Id="rId25" Type="http://schemas.openxmlformats.org/officeDocument/2006/relationships/font" Target="fonts/Snigle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9" name="Shape 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4" name="Shape 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flipH="1" rot="169468">
            <a:off x="3608972" y="6461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69468">
            <a:off x="3380372" y="417595"/>
            <a:ext cx="5247975" cy="380953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0" name="Shape 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5" name="Shape 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28" name="Shape 28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1" name="Shape 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8" name="Shape 3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1" name="Shape 4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315992" y="1556175"/>
            <a:ext cx="2295300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5729035" y="1556175"/>
            <a:ext cx="2295299" cy="282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6" name="Shape 4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49" name="Shape 49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1" name="Shape 5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/>
            <a:headEnd len="lg" w="lg" type="none"/>
            <a:tailEnd len="lg" w="lg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 rot="-120953">
            <a:off x="457215" y="4025231"/>
            <a:ext cx="8229893" cy="519622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56" name="Shape 5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5818E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4294967295" type="ctrTitle"/>
          </p:nvPr>
        </p:nvSpPr>
        <p:spPr>
          <a:xfrm>
            <a:off x="422850" y="618475"/>
            <a:ext cx="5848200" cy="252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</a:rPr>
              <a:t>Programación básica Arduino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6000">
                <a:solidFill>
                  <a:schemeClr val="lt1"/>
                </a:solidFill>
              </a:rPr>
              <a:t>         y</a:t>
            </a:r>
          </a:p>
        </p:txBody>
      </p:sp>
      <p:sp>
        <p:nvSpPr>
          <p:cNvPr id="62" name="Shape 62"/>
          <p:cNvSpPr txBox="1"/>
          <p:nvPr>
            <p:ph idx="4294967295" type="subTitle"/>
          </p:nvPr>
        </p:nvSpPr>
        <p:spPr>
          <a:xfrm>
            <a:off x="800550" y="4066650"/>
            <a:ext cx="5092800" cy="5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Lester Rodriguez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612" y="0"/>
            <a:ext cx="3626824" cy="29391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526850" y="3065799"/>
            <a:ext cx="6369881" cy="105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FFFFFF"/>
                  </a:solidFill>
                  <a:prstDash val="solid"/>
                  <a:miter/>
                  <a:headEnd len="med" w="med" type="none"/>
                  <a:tailEnd len="med" w="med" type="none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conexión Bluetooth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862" y="482425"/>
            <a:ext cx="1974300" cy="197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66" name="Shape 66"/>
          <p:cNvPicPr preferRelativeResize="0"/>
          <p:nvPr/>
        </p:nvPicPr>
        <p:blipFill rotWithShape="1">
          <a:blip r:embed="rId5">
            <a:alphaModFix/>
          </a:blip>
          <a:srcRect b="59158" l="-9309" r="9309" t="-3779"/>
          <a:stretch/>
        </p:blipFill>
        <p:spPr>
          <a:xfrm>
            <a:off x="6896725" y="3929364"/>
            <a:ext cx="2247275" cy="117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36735" l="19148" r="24991" t="7588"/>
          <a:stretch/>
        </p:blipFill>
        <p:spPr>
          <a:xfrm>
            <a:off x="1096425" y="160200"/>
            <a:ext cx="7025675" cy="48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4294967295" type="ctrTitle"/>
          </p:nvPr>
        </p:nvSpPr>
        <p:spPr>
          <a:xfrm>
            <a:off x="324775" y="506300"/>
            <a:ext cx="4761300" cy="32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0000"/>
                </a:solidFill>
              </a:rPr>
              <a:t>Conexion bluetooth</a:t>
            </a:r>
          </a:p>
        </p:txBody>
      </p:sp>
      <p:pic>
        <p:nvPicPr>
          <p:cNvPr descr="Other resolutions: 157 × 240 ..." id="129" name="Shape 129"/>
          <p:cNvPicPr preferRelativeResize="0"/>
          <p:nvPr/>
        </p:nvPicPr>
        <p:blipFill rotWithShape="1">
          <a:blip r:embed="rId3">
            <a:alphaModFix/>
          </a:blip>
          <a:srcRect b="-1652" l="-3191" r="-3180" t="-1642"/>
          <a:stretch/>
        </p:blipFill>
        <p:spPr>
          <a:xfrm>
            <a:off x="6190599" y="506299"/>
            <a:ext cx="1972099" cy="29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30" name="Shape 130"/>
          <p:cNvPicPr preferRelativeResize="0"/>
          <p:nvPr/>
        </p:nvPicPr>
        <p:blipFill rotWithShape="1">
          <a:blip r:embed="rId4">
            <a:alphaModFix/>
          </a:blip>
          <a:srcRect b="58498" l="0" r="0" t="-3119"/>
          <a:stretch/>
        </p:blipFill>
        <p:spPr>
          <a:xfrm>
            <a:off x="2704050" y="3590100"/>
            <a:ext cx="2965350" cy="155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dossier-andreas.net/software_architecture/masterslave.jp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800" y="909024"/>
            <a:ext cx="5148924" cy="34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2132225" y="660225"/>
            <a:ext cx="2274900" cy="6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HC-05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984950" y="701925"/>
            <a:ext cx="3396300" cy="5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HC -06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://www.martyncurrey.com/wp-content/uploads/2015/08/HC-05-FC-114-HC-06-FC-114_1200.jpg" id="142" name="Shape 142"/>
          <p:cNvPicPr preferRelativeResize="0"/>
          <p:nvPr/>
        </p:nvPicPr>
        <p:blipFill rotWithShape="1">
          <a:blip r:embed="rId3">
            <a:alphaModFix/>
          </a:blip>
          <a:srcRect b="3967" l="0" r="0" t="11985"/>
          <a:stretch/>
        </p:blipFill>
        <p:spPr>
          <a:xfrm>
            <a:off x="1544700" y="1357800"/>
            <a:ext cx="5485900" cy="31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402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Configuracion</a:t>
            </a:r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962300" y="1576425"/>
            <a:ext cx="6654000" cy="25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Configurable utilizando comandos AT 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>
                <a:solidFill>
                  <a:srgbClr val="000000"/>
                </a:solidFill>
              </a:rPr>
              <a:t>Nombre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Pin de sincronización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Velocidad de transmisión.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4920923" y="236675"/>
            <a:ext cx="2506586" cy="450418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629625" y="1254225"/>
            <a:ext cx="3883500" cy="109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Android </a:t>
            </a:r>
          </a:p>
        </p:txBody>
      </p:sp>
      <p:pic>
        <p:nvPicPr>
          <p:cNvPr descr="Open ..." id="159" name="Shape 159"/>
          <p:cNvPicPr preferRelativeResize="0"/>
          <p:nvPr/>
        </p:nvPicPr>
        <p:blipFill rotWithShape="1">
          <a:blip r:embed="rId4">
            <a:alphaModFix/>
          </a:blip>
          <a:srcRect b="-3044" l="0" r="0" t="-3044"/>
          <a:stretch/>
        </p:blipFill>
        <p:spPr>
          <a:xfrm>
            <a:off x="5102662" y="874849"/>
            <a:ext cx="2143100" cy="26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2580075" y="2105725"/>
            <a:ext cx="6729000" cy="191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FFFF"/>
                </a:solidFill>
              </a:rPr>
              <a:t>Preguntas?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34F5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4294967295" type="subTitle"/>
          </p:nvPr>
        </p:nvSpPr>
        <p:spPr>
          <a:xfrm>
            <a:off x="2894775" y="4319800"/>
            <a:ext cx="3134700" cy="5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Lester Rodriguez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654" y="272224"/>
            <a:ext cx="4803225" cy="389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462" y="1231325"/>
            <a:ext cx="1974300" cy="197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72" name="Shape 172"/>
          <p:cNvPicPr preferRelativeResize="0"/>
          <p:nvPr/>
        </p:nvPicPr>
        <p:blipFill rotWithShape="1">
          <a:blip r:embed="rId5">
            <a:alphaModFix/>
          </a:blip>
          <a:srcRect b="-3897" l="-9312" r="-2219" t="-3779"/>
          <a:stretch/>
        </p:blipFill>
        <p:spPr>
          <a:xfrm>
            <a:off x="5525100" y="875190"/>
            <a:ext cx="2506575" cy="284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4965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2" name="Shape 72"/>
          <p:cNvSpPr/>
          <p:nvPr/>
        </p:nvSpPr>
        <p:spPr>
          <a:xfrm rot="-152142">
            <a:off x="1333736" y="2074149"/>
            <a:ext cx="2264817" cy="1840196"/>
          </a:xfrm>
          <a:prstGeom prst="homePlate">
            <a:avLst>
              <a:gd fmla="val 30129" name="adj"/>
            </a:avLst>
          </a:prstGeom>
          <a:solidFill>
            <a:srgbClr val="A6CD02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Programación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Básica</a:t>
            </a:r>
          </a:p>
        </p:txBody>
      </p:sp>
      <p:sp>
        <p:nvSpPr>
          <p:cNvPr id="73" name="Shape 73"/>
          <p:cNvSpPr/>
          <p:nvPr/>
        </p:nvSpPr>
        <p:spPr>
          <a:xfrm rot="-151954">
            <a:off x="3295809" y="1986429"/>
            <a:ext cx="2308354" cy="1840196"/>
          </a:xfrm>
          <a:prstGeom prst="chevron">
            <a:avLst>
              <a:gd fmla="val 29853" name="adj"/>
            </a:avLst>
          </a:prstGeom>
          <a:solidFill>
            <a:srgbClr val="FAD90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Comunicación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Serial</a:t>
            </a:r>
          </a:p>
        </p:txBody>
      </p:sp>
      <p:sp>
        <p:nvSpPr>
          <p:cNvPr id="74" name="Shape 74"/>
          <p:cNvSpPr/>
          <p:nvPr/>
        </p:nvSpPr>
        <p:spPr>
          <a:xfrm rot="-151954">
            <a:off x="5301410" y="1897683"/>
            <a:ext cx="2308354" cy="1840196"/>
          </a:xfrm>
          <a:prstGeom prst="chevron">
            <a:avLst>
              <a:gd fmla="val 29853" name="adj"/>
            </a:avLst>
          </a:prstGeom>
          <a:solidFill>
            <a:srgbClr val="FFA300"/>
          </a:solidFill>
          <a:ln cap="flat" cmpd="sng" w="762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Conexion bluetooth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C4CA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089175" y="1501200"/>
            <a:ext cx="5347500" cy="214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600"/>
              <a:t>Estructura de un programa</a:t>
            </a:r>
          </a:p>
          <a:p>
            <a:pPr lvl="0">
              <a:spcBef>
                <a:spcPts val="0"/>
              </a:spcBef>
              <a:buNone/>
            </a:pPr>
            <a:r>
              <a:rPr lang="en" sz="5600"/>
              <a:t>(   sketches   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350" y="1634275"/>
            <a:ext cx="7083299" cy="27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114850" y="1089500"/>
            <a:ext cx="31926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999999"/>
                </a:solidFill>
              </a:rPr>
              <a:t>// </a:t>
            </a:r>
            <a:r>
              <a:rPr i="1" lang="en" sz="1800">
                <a:solidFill>
                  <a:srgbClr val="999999"/>
                </a:solidFill>
              </a:rPr>
              <a:t>declaraciones</a:t>
            </a:r>
            <a:r>
              <a:rPr i="1" lang="en" sz="1800">
                <a:solidFill>
                  <a:srgbClr val="999999"/>
                </a:solidFill>
              </a:rPr>
              <a:t> Globales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CD0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161979">
            <a:off x="4805811" y="2012618"/>
            <a:ext cx="2636926" cy="833413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Tipos de datos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915675" y="744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{265472AA-0064-4E4C-8FF7-B0D3693FCA1E}</a:tableStyleId>
              </a:tblPr>
              <a:tblGrid>
                <a:gridCol w="1285350"/>
                <a:gridCol w="1944100"/>
              </a:tblGrid>
              <a:tr h="540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Tipo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Tamaño [ Byte ]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CD02"/>
                    </a:solidFill>
                  </a:tcPr>
                </a:tc>
              </a:tr>
              <a:tr h="5401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Boolean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CD02"/>
                    </a:solidFill>
                  </a:tcPr>
                </a:tc>
              </a:tr>
              <a:tr h="5401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Char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CD02"/>
                    </a:solidFill>
                  </a:tcPr>
                </a:tc>
              </a:tr>
              <a:tr h="5401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Byte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CD02"/>
                    </a:solidFill>
                  </a:tcPr>
                </a:tc>
              </a:tr>
              <a:tr h="5401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CD02"/>
                    </a:solidFill>
                  </a:tcPr>
                </a:tc>
              </a:tr>
              <a:tr h="5401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Float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CD02"/>
                    </a:solidFill>
                  </a:tcPr>
                </a:tc>
              </a:tr>
              <a:tr h="5401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Long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CD0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AD9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Constantes del ArduiNO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True   /  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HIGH / 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INPUT / OUTPUT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Funciones Nativas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PinMode(    </a:t>
            </a:r>
            <a:r>
              <a:rPr i="1" lang="en" sz="2400"/>
              <a:t>pin  ,   const </a:t>
            </a:r>
            <a:r>
              <a:rPr lang="en" sz="2400"/>
              <a:t> )</a:t>
            </a: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digitalWrite(  </a:t>
            </a:r>
            <a:r>
              <a:rPr i="1" lang="en" sz="2400"/>
              <a:t> pin , value </a:t>
            </a:r>
            <a:r>
              <a:rPr lang="en" sz="2400"/>
              <a:t> )</a:t>
            </a: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delay( </a:t>
            </a:r>
            <a:r>
              <a:rPr i="1" lang="en" sz="2400"/>
              <a:t> milisegundos </a:t>
            </a:r>
            <a:r>
              <a:rPr lang="en" sz="2400"/>
              <a:t> )</a:t>
            </a: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digitalRead( </a:t>
            </a:r>
            <a:r>
              <a:rPr i="1" lang="en" sz="2400"/>
              <a:t>pin </a:t>
            </a:r>
            <a:r>
              <a:rPr lang="en" sz="2400"/>
              <a:t>)</a:t>
            </a: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sz="2400"/>
              <a:t>analogWrite(pin,value)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ctrTitle"/>
          </p:nvPr>
        </p:nvSpPr>
        <p:spPr>
          <a:xfrm>
            <a:off x="739000" y="897525"/>
            <a:ext cx="4761300" cy="32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000000"/>
                </a:solidFill>
              </a:rPr>
              <a:t>Conexion Serial</a:t>
            </a:r>
          </a:p>
        </p:txBody>
      </p:sp>
      <p:pic>
        <p:nvPicPr>
          <p:cNvPr descr="Puerto, Puerto Serial, Enchufe ...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300" y="897525"/>
            <a:ext cx="2843100" cy="14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cdn.instructables.com/FSS/Q6FC/I0NOI8UM/FSSQ6FCI0NOI8UM.MEDIUM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61" y="621350"/>
            <a:ext cx="8078474" cy="40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