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7" r:id="rId4"/>
    <p:sldId id="263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80" r:id="rId18"/>
    <p:sldId id="281" r:id="rId19"/>
    <p:sldId id="282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719" autoAdjust="0"/>
  </p:normalViewPr>
  <p:slideViewPr>
    <p:cSldViewPr snapToGrid="0">
      <p:cViewPr varScale="1">
        <p:scale>
          <a:sx n="43" d="100"/>
          <a:sy n="43" d="100"/>
        </p:scale>
        <p:origin x="90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gle.com/c/titani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86" y="283778"/>
            <a:ext cx="4422227" cy="19339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RMS Titanic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Prediction on people likely to survive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303" y="5979396"/>
            <a:ext cx="4330262" cy="14418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Team: Lester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Shiny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8A8-E3A3-4A25-A087-57E78AF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between Male and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90B6-862F-4528-BAAD-BC65850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72000" cy="3424107"/>
          </a:xfrm>
        </p:spPr>
        <p:txBody>
          <a:bodyPr/>
          <a:lstStyle/>
          <a:p>
            <a:r>
              <a:rPr lang="en-US" dirty="0"/>
              <a:t>Male- 0</a:t>
            </a:r>
          </a:p>
          <a:p>
            <a:r>
              <a:rPr lang="en-US" dirty="0" err="1"/>
              <a:t>fEmale</a:t>
            </a:r>
            <a:r>
              <a:rPr lang="en-US" dirty="0"/>
              <a:t>- 1</a:t>
            </a:r>
          </a:p>
          <a:p>
            <a:r>
              <a:rPr lang="en-US" dirty="0"/>
              <a:t>Shows that higher percentage of women have taken higher price compared to men, which explains next graph of survival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A7E3-2E55-4708-97CF-EBB63AD1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2" y="1416604"/>
            <a:ext cx="6237961" cy="54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7A0-FAA2-4313-A0A5-161F145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Sex Analysis</a:t>
            </a:r>
            <a:br>
              <a:rPr lang="en-US" dirty="0"/>
            </a:br>
            <a:r>
              <a:rPr lang="en-US" dirty="0"/>
              <a:t>Men to Women, Survival to Death </a:t>
            </a:r>
            <a:r>
              <a:rPr lang="en-US" dirty="0" err="1"/>
              <a:t>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E9E-5F57-4DF4-B858-2D27260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84526" cy="3424107"/>
          </a:xfrm>
        </p:spPr>
        <p:txBody>
          <a:bodyPr/>
          <a:lstStyle/>
          <a:p>
            <a:r>
              <a:rPr lang="en-US" dirty="0"/>
              <a:t>Dead=0</a:t>
            </a:r>
          </a:p>
          <a:p>
            <a:r>
              <a:rPr lang="en-US" dirty="0"/>
              <a:t>Survived=1 </a:t>
            </a:r>
          </a:p>
          <a:p>
            <a:r>
              <a:rPr lang="en-US" dirty="0"/>
              <a:t>Women survived more than men, higher fare may be one of the 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A642-C345-4D41-9F61-98A9B0A2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6" y="2214694"/>
            <a:ext cx="6824874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7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864-71AB-4E11-8139-DA86595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308" y="130002"/>
            <a:ext cx="10364451" cy="1596177"/>
          </a:xfrm>
        </p:spPr>
        <p:txBody>
          <a:bodyPr/>
          <a:lstStyle/>
          <a:p>
            <a:r>
              <a:rPr lang="en-US" dirty="0"/>
              <a:t>4. Class Analysis</a:t>
            </a:r>
            <a:br>
              <a:rPr lang="en-US" dirty="0"/>
            </a:br>
            <a:r>
              <a:rPr lang="en-US" dirty="0"/>
              <a:t>Overall Population Distribution in different  Passenger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45E-9156-41D7-8DD7-2B6E40E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1" y="2214694"/>
            <a:ext cx="4096636" cy="3424107"/>
          </a:xfrm>
        </p:spPr>
        <p:txBody>
          <a:bodyPr/>
          <a:lstStyle/>
          <a:p>
            <a:r>
              <a:rPr lang="en-US" dirty="0"/>
              <a:t>Higher and middle- Orange- 55.11%</a:t>
            </a:r>
          </a:p>
          <a:p>
            <a:r>
              <a:rPr lang="en-US" dirty="0"/>
              <a:t>Middle- green- 24.24%</a:t>
            </a:r>
          </a:p>
          <a:p>
            <a:r>
              <a:rPr lang="en-US" dirty="0"/>
              <a:t>Deck and Bottom-red- 20.65%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DCFBC-3DFB-4583-9A9B-4808060C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96" y="2214694"/>
            <a:ext cx="4926903" cy="416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6AA84-F42E-45AC-93B7-81D2BD62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4079147"/>
            <a:ext cx="6350741" cy="22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D0C-7365-487F-B796-AA662FE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based on Passenger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A01-B027-4364-9D52-54847E26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282444" cy="3424107"/>
          </a:xfrm>
        </p:spPr>
        <p:txBody>
          <a:bodyPr/>
          <a:lstStyle/>
          <a:p>
            <a:r>
              <a:rPr lang="en-US" dirty="0"/>
              <a:t>Blue- dead</a:t>
            </a:r>
          </a:p>
          <a:p>
            <a:r>
              <a:rPr lang="en-US" dirty="0"/>
              <a:t>Red- Survived</a:t>
            </a:r>
          </a:p>
          <a:p>
            <a:r>
              <a:rPr lang="en-US" dirty="0"/>
              <a:t>P1- survived more </a:t>
            </a:r>
          </a:p>
          <a:p>
            <a:r>
              <a:rPr lang="en-US" dirty="0"/>
              <a:t>P3- Death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68E6-E47E-43C9-81E3-AC74FD04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37516"/>
            <a:ext cx="7887105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814-4EED-471A-8A06-B92C3C77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Embarked Station Analysis</a:t>
            </a:r>
            <a:br>
              <a:rPr lang="en-US" dirty="0"/>
            </a:br>
            <a:r>
              <a:rPr lang="en-US" dirty="0"/>
              <a:t>Survived to Death analysis for stations(C = Cherbourg, Q = Queenstown, S = Southampton)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13BD-0B8B-4D4E-9D02-29D341D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420230" cy="3424107"/>
          </a:xfrm>
        </p:spPr>
        <p:txBody>
          <a:bodyPr/>
          <a:lstStyle/>
          <a:p>
            <a:r>
              <a:rPr lang="en-US" dirty="0"/>
              <a:t>Green-Q</a:t>
            </a:r>
          </a:p>
          <a:p>
            <a:r>
              <a:rPr lang="en-US" dirty="0"/>
              <a:t>Pink-C</a:t>
            </a:r>
          </a:p>
          <a:p>
            <a:r>
              <a:rPr lang="en-US" dirty="0"/>
              <a:t>Blue-S- Survived More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8E785-8878-467B-BAAD-B4F988DE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89" y="2214694"/>
            <a:ext cx="605946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C473-899D-4EBF-A31D-42B5E4F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Relationship analysis</a:t>
            </a:r>
            <a:br>
              <a:rPr lang="en-US" dirty="0"/>
            </a:br>
            <a:r>
              <a:rPr lang="en-US" dirty="0"/>
              <a:t>-Survival to Death for </a:t>
            </a:r>
            <a:r>
              <a:rPr lang="en-US" dirty="0" err="1"/>
              <a:t>SIbSp</a:t>
            </a:r>
            <a:r>
              <a:rPr lang="en-US" dirty="0"/>
              <a:t> and Parch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0E0-0C2B-459D-84DE-E41E02DD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3" y="1964010"/>
            <a:ext cx="11061107" cy="501367"/>
          </a:xfrm>
        </p:spPr>
        <p:txBody>
          <a:bodyPr/>
          <a:lstStyle/>
          <a:p>
            <a:r>
              <a:rPr lang="en-US" dirty="0"/>
              <a:t>Survival chances less for loners who board in 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0F8A7-C5B6-490E-9773-32901BF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4" y="2325069"/>
            <a:ext cx="5624186" cy="350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A614B-4E57-430A-98D9-AFD47901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9" y="2465378"/>
            <a:ext cx="5528152" cy="3509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4BB2-AC60-4F98-B735-53F258EAB65C}"/>
              </a:ext>
            </a:extLst>
          </p:cNvPr>
          <p:cNvSpPr txBox="1"/>
          <p:nvPr/>
        </p:nvSpPr>
        <p:spPr>
          <a:xfrm>
            <a:off x="7891397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SibSP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DF4B-299D-47F7-A2A7-04AE02470827}"/>
              </a:ext>
            </a:extLst>
          </p:cNvPr>
          <p:cNvSpPr txBox="1"/>
          <p:nvPr/>
        </p:nvSpPr>
        <p:spPr>
          <a:xfrm>
            <a:off x="2031304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Parch</a:t>
            </a:r>
          </a:p>
        </p:txBody>
      </p:sp>
    </p:spTree>
    <p:extLst>
      <p:ext uri="{BB962C8B-B14F-4D97-AF65-F5344CB8AC3E}">
        <p14:creationId xmlns:p14="http://schemas.microsoft.com/office/powerpoint/2010/main" val="27232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522-0C19-46C0-B0C7-25FF671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9186-9A3E-4990-ABB9-2486A7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Pearsons</a:t>
            </a:r>
            <a:r>
              <a:rPr lang="en-US" dirty="0"/>
              <a:t> correlation coefficient</a:t>
            </a:r>
          </a:p>
          <a:p>
            <a:r>
              <a:rPr lang="en-US" dirty="0"/>
              <a:t>Estimated reliability via p-value</a:t>
            </a:r>
          </a:p>
          <a:p>
            <a:r>
              <a:rPr lang="en-US" dirty="0"/>
              <a:t>Good correlation with all variables except id</a:t>
            </a:r>
          </a:p>
          <a:p>
            <a:r>
              <a:rPr lang="en-US" dirty="0"/>
              <a:t>Used cleaned data</a:t>
            </a:r>
          </a:p>
        </p:txBody>
      </p:sp>
    </p:spTree>
    <p:extLst>
      <p:ext uri="{BB962C8B-B14F-4D97-AF65-F5344CB8AC3E}">
        <p14:creationId xmlns:p14="http://schemas.microsoft.com/office/powerpoint/2010/main" val="35424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77C-F481-4858-8D59-1ACB6CE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41937-5823-4813-9F5D-DAB67300B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09064"/>
              </p:ext>
            </p:extLst>
          </p:nvPr>
        </p:nvGraphicFramePr>
        <p:xfrm>
          <a:off x="0" y="2070340"/>
          <a:ext cx="11970325" cy="4502986"/>
        </p:xfrm>
        <a:graphic>
          <a:graphicData uri="http://schemas.openxmlformats.org/drawingml/2006/table">
            <a:tbl>
              <a:tblPr/>
              <a:tblGrid>
                <a:gridCol w="1330037">
                  <a:extLst>
                    <a:ext uri="{9D8B030D-6E8A-4147-A177-3AD203B41FA5}">
                      <a16:colId xmlns:a16="http://schemas.microsoft.com/office/drawing/2014/main" val="143301994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205008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5419379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59177905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89897772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2465113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3915297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0255635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187693792"/>
                    </a:ext>
                  </a:extLst>
                </a:gridCol>
              </a:tblGrid>
              <a:tr h="738037"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SibSp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Embarked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8798"/>
                  </a:ext>
                </a:extLst>
              </a:tr>
              <a:tr h="2214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5.415849e-01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2.552905e-01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-0.082446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0.083151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-3.355489e-01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-0.034040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0.108669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99849"/>
                  </a:ext>
                </a:extLst>
              </a:tr>
              <a:tr h="15502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6.682012e-69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1.079789e-14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7.776916e-25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0.310675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0.001174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732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4A0CC-3496-4F80-A0B6-C31C1142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5762" y="-63000"/>
            <a:ext cx="1408273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Correlations: 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8431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Out[32]: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8F37-B423-4186-819E-7CD1D0F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76E-3A76-4EC8-B2FD-7D909C2A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We ran a logistic regression on the data using the </a:t>
            </a:r>
            <a:r>
              <a:rPr lang="en-US" cap="none" dirty="0" err="1"/>
              <a:t>sklearn</a:t>
            </a:r>
            <a:r>
              <a:rPr lang="en-US" cap="none" dirty="0"/>
              <a:t> library</a:t>
            </a:r>
          </a:p>
          <a:p>
            <a:r>
              <a:rPr lang="en-US" cap="none" dirty="0"/>
              <a:t>The accuracy of the regression was. 80.54</a:t>
            </a:r>
          </a:p>
          <a:p>
            <a:r>
              <a:rPr lang="en-US" cap="none" dirty="0"/>
              <a:t>We generated a prediction array for the data without survivors – approximately 400 passengers</a:t>
            </a:r>
          </a:p>
          <a:p>
            <a:r>
              <a:rPr lang="en-US" cap="none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08211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D18-A413-4C4D-A4AD-9C1B49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C8F7-65A4-4580-BB2B-1CD765D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4695"/>
            <a:ext cx="10861288" cy="4643306"/>
          </a:xfrm>
        </p:spPr>
        <p:txBody>
          <a:bodyPr/>
          <a:lstStyle/>
          <a:p>
            <a:r>
              <a:rPr lang="en-US" dirty="0"/>
              <a:t>We can predict survival given the information given!</a:t>
            </a:r>
          </a:p>
          <a:p>
            <a:r>
              <a:rPr lang="en-US" dirty="0"/>
              <a:t>According to Pearson Correlation and our plots, there is significance in most of the fields that we were given</a:t>
            </a:r>
          </a:p>
          <a:p>
            <a:r>
              <a:rPr lang="en-US" dirty="0"/>
              <a:t>We can predict the contribution of factors via regression analysis</a:t>
            </a:r>
          </a:p>
          <a:p>
            <a:r>
              <a:rPr lang="en-US" dirty="0"/>
              <a:t>Due to the fact that our dependent variable is binary, it is necessary to use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A743-FE95-4CF2-B8CB-7D0B486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0362" y="288790"/>
            <a:ext cx="10364451" cy="6909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AC9B8-C3AD-4ED6-AA77-FDABCF9D8948}"/>
              </a:ext>
            </a:extLst>
          </p:cNvPr>
          <p:cNvSpPr txBox="1">
            <a:spLocks/>
          </p:cNvSpPr>
          <p:nvPr/>
        </p:nvSpPr>
        <p:spPr>
          <a:xfrm>
            <a:off x="336331" y="1125656"/>
            <a:ext cx="10363826" cy="205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RMS Titanic Collision with Iceberg on 15</a:t>
            </a:r>
            <a:r>
              <a:rPr lang="en-US" baseline="30000" dirty="0"/>
              <a:t>th</a:t>
            </a:r>
            <a:r>
              <a:rPr lang="en-US" dirty="0"/>
              <a:t> April 1912</a:t>
            </a:r>
          </a:p>
          <a:p>
            <a:pPr lvl="1"/>
            <a:r>
              <a:rPr lang="en-US" dirty="0"/>
              <a:t>Total boarded- 2224 Passengers + Crew</a:t>
            </a:r>
          </a:p>
          <a:p>
            <a:pPr lvl="1"/>
            <a:r>
              <a:rPr lang="en-US" dirty="0"/>
              <a:t>Survived- 1502</a:t>
            </a:r>
          </a:p>
          <a:p>
            <a:r>
              <a:rPr lang="en-US" dirty="0"/>
              <a:t>Most reliable cause for deaths</a:t>
            </a:r>
          </a:p>
          <a:p>
            <a:pPr lvl="1"/>
            <a:r>
              <a:rPr lang="en-US" dirty="0"/>
              <a:t>Lack of Lifeboats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0FAA-5DAC-4AF8-B325-60A51F8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9" y="4090340"/>
            <a:ext cx="5117911" cy="276766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7549B-DAC0-4053-A2E1-9E72BB0DF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31" y="3429000"/>
            <a:ext cx="8371114" cy="3581399"/>
          </a:xfrm>
        </p:spPr>
        <p:txBody>
          <a:bodyPr>
            <a:normAutofit/>
          </a:bodyPr>
          <a:lstStyle/>
          <a:p>
            <a:r>
              <a:rPr lang="en-US" sz="1800" dirty="0"/>
              <a:t>According to Encyclopedia,</a:t>
            </a:r>
          </a:p>
          <a:p>
            <a:pPr lvl="1"/>
            <a:r>
              <a:rPr lang="en-US" dirty="0"/>
              <a:t>712 Survivors</a:t>
            </a:r>
          </a:p>
          <a:p>
            <a:pPr lvl="2"/>
            <a:r>
              <a:rPr lang="en-US" sz="1800" dirty="0"/>
              <a:t>500-Passengers (369- Women &amp; Children + 212- Men)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212 Crew</a:t>
            </a:r>
          </a:p>
          <a:p>
            <a:pPr lvl="2"/>
            <a:r>
              <a:rPr lang="en-US" sz="1800" dirty="0"/>
              <a:t>20- Women</a:t>
            </a:r>
          </a:p>
          <a:p>
            <a:pPr lvl="2"/>
            <a:r>
              <a:rPr lang="en-US" sz="1800" dirty="0"/>
              <a:t>192-Men</a:t>
            </a:r>
          </a:p>
        </p:txBody>
      </p:sp>
    </p:spTree>
    <p:extLst>
      <p:ext uri="{BB962C8B-B14F-4D97-AF65-F5344CB8AC3E}">
        <p14:creationId xmlns:p14="http://schemas.microsoft.com/office/powerpoint/2010/main" val="9308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8C-CF3D-44ED-80AC-AD70FC20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BAA-B933-438A-9C3F-ED18A7D3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234429"/>
          </a:xfrm>
        </p:spPr>
        <p:txBody>
          <a:bodyPr>
            <a:normAutofit/>
          </a:bodyPr>
          <a:lstStyle/>
          <a:p>
            <a:r>
              <a:rPr lang="en-US" dirty="0"/>
              <a:t>A great way to Use data for predicting given outcomes is a machine learning model</a:t>
            </a:r>
          </a:p>
          <a:p>
            <a:r>
              <a:rPr lang="en-US" dirty="0"/>
              <a:t>Different Ways to Evaluate Data – all should be used in order to find the best Model – this can be used to find the best model: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Add out-of-bag samples to evaluate classifier(as opposed to cross-validation)</a:t>
            </a:r>
          </a:p>
        </p:txBody>
      </p:sp>
    </p:spTree>
    <p:extLst>
      <p:ext uri="{BB962C8B-B14F-4D97-AF65-F5344CB8AC3E}">
        <p14:creationId xmlns:p14="http://schemas.microsoft.com/office/powerpoint/2010/main" val="136958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2FBEA-0FB8-425F-BB88-EC010698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2" y="412902"/>
            <a:ext cx="6087532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D6395-A43F-4800-B4ED-FF3B57E9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5" y="3670126"/>
            <a:ext cx="6228297" cy="3018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951978" y="4459266"/>
            <a:ext cx="82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89838" y="290648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predict which passengers survived the tragedy.</a:t>
            </a:r>
          </a:p>
          <a:p>
            <a:r>
              <a:rPr lang="en-US" sz="2800" dirty="0"/>
              <a:t>Sources claim that women, children and Upper Category people Survived the most</a:t>
            </a:r>
          </a:p>
          <a:p>
            <a:r>
              <a:rPr lang="en-US" sz="2800" dirty="0"/>
              <a:t>To see if the Factors Contributing to increase the Survival rate of a Particular Passenger is per the mentioned claim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-447315" y="46158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1F17-71E7-4C43-A3D5-9A0BA7AB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22" y="0"/>
            <a:ext cx="3941378" cy="2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3"/>
            <a:ext cx="9663222" cy="838198"/>
          </a:xfrm>
        </p:spPr>
        <p:txBody>
          <a:bodyPr/>
          <a:lstStyle/>
          <a:p>
            <a:r>
              <a:rPr lang="en-US" dirty="0"/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1"/>
            <a:ext cx="11398931" cy="47570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Data Source: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/>
              <a:t>KagGle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https://www.kaagle.com/c/titanic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Data Cleaning to remove the Nan and filled in few data points without altering the main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Converted the data into float and changed few columns into 1 and 0 for easy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Did analysis on different factors, supporting charts were drawn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Correlation analysis to determine significance and relationship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Regression analysis was carried out as a part of conclusion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A2F3-AF2A-4661-BFA3-F627FE16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17714"/>
            <a:ext cx="10364451" cy="642258"/>
          </a:xfrm>
        </p:spPr>
        <p:txBody>
          <a:bodyPr>
            <a:normAutofit/>
          </a:bodyPr>
          <a:lstStyle/>
          <a:p>
            <a:r>
              <a:rPr lang="en-US" dirty="0"/>
              <a:t>Titanic – Data Dictionary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57C9-36BE-4B39-B897-D37850EE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89" y="2922562"/>
            <a:ext cx="10364452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Data had missing input in fields:</a:t>
            </a:r>
          </a:p>
          <a:p>
            <a:pPr marL="0" indent="0">
              <a:buNone/>
            </a:pPr>
            <a:r>
              <a:rPr lang="en-US" dirty="0"/>
              <a:t>           There were 1309 passengers in total</a:t>
            </a:r>
          </a:p>
          <a:p>
            <a:pPr marL="0" indent="0">
              <a:buNone/>
            </a:pPr>
            <a:r>
              <a:rPr lang="en-US" dirty="0"/>
              <a:t>	Cabin was missing in 1015 items</a:t>
            </a:r>
          </a:p>
          <a:p>
            <a:pPr marL="0" indent="0">
              <a:buNone/>
            </a:pPr>
            <a:r>
              <a:rPr lang="en-US" dirty="0"/>
              <a:t>	Age was missing in 246 items</a:t>
            </a:r>
          </a:p>
          <a:p>
            <a:pPr marL="0" indent="0">
              <a:buNone/>
            </a:pPr>
            <a:r>
              <a:rPr lang="en-US" dirty="0"/>
              <a:t>	Embarked Location in 2 items</a:t>
            </a:r>
          </a:p>
          <a:p>
            <a:pPr marL="0" indent="0">
              <a:buNone/>
            </a:pPr>
            <a:r>
              <a:rPr lang="en-US" dirty="0"/>
              <a:t>	Fare in 1 item</a:t>
            </a:r>
          </a:p>
          <a:p>
            <a:pPr marL="0" indent="0">
              <a:buNone/>
            </a:pPr>
            <a:r>
              <a:rPr lang="en-US" dirty="0"/>
              <a:t>Disposition:</a:t>
            </a:r>
          </a:p>
          <a:p>
            <a:pPr marL="0" indent="0">
              <a:buNone/>
            </a:pPr>
            <a:r>
              <a:rPr lang="en-US" dirty="0"/>
              <a:t>  	Cabin dropped</a:t>
            </a:r>
          </a:p>
          <a:p>
            <a:pPr marL="0" indent="0">
              <a:buNone/>
            </a:pPr>
            <a:r>
              <a:rPr lang="en-US" dirty="0"/>
              <a:t>	Age filled with mean for given sex and 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Embarcation</a:t>
            </a:r>
            <a:r>
              <a:rPr lang="en-US" dirty="0"/>
              <a:t> and Fare missing recs dropped       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63DDD-23CF-4E7A-BA10-11EE2D46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89" y="202848"/>
            <a:ext cx="6314339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A column added by Kaggle to identify each row and make submissions easier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Survived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Whether the passenger survived or not and the value we are predicting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(0=No, 1=Yes)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class of the ticket the passenger purchased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(1=1st, 2=2nd, 3=3rd)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sex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age in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SibSp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number of siblings or spouses the passenger had aboard the Titanic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number of parents or children the passenger had aboard the Titanic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Ticket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ticket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Fare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fare the passenger paid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Cabin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cabin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Embarked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port where the passenger embarked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(C=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Cherbour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, Q=Queenstown, S=Southampton)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8D2C-34F0-4469-A455-D9A140B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3545491" cy="201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Survived to Death</a:t>
            </a:r>
          </a:p>
          <a:p>
            <a:pPr marL="0" indent="0">
              <a:buNone/>
            </a:pPr>
            <a:r>
              <a:rPr lang="en-US" dirty="0"/>
              <a:t>Survived- 38.38%</a:t>
            </a:r>
          </a:p>
          <a:p>
            <a:pPr marL="0" indent="0">
              <a:buNone/>
            </a:pPr>
            <a:r>
              <a:rPr lang="en-US" dirty="0"/>
              <a:t>Death- 61.62%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D4F2-72F9-4F15-BA57-7EEFC6F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87" y="751562"/>
            <a:ext cx="7317227" cy="54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B99-1AA3-478D-80DF-47A37DA3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Age Analysis</a:t>
            </a:r>
            <a:br>
              <a:rPr lang="en-US" dirty="0"/>
            </a:br>
            <a:r>
              <a:rPr lang="en-US" dirty="0"/>
              <a:t>-Total Boarded People with respect to 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78658E-90D8-49C9-BC43-2EB393190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06" y="2214694"/>
            <a:ext cx="7139835" cy="44366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4684A-8B87-4130-B06D-035026804AC3}"/>
              </a:ext>
            </a:extLst>
          </p:cNvPr>
          <p:cNvSpPr txBox="1"/>
          <p:nvPr/>
        </p:nvSpPr>
        <p:spPr>
          <a:xfrm>
            <a:off x="312526" y="2782669"/>
            <a:ext cx="4434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 Group between 25 to 35 reaches the peak per the chart</a:t>
            </a:r>
          </a:p>
        </p:txBody>
      </p:sp>
    </p:spTree>
    <p:extLst>
      <p:ext uri="{BB962C8B-B14F-4D97-AF65-F5344CB8AC3E}">
        <p14:creationId xmlns:p14="http://schemas.microsoft.com/office/powerpoint/2010/main" val="15068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AD7-9213-436F-9BC4-74CB573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Plot per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595-E108-4023-8DC0-FA756FD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Significant points</a:t>
            </a:r>
          </a:p>
          <a:p>
            <a:r>
              <a:rPr lang="en-US" dirty="0"/>
              <a:t>Count of Survival is more for Children  and age group between 25 to 35, where death is very much higher so is survival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F9E98-3AE9-499E-A73F-937E2D7C9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67" y="1767627"/>
            <a:ext cx="5833697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2D6-C077-4B79-A6D4-BD62E37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Fare Analysis</a:t>
            </a:r>
            <a:br>
              <a:rPr lang="en-US" dirty="0"/>
            </a:br>
            <a:r>
              <a:rPr lang="en-US" dirty="0"/>
              <a:t>Survival Per Age Group Depending on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A0C-4B89-42EB-A81F-0B1F58B3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484943" cy="3424107"/>
          </a:xfrm>
        </p:spPr>
        <p:txBody>
          <a:bodyPr/>
          <a:lstStyle/>
          <a:p>
            <a:r>
              <a:rPr lang="en-US" dirty="0"/>
              <a:t>Red- Dead</a:t>
            </a:r>
          </a:p>
          <a:p>
            <a:r>
              <a:rPr lang="en-US" dirty="0"/>
              <a:t>Green- Survived</a:t>
            </a:r>
          </a:p>
          <a:p>
            <a:r>
              <a:rPr lang="en-US" dirty="0"/>
              <a:t>Bigger Circle- More Price</a:t>
            </a:r>
          </a:p>
          <a:p>
            <a:r>
              <a:rPr lang="en-US" dirty="0"/>
              <a:t>More Price Better chance of Survival, highest fare group is between 30-40, only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E9D1-C87F-4D09-8A20-BD94BCC8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4" y="1828800"/>
            <a:ext cx="5837129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8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3647</TotalTime>
  <Words>655</Words>
  <Application>Microsoft Office PowerPoint</Application>
  <PresentationFormat>Widescreen</PresentationFormat>
  <Paragraphs>146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Courier New</vt:lpstr>
      <vt:lpstr>Helvetica Neue</vt:lpstr>
      <vt:lpstr>merriweather</vt:lpstr>
      <vt:lpstr>Tw Cen MT</vt:lpstr>
      <vt:lpstr>Wingdings</vt:lpstr>
      <vt:lpstr>Droplet</vt:lpstr>
      <vt:lpstr> RMS Titanic Prediction on people likely to survive </vt:lpstr>
      <vt:lpstr>Background</vt:lpstr>
      <vt:lpstr>PowerPoint Presentation</vt:lpstr>
      <vt:lpstr>Data Acquisition &amp; Processing</vt:lpstr>
      <vt:lpstr>Titanic – Data Dictionary and Problems</vt:lpstr>
      <vt:lpstr>analysis</vt:lpstr>
      <vt:lpstr>1. Age Analysis -Total Boarded People with respect to age</vt:lpstr>
      <vt:lpstr>Survival to Death Plot per Age</vt:lpstr>
      <vt:lpstr>2. Fare Analysis Survival Per Age Group Depending on Fare</vt:lpstr>
      <vt:lpstr>Fare between Male and Female</vt:lpstr>
      <vt:lpstr>3. Sex Analysis Men to Women, Survival to Death PRediction</vt:lpstr>
      <vt:lpstr>4. Class Analysis Overall Population Distribution in different  Passenger classes </vt:lpstr>
      <vt:lpstr>Survival to death based on Passenger Class</vt:lpstr>
      <vt:lpstr>5. Embarked Station Analysis Survived to Death analysis for stations(C = Cherbourg, Q = Queenstown, S = Southampton)</vt:lpstr>
      <vt:lpstr>6. Relationship analysis -Survival to Death for SIbSp and Parch</vt:lpstr>
      <vt:lpstr>Correlation</vt:lpstr>
      <vt:lpstr>Correlations</vt:lpstr>
      <vt:lpstr>Logistic regression</vt:lpstr>
      <vt:lpstr>Conclusion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lester strouse</cp:lastModifiedBy>
  <cp:revision>41</cp:revision>
  <dcterms:created xsi:type="dcterms:W3CDTF">2019-03-30T20:22:03Z</dcterms:created>
  <dcterms:modified xsi:type="dcterms:W3CDTF">2019-04-05T00:40:33Z</dcterms:modified>
</cp:coreProperties>
</file>