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66" r:id="rId3"/>
    <p:sldId id="267" r:id="rId4"/>
    <p:sldId id="286" r:id="rId5"/>
    <p:sldId id="288" r:id="rId6"/>
    <p:sldId id="28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4" r:id="rId18"/>
    <p:sldId id="280" r:id="rId19"/>
    <p:sldId id="281" r:id="rId20"/>
    <p:sldId id="282" r:id="rId21"/>
    <p:sldId id="283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59FAF8-97AC-4E1A-8880-1BECAD830438}">
          <p14:sldIdLst>
            <p14:sldId id="256"/>
            <p14:sldId id="266"/>
            <p14:sldId id="267"/>
            <p14:sldId id="286"/>
            <p14:sldId id="288"/>
            <p14:sldId id="28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4"/>
            <p14:sldId id="280"/>
            <p14:sldId id="281"/>
            <p14:sldId id="282"/>
            <p14:sldId id="283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0719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659AD-CE2F-484A-A084-67DEC4FA3BC7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C85E0-EC59-4534-93EA-2509047A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85E0-EC59-4534-93EA-2509047A47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29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85E0-EC59-4534-93EA-2509047A47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85E0-EC59-4534-93EA-2509047A47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8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2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2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7212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78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62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98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66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43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8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8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8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8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9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6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9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2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agle.com/c/titanic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8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DEE4-E409-4AF4-A84F-928A7B902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2986" y="283778"/>
            <a:ext cx="4422227" cy="193390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RMS Titanic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Prediction on people likely to survive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F5EEC2-3EA9-42DD-874A-65CCECDDC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2303" y="5979396"/>
            <a:ext cx="4330262" cy="14418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Team: Lester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Shiny</a:t>
            </a:r>
          </a:p>
        </p:txBody>
      </p:sp>
    </p:spTree>
    <p:extLst>
      <p:ext uri="{BB962C8B-B14F-4D97-AF65-F5344CB8AC3E}">
        <p14:creationId xmlns:p14="http://schemas.microsoft.com/office/powerpoint/2010/main" val="3932072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52D6-C077-4B79-A6D4-BD62E37D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Fare Analysis</a:t>
            </a:r>
            <a:br>
              <a:rPr lang="en-US" dirty="0"/>
            </a:br>
            <a:r>
              <a:rPr lang="en-US" dirty="0"/>
              <a:t>Survival Per Age Group Depending on Fare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AA0C-4B89-42EB-A81F-0B1F58B38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4484943" cy="3424107"/>
          </a:xfrm>
        </p:spPr>
        <p:txBody>
          <a:bodyPr/>
          <a:lstStyle/>
          <a:p>
            <a:r>
              <a:rPr lang="en-US" dirty="0"/>
              <a:t>Red- Dead</a:t>
            </a:r>
          </a:p>
          <a:p>
            <a:r>
              <a:rPr lang="en-US" dirty="0"/>
              <a:t>Green- Survived</a:t>
            </a:r>
          </a:p>
          <a:p>
            <a:r>
              <a:rPr lang="en-US" dirty="0"/>
              <a:t>Bigger Circle- More Price</a:t>
            </a:r>
          </a:p>
          <a:p>
            <a:r>
              <a:rPr lang="en-US" dirty="0"/>
              <a:t>More Price Better chance of Survival, highest fare group is between 30-40, only 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274513-CE96-4ED7-92B2-7C9322B5D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26" y="2139234"/>
            <a:ext cx="6609457" cy="44244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56598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78A8-E3A3-4A25-A087-57E78AFC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Fare between Male and Female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190B6-862F-4528-BAAD-BC658509A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4272000" cy="3424107"/>
          </a:xfrm>
        </p:spPr>
        <p:txBody>
          <a:bodyPr/>
          <a:lstStyle/>
          <a:p>
            <a:r>
              <a:rPr lang="en-US" dirty="0"/>
              <a:t>Male- 0</a:t>
            </a:r>
          </a:p>
          <a:p>
            <a:r>
              <a:rPr lang="en-US" dirty="0" err="1"/>
              <a:t>fEmale</a:t>
            </a:r>
            <a:r>
              <a:rPr lang="en-US" dirty="0"/>
              <a:t>- 1</a:t>
            </a:r>
          </a:p>
          <a:p>
            <a:r>
              <a:rPr lang="en-US" dirty="0"/>
              <a:t>Shows that higher percentage of women have taken higher price compared to men, which explains next graph of survival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C297B4-9950-40CB-928F-9C4C2011C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804" y="1962031"/>
            <a:ext cx="6237961" cy="40247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586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17A0-FAA2-4313-A0A5-161F1454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Sex Analysis</a:t>
            </a:r>
            <a:br>
              <a:rPr lang="en-US" dirty="0"/>
            </a:br>
            <a:r>
              <a:rPr lang="en-US" dirty="0"/>
              <a:t>Men to Women, Survival to Death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5E9E-5F57-4DF4-B858-2D27260EA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4284526" cy="3424107"/>
          </a:xfrm>
        </p:spPr>
        <p:txBody>
          <a:bodyPr/>
          <a:lstStyle/>
          <a:p>
            <a:r>
              <a:rPr lang="en-US" dirty="0"/>
              <a:t>Dead=0</a:t>
            </a:r>
          </a:p>
          <a:p>
            <a:r>
              <a:rPr lang="en-US" dirty="0"/>
              <a:t>Survived=1 </a:t>
            </a:r>
          </a:p>
          <a:p>
            <a:r>
              <a:rPr lang="en-US" dirty="0"/>
              <a:t>Women survived more than men, higher fare may be one of the reason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53D083-19EF-43A7-8A2E-3E3271934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878" y="1981989"/>
            <a:ext cx="6202018" cy="41943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03576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0864-71AB-4E11-8139-DA8659534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8308" y="130002"/>
            <a:ext cx="10364451" cy="1596177"/>
          </a:xfrm>
        </p:spPr>
        <p:txBody>
          <a:bodyPr/>
          <a:lstStyle/>
          <a:p>
            <a:r>
              <a:rPr lang="en-US" dirty="0"/>
              <a:t>4. Class Analysis</a:t>
            </a:r>
            <a:br>
              <a:rPr lang="en-US" dirty="0"/>
            </a:br>
            <a:r>
              <a:rPr lang="en-US" dirty="0"/>
              <a:t>Overall Population Distribution in different  Passenger classes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845E-9156-41D7-8DD7-2B6E40E1C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631" y="2214694"/>
            <a:ext cx="4096636" cy="3424107"/>
          </a:xfrm>
        </p:spPr>
        <p:txBody>
          <a:bodyPr/>
          <a:lstStyle/>
          <a:p>
            <a:r>
              <a:rPr lang="en-US" dirty="0"/>
              <a:t>Higher (P1)- Orange- 55.11%</a:t>
            </a:r>
          </a:p>
          <a:p>
            <a:r>
              <a:rPr lang="en-US" dirty="0"/>
              <a:t>Middle (P2)- green- 24.24%</a:t>
            </a:r>
          </a:p>
          <a:p>
            <a:r>
              <a:rPr lang="en-US" dirty="0"/>
              <a:t>Deck and Bottom-red(P3)- 20.65%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66AA84-F42E-45AC-93B7-81D2BD621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1" y="4079147"/>
            <a:ext cx="6350741" cy="22966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D4EC5A-C79F-4FE4-BB11-1135AD921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32" y="1726179"/>
            <a:ext cx="4763396" cy="40193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60742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9D0C-7365-487F-B796-AA662FE8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to death based on Passenger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52A01-B027-4364-9D52-54847E265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3282444" cy="3424107"/>
          </a:xfrm>
        </p:spPr>
        <p:txBody>
          <a:bodyPr/>
          <a:lstStyle/>
          <a:p>
            <a:r>
              <a:rPr lang="en-US" dirty="0"/>
              <a:t>Blue- dead</a:t>
            </a:r>
          </a:p>
          <a:p>
            <a:r>
              <a:rPr lang="en-US" dirty="0"/>
              <a:t>Red- Survived</a:t>
            </a:r>
          </a:p>
          <a:p>
            <a:r>
              <a:rPr lang="en-US" dirty="0"/>
              <a:t>P1- survived more </a:t>
            </a:r>
          </a:p>
          <a:p>
            <a:r>
              <a:rPr lang="en-US" dirty="0"/>
              <a:t>P3- Death More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0A251-F090-41B6-B2B7-6EDE6F60B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32" y="1938137"/>
            <a:ext cx="7764134" cy="46983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747DA7-D5FE-4549-B2FB-46D443AAEF46}"/>
              </a:ext>
            </a:extLst>
          </p:cNvPr>
          <p:cNvSpPr txBox="1"/>
          <p:nvPr/>
        </p:nvSpPr>
        <p:spPr>
          <a:xfrm>
            <a:off x="6340642" y="4102665"/>
            <a:ext cx="58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A33659-23B4-4351-B5BD-905A7AA2510B}"/>
              </a:ext>
            </a:extLst>
          </p:cNvPr>
          <p:cNvSpPr txBox="1"/>
          <p:nvPr/>
        </p:nvSpPr>
        <p:spPr>
          <a:xfrm>
            <a:off x="7768390" y="4471997"/>
            <a:ext cx="42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B9D1D5-E3AF-417B-8217-A4A8F2291723}"/>
              </a:ext>
            </a:extLst>
          </p:cNvPr>
          <p:cNvSpPr txBox="1"/>
          <p:nvPr/>
        </p:nvSpPr>
        <p:spPr>
          <a:xfrm>
            <a:off x="9224211" y="2974013"/>
            <a:ext cx="58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898650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E814-4EED-471A-8A06-B92C3C77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Embarked Station Analysis</a:t>
            </a:r>
            <a:br>
              <a:rPr lang="en-US" dirty="0"/>
            </a:br>
            <a:r>
              <a:rPr lang="en-US" dirty="0"/>
              <a:t>Survived to Death analysis for stations(C = Cherbourg, Q = Queenstown, S = Southampton)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313BD-0B8B-4D4E-9D02-29D341D61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3420230" cy="3424107"/>
          </a:xfrm>
        </p:spPr>
        <p:txBody>
          <a:bodyPr/>
          <a:lstStyle/>
          <a:p>
            <a:r>
              <a:rPr lang="en-US" dirty="0"/>
              <a:t>Green-Q</a:t>
            </a:r>
          </a:p>
          <a:p>
            <a:r>
              <a:rPr lang="en-US" dirty="0"/>
              <a:t>Pink-C</a:t>
            </a:r>
          </a:p>
          <a:p>
            <a:r>
              <a:rPr lang="en-US" dirty="0"/>
              <a:t>Blue-S- Survived More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0FFB8-466C-4619-A6CF-88EB46D2B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50" y="2367093"/>
            <a:ext cx="7340306" cy="42061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91379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C473-899D-4EBF-A31D-42B5E4F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Relationship analysis</a:t>
            </a:r>
            <a:br>
              <a:rPr lang="en-US" dirty="0"/>
            </a:br>
            <a:r>
              <a:rPr lang="en-US" dirty="0"/>
              <a:t>-Survival to Death for </a:t>
            </a:r>
            <a:r>
              <a:rPr lang="en-US" dirty="0" err="1"/>
              <a:t>SIbSp</a:t>
            </a:r>
            <a:r>
              <a:rPr lang="en-US" dirty="0"/>
              <a:t> and Parch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840E0-0C2B-459D-84DE-E41E02DDA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53" y="1964010"/>
            <a:ext cx="11061107" cy="501367"/>
          </a:xfrm>
        </p:spPr>
        <p:txBody>
          <a:bodyPr/>
          <a:lstStyle/>
          <a:p>
            <a:r>
              <a:rPr lang="en-US" dirty="0"/>
              <a:t>Survival chances less for loners who board in 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04BB2-AC60-4F98-B735-53F258EAB65C}"/>
              </a:ext>
            </a:extLst>
          </p:cNvPr>
          <p:cNvSpPr txBox="1"/>
          <p:nvPr/>
        </p:nvSpPr>
        <p:spPr>
          <a:xfrm>
            <a:off x="7891397" y="6239483"/>
            <a:ext cx="320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SibSP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9DF4B-299D-47F7-A2A7-04AE02470827}"/>
              </a:ext>
            </a:extLst>
          </p:cNvPr>
          <p:cNvSpPr txBox="1"/>
          <p:nvPr/>
        </p:nvSpPr>
        <p:spPr>
          <a:xfrm>
            <a:off x="2031304" y="6239483"/>
            <a:ext cx="320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AC0F9A-2C81-4E3B-B7FC-FE0708DFE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3" y="2436613"/>
            <a:ext cx="5148000" cy="38028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1F3665-DB1C-49AB-9382-CC662F564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285" y="2436613"/>
            <a:ext cx="4573042" cy="36460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23218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6522-0C19-46C0-B0C7-25FF6715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09186-9A3E-4990-ABB9-2486A74B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Pearsons</a:t>
            </a:r>
            <a:r>
              <a:rPr lang="en-US" dirty="0"/>
              <a:t> correlation coefficient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estimated reliability via p-value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Good correlation with all variables except id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Used cleaned data</a:t>
            </a:r>
          </a:p>
        </p:txBody>
      </p:sp>
    </p:spTree>
    <p:extLst>
      <p:ext uri="{BB962C8B-B14F-4D97-AF65-F5344CB8AC3E}">
        <p14:creationId xmlns:p14="http://schemas.microsoft.com/office/powerpoint/2010/main" val="3542481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277C-F481-4858-8D59-1ACB6CEA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74829"/>
            <a:ext cx="10364451" cy="872591"/>
          </a:xfrm>
        </p:spPr>
        <p:txBody>
          <a:bodyPr/>
          <a:lstStyle/>
          <a:p>
            <a:r>
              <a:rPr lang="en-US" dirty="0"/>
              <a:t>Correlations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141937-5823-4813-9F5D-DAB67300B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227243"/>
              </p:ext>
            </p:extLst>
          </p:nvPr>
        </p:nvGraphicFramePr>
        <p:xfrm>
          <a:off x="0" y="1247420"/>
          <a:ext cx="11970325" cy="5325906"/>
        </p:xfrm>
        <a:graphic>
          <a:graphicData uri="http://schemas.openxmlformats.org/drawingml/2006/table">
            <a:tbl>
              <a:tblPr/>
              <a:tblGrid>
                <a:gridCol w="1330037">
                  <a:extLst>
                    <a:ext uri="{9D8B030D-6E8A-4147-A177-3AD203B41FA5}">
                      <a16:colId xmlns:a16="http://schemas.microsoft.com/office/drawing/2014/main" val="1433019941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62050084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654193790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1591779053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3489897772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2246511301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1391529785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4025563519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4187693792"/>
                    </a:ext>
                  </a:extLst>
                </a:gridCol>
              </a:tblGrid>
              <a:tr h="872913">
                <a:tc>
                  <a:txBody>
                    <a:bodyPr/>
                    <a:lstStyle/>
                    <a:p>
                      <a:pPr algn="r" fontAlgn="ctr"/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Sex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Fare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Parch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Pclass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SibSp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Embarked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318798"/>
                  </a:ext>
                </a:extLst>
              </a:tr>
              <a:tr h="2619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dirty="0">
                          <a:effectLst/>
                        </a:rPr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dirty="0">
                          <a:effectLst/>
                        </a:rPr>
                        <a:t>5.415849e-01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dirty="0">
                          <a:effectLst/>
                        </a:rPr>
                        <a:t>2.552905e-01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dirty="0">
                          <a:effectLst/>
                        </a:rPr>
                        <a:t>-0.082446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dirty="0">
                          <a:effectLst/>
                        </a:rPr>
                        <a:t>0.083151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dirty="0">
                          <a:effectLst/>
                        </a:rPr>
                        <a:t>-3.355489e-01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dirty="0">
                          <a:effectLst/>
                        </a:rPr>
                        <a:t>-0.034040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>
                          <a:effectLst/>
                        </a:rPr>
                        <a:t>0.108669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399849"/>
                  </a:ext>
                </a:extLst>
              </a:tr>
              <a:tr h="1833585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>
                          <a:effectLst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>
                          <a:effectLst/>
                        </a:rPr>
                        <a:t>6.682012e-69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>
                          <a:effectLst/>
                        </a:rPr>
                        <a:t>1.079789e-14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dirty="0">
                          <a:effectLst/>
                        </a:rPr>
                        <a:t>0.013934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dirty="0">
                          <a:effectLst/>
                        </a:rPr>
                        <a:t>0.013137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>
                          <a:effectLst/>
                        </a:rPr>
                        <a:t>7.776916e-25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dirty="0">
                          <a:effectLst/>
                        </a:rPr>
                        <a:t>0.310675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dirty="0">
                          <a:effectLst/>
                        </a:rPr>
                        <a:t>0.001174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73241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0D4A0CC-3496-4F80-A0B6-C31C11423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442"/>
            <a:ext cx="12192000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Correlations: 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8431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Out[32]:</a:t>
            </a: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324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8F37-B423-4186-819E-7CD1D0F9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0F76E-3A76-4EC8-B2FD-7D909C2A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cap="none" dirty="0"/>
              <a:t>We ran a logistic regression on the data using the </a:t>
            </a:r>
            <a:r>
              <a:rPr lang="en-US" sz="2400" cap="none" dirty="0" err="1"/>
              <a:t>sklearn</a:t>
            </a:r>
            <a:r>
              <a:rPr lang="en-US" sz="2400" cap="none" dirty="0"/>
              <a:t> library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cap="none" dirty="0"/>
              <a:t>The accuracy of the regression was. 80.54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cap="none" dirty="0"/>
              <a:t>We generated a prediction for the data without survivor data – approximately 400 passengers, </a:t>
            </a:r>
            <a:r>
              <a:rPr lang="en-US" sz="2400" cap="none" dirty="0" err="1"/>
              <a:t>ie</a:t>
            </a:r>
            <a:r>
              <a:rPr lang="en-US" sz="2400" cap="none" dirty="0"/>
              <a:t> survivor data for this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cap="none" dirty="0"/>
              <a:t>We also generated cross-validation data for the above model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08211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A743-FE95-4CF2-B8CB-7D0B4869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90362" y="288790"/>
            <a:ext cx="10364451" cy="690925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AC9B8-C3AD-4ED6-AA77-FDABCF9D8948}"/>
              </a:ext>
            </a:extLst>
          </p:cNvPr>
          <p:cNvSpPr txBox="1">
            <a:spLocks/>
          </p:cNvSpPr>
          <p:nvPr/>
        </p:nvSpPr>
        <p:spPr>
          <a:xfrm>
            <a:off x="336331" y="1125656"/>
            <a:ext cx="10363826" cy="2057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RMS Titanic Collision with Iceberg on 15</a:t>
            </a:r>
            <a:r>
              <a:rPr lang="en-US" baseline="30000" dirty="0"/>
              <a:t>th</a:t>
            </a:r>
            <a:r>
              <a:rPr lang="en-US" dirty="0"/>
              <a:t> April 1912</a:t>
            </a:r>
          </a:p>
          <a:p>
            <a:pPr lvl="1"/>
            <a:r>
              <a:rPr lang="en-US" dirty="0"/>
              <a:t>Total boarded- 2224 Passengers + Crew</a:t>
            </a:r>
          </a:p>
          <a:p>
            <a:pPr lvl="1"/>
            <a:r>
              <a:rPr lang="en-US" dirty="0"/>
              <a:t>Survived- 1502</a:t>
            </a:r>
          </a:p>
          <a:p>
            <a:r>
              <a:rPr lang="en-US" dirty="0"/>
              <a:t>Most reliable cause for deaths</a:t>
            </a:r>
          </a:p>
          <a:p>
            <a:pPr lvl="1"/>
            <a:r>
              <a:rPr lang="en-US" dirty="0"/>
              <a:t>Lack of Lifeboats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460FAA-5DAC-4AF8-B325-60A51F84E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89" y="4090340"/>
            <a:ext cx="5117911" cy="276766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67549B-DAC0-4053-A2E1-9E72BB0DFD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0131" y="3429000"/>
            <a:ext cx="8371114" cy="3581399"/>
          </a:xfrm>
        </p:spPr>
        <p:txBody>
          <a:bodyPr>
            <a:normAutofit/>
          </a:bodyPr>
          <a:lstStyle/>
          <a:p>
            <a:r>
              <a:rPr lang="en-US" sz="1800" dirty="0"/>
              <a:t>According to Encyclopedia,</a:t>
            </a:r>
          </a:p>
          <a:p>
            <a:pPr lvl="1"/>
            <a:r>
              <a:rPr lang="en-US" dirty="0"/>
              <a:t>712 Survivors</a:t>
            </a:r>
          </a:p>
          <a:p>
            <a:pPr lvl="2"/>
            <a:r>
              <a:rPr lang="en-US" sz="1800" dirty="0"/>
              <a:t>500-Passengers (369- Women &amp; Children + 131- Men)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/>
              <a:t>212 Crew</a:t>
            </a:r>
          </a:p>
          <a:p>
            <a:pPr lvl="2"/>
            <a:r>
              <a:rPr lang="en-US" sz="1800" dirty="0"/>
              <a:t>20- Women</a:t>
            </a:r>
          </a:p>
          <a:p>
            <a:pPr lvl="2"/>
            <a:r>
              <a:rPr lang="en-US" sz="1800" dirty="0"/>
              <a:t>192-Men</a:t>
            </a:r>
          </a:p>
        </p:txBody>
      </p:sp>
    </p:spTree>
    <p:extLst>
      <p:ext uri="{BB962C8B-B14F-4D97-AF65-F5344CB8AC3E}">
        <p14:creationId xmlns:p14="http://schemas.microsoft.com/office/powerpoint/2010/main" val="930821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BD18-A413-4C4D-A4AD-9C1B4969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C8F7-65A4-4580-BB2B-1CD765D84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14695"/>
            <a:ext cx="10861288" cy="46433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can predict survival given the information given!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Performed various criteria analysis, to achieve at the reliable criteria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Used Mean method to fill in the missing 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used several prediction algorithms in python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According to Pearson Correlation and our plots, there is significance in most of the fields that we were given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can predict the contribution of factors via regression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Due to the fact that our dependent variable is binary, it is necessary to use logistic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45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188C-CF3D-44ED-80AC-AD70FC20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6BAA-B933-438A-9C3F-ED18A7D3D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great way to Use data for predicting given outcomes is a machine learning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are Different Ways to Evaluate Data – all should be used in order to find the best Model.</a:t>
            </a:r>
          </a:p>
          <a:p>
            <a:pPr lvl="1"/>
            <a:r>
              <a:rPr lang="en-US" dirty="0"/>
              <a:t>Stochastic Gradient Descent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K Nearest neighbor</a:t>
            </a:r>
          </a:p>
          <a:p>
            <a:pPr lvl="1"/>
            <a:r>
              <a:rPr lang="en-US" dirty="0"/>
              <a:t>Gaussian naïve </a:t>
            </a:r>
            <a:r>
              <a:rPr lang="en-US" dirty="0" err="1"/>
              <a:t>bayes</a:t>
            </a:r>
            <a:endParaRPr lang="en-US" dirty="0"/>
          </a:p>
          <a:p>
            <a:pPr lvl="1"/>
            <a:r>
              <a:rPr lang="en-US" dirty="0"/>
              <a:t>Decision tree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88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42FBEA-0FB8-425F-BB88-EC010698F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2" y="412902"/>
            <a:ext cx="6087532" cy="34242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1D6395-A43F-4800-B4ED-FF3B57E98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655" y="3670126"/>
            <a:ext cx="6228297" cy="30183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994A9F-9E9D-4DEE-BD70-3076F75DC964}"/>
              </a:ext>
            </a:extLst>
          </p:cNvPr>
          <p:cNvSpPr txBox="1"/>
          <p:nvPr/>
        </p:nvSpPr>
        <p:spPr>
          <a:xfrm>
            <a:off x="951978" y="4459266"/>
            <a:ext cx="8204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940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3E2B2F-3B3F-4C27-86B9-5393B300F169}"/>
              </a:ext>
            </a:extLst>
          </p:cNvPr>
          <p:cNvSpPr txBox="1">
            <a:spLocks/>
          </p:cNvSpPr>
          <p:nvPr/>
        </p:nvSpPr>
        <p:spPr>
          <a:xfrm>
            <a:off x="789838" y="2906484"/>
            <a:ext cx="11227990" cy="17155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We can predict which passengers survived the tragedy.</a:t>
            </a:r>
          </a:p>
          <a:p>
            <a:r>
              <a:rPr lang="en-US" sz="2800" dirty="0"/>
              <a:t>Sources claim that women, children and Upper Category people Survived the most</a:t>
            </a:r>
          </a:p>
          <a:p>
            <a:r>
              <a:rPr lang="en-US" sz="2800" dirty="0"/>
              <a:t>To see if the Factors Contributing to increase the Survival rate of a Particular Passenger is per the mentioned claim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866BFE-14C1-48A3-8B97-D83BEE94DB95}"/>
              </a:ext>
            </a:extLst>
          </p:cNvPr>
          <p:cNvSpPr txBox="1">
            <a:spLocks/>
          </p:cNvSpPr>
          <p:nvPr/>
        </p:nvSpPr>
        <p:spPr>
          <a:xfrm>
            <a:off x="-447315" y="46158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HYPOTHESIS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2A1F17-71E7-4C43-A3D5-9A0BA7AB6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622" y="0"/>
            <a:ext cx="3941378" cy="205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0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5559-49FA-4E27-871A-E715FAE76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393"/>
            <a:ext cx="9663222" cy="838198"/>
          </a:xfrm>
        </p:spPr>
        <p:txBody>
          <a:bodyPr/>
          <a:lstStyle/>
          <a:p>
            <a:r>
              <a:rPr lang="en-US" dirty="0"/>
              <a:t>Data Acquisition &amp;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24FDC-89E1-404A-9416-135FF6A74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97" y="1164771"/>
            <a:ext cx="11398931" cy="475705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Data Source: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KagGle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https://www.kaggle.com/c/titanic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Processing Steps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Data Cleaning to remove the Nan and filled in few data points without altering the main data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Converted the data into float and changed few columns into 1 and 0 for easy analysis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Did analysis on different factors, supporting charts were drawn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Correlation analysis to determine significance and relationship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Regression analysis was carried out as a part of conclusion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31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808-9DC4-49CA-9BC9-7FF97996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9B81-A752-40A3-AE3A-4877FD82C1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The Data had missing input in fields:</a:t>
            </a:r>
          </a:p>
          <a:p>
            <a:pPr marL="0" indent="0">
              <a:buNone/>
            </a:pPr>
            <a:r>
              <a:rPr lang="en-US" sz="1800" dirty="0"/>
              <a:t>           There were 1309 passengers in total</a:t>
            </a:r>
          </a:p>
          <a:p>
            <a:pPr marL="0" indent="0">
              <a:buNone/>
            </a:pPr>
            <a:r>
              <a:rPr lang="en-US" sz="1800" dirty="0"/>
              <a:t>	Cabin was missing in 1015 items</a:t>
            </a:r>
          </a:p>
          <a:p>
            <a:pPr marL="0" indent="0">
              <a:buNone/>
            </a:pPr>
            <a:r>
              <a:rPr lang="en-US" sz="1800" dirty="0"/>
              <a:t>	Age was missing in 246 items</a:t>
            </a:r>
          </a:p>
          <a:p>
            <a:pPr marL="0" indent="0">
              <a:buNone/>
            </a:pPr>
            <a:r>
              <a:rPr lang="en-US" sz="1800" dirty="0"/>
              <a:t>	Embarked Location in 2 items</a:t>
            </a:r>
          </a:p>
          <a:p>
            <a:pPr marL="0" indent="0">
              <a:buNone/>
            </a:pPr>
            <a:r>
              <a:rPr lang="en-US" sz="1800" dirty="0"/>
              <a:t>	Fare in 1 item</a:t>
            </a:r>
          </a:p>
          <a:p>
            <a:pPr marL="0" indent="0">
              <a:buNone/>
            </a:pPr>
            <a:r>
              <a:rPr lang="en-US" sz="1800" dirty="0"/>
              <a:t>Disposition:</a:t>
            </a:r>
          </a:p>
          <a:p>
            <a:pPr marL="0" indent="0">
              <a:buNone/>
            </a:pPr>
            <a:r>
              <a:rPr lang="en-US" sz="1800" dirty="0"/>
              <a:t>  	Cabin dropped</a:t>
            </a:r>
          </a:p>
          <a:p>
            <a:pPr marL="0" indent="0">
              <a:buNone/>
            </a:pPr>
            <a:r>
              <a:rPr lang="en-US" sz="1800" dirty="0"/>
              <a:t>	Age filled with mean for given sex and age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Embarcation</a:t>
            </a:r>
            <a:r>
              <a:rPr lang="en-US" sz="1800" dirty="0"/>
              <a:t> and Fare missing recs dropped           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031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B09663-A877-4D53-BA83-9489FBA89715}"/>
              </a:ext>
            </a:extLst>
          </p:cNvPr>
          <p:cNvSpPr txBox="1">
            <a:spLocks/>
          </p:cNvSpPr>
          <p:nvPr/>
        </p:nvSpPr>
        <p:spPr>
          <a:xfrm>
            <a:off x="913775" y="217714"/>
            <a:ext cx="10364451" cy="642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Titanic – Data Dictionary and Problems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C56C30-BB2B-4310-A55F-C9AED7517369}"/>
              </a:ext>
            </a:extLst>
          </p:cNvPr>
          <p:cNvSpPr txBox="1">
            <a:spLocks/>
          </p:cNvSpPr>
          <p:nvPr/>
        </p:nvSpPr>
        <p:spPr>
          <a:xfrm>
            <a:off x="6422321" y="859972"/>
            <a:ext cx="5693479" cy="55625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/>
              <a:t>The Data had missing input in fields: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There were 812 passengers in total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Cabin was missing in 1014 items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Age was missing in 263 items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Embarked Location in 2 items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Fare in 1 item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/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Disposition: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Cabin dropped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Age filled with mean for given    sex and 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Embarkation and Fare missing Secs dropped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E9CCD-7651-42B4-86FA-4BED9C572D11}"/>
              </a:ext>
            </a:extLst>
          </p:cNvPr>
          <p:cNvSpPr txBox="1"/>
          <p:nvPr/>
        </p:nvSpPr>
        <p:spPr>
          <a:xfrm>
            <a:off x="445689" y="859972"/>
            <a:ext cx="48338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Data Dictionary</a:t>
            </a:r>
          </a:p>
          <a:p>
            <a:endParaRPr lang="en-US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Passenger ID- A column added by Kaggle to identify each row and make submissions easier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Survived- expressed in terms of 0(dead) and 1(survived)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Pclass</a:t>
            </a:r>
            <a:r>
              <a:rPr lang="en-US" dirty="0"/>
              <a:t>- Passenger class, based on location of their seating arrangement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Sex- passenger’s Sex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Age- Passenger 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SibSp</a:t>
            </a:r>
            <a:r>
              <a:rPr lang="en-US" dirty="0"/>
              <a:t>- No. of Sibling or Spouses, passenger had in titanic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Parch- No. Of Children or Parents, the passenger had in titanic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Ticket- Passengers ticket number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Fare- Passenger Paid to buy ticket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Cabin- Passenger’s Cabin Number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Embarked- Port where the passenger embarked(C=</a:t>
            </a:r>
            <a:r>
              <a:rPr lang="en-US" dirty="0" err="1"/>
              <a:t>Cherbour</a:t>
            </a:r>
            <a:r>
              <a:rPr lang="en-US" dirty="0"/>
              <a:t>, Q=Queenstown, S-Southampton)</a:t>
            </a:r>
          </a:p>
        </p:txBody>
      </p:sp>
    </p:spTree>
    <p:extLst>
      <p:ext uri="{BB962C8B-B14F-4D97-AF65-F5344CB8AC3E}">
        <p14:creationId xmlns:p14="http://schemas.microsoft.com/office/powerpoint/2010/main" val="110624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1D1E-78E2-4D24-9FCE-13D57DC6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07288" y="618518"/>
            <a:ext cx="10364451" cy="771872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68D2C-34F0-4469-A455-D9A140B95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4"/>
            <a:ext cx="3545491" cy="20170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Overall Survived to Death</a:t>
            </a:r>
          </a:p>
          <a:p>
            <a:pPr marL="0" indent="0">
              <a:buNone/>
            </a:pPr>
            <a:r>
              <a:rPr lang="en-US" dirty="0"/>
              <a:t>Survived- 38.38%</a:t>
            </a:r>
          </a:p>
          <a:p>
            <a:pPr marL="0" indent="0">
              <a:buNone/>
            </a:pPr>
            <a:r>
              <a:rPr lang="en-US" dirty="0"/>
              <a:t>Death- 61.62%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99E36F-4B96-417E-BE39-BAE9408A0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336" y="1390390"/>
            <a:ext cx="6330088" cy="47475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1983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FB99-1AA3-478D-80DF-47A37DA3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Age Analysis</a:t>
            </a:r>
            <a:br>
              <a:rPr lang="en-US" dirty="0"/>
            </a:br>
            <a:r>
              <a:rPr lang="en-US" dirty="0"/>
              <a:t>-Total Boarded People with respect to 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4684A-8B87-4130-B06D-035026804AC3}"/>
              </a:ext>
            </a:extLst>
          </p:cNvPr>
          <p:cNvSpPr txBox="1"/>
          <p:nvPr/>
        </p:nvSpPr>
        <p:spPr>
          <a:xfrm>
            <a:off x="312526" y="2782669"/>
            <a:ext cx="44348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Age Group between 25 to 35 reaches the peak per the chart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8E650610-87EA-4CE2-8AC6-D6A81C454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35" y="1903136"/>
            <a:ext cx="6189390" cy="47627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0683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DAD7-9213-436F-9BC4-74CB5738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to Death Plot per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89595-E108-4023-8DC0-FA756FD87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5182225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Significant points</a:t>
            </a:r>
          </a:p>
          <a:p>
            <a:r>
              <a:rPr lang="en-US" dirty="0"/>
              <a:t>Count of Survival is more for Children  and age group between 25 to 35, where death is very much higher so is survival 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BC0CF9-D55D-4193-A9BF-F20053BBF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8068"/>
            <a:ext cx="5372621" cy="43014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1717119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3490</TotalTime>
  <Words>820</Words>
  <Application>Microsoft Office PowerPoint</Application>
  <PresentationFormat>Widescreen</PresentationFormat>
  <Paragraphs>164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Helvetica Neue</vt:lpstr>
      <vt:lpstr>Tw Cen MT</vt:lpstr>
      <vt:lpstr>Wingdings</vt:lpstr>
      <vt:lpstr>Droplet</vt:lpstr>
      <vt:lpstr> RMS Titanic Prediction on people likely to survive </vt:lpstr>
      <vt:lpstr>Background</vt:lpstr>
      <vt:lpstr>PowerPoint Presentation</vt:lpstr>
      <vt:lpstr>Data Acquisition &amp; Processing</vt:lpstr>
      <vt:lpstr>Data problems</vt:lpstr>
      <vt:lpstr>PowerPoint Presentation</vt:lpstr>
      <vt:lpstr>analysis</vt:lpstr>
      <vt:lpstr>1. Age Analysis -Total Boarded People with respect to age</vt:lpstr>
      <vt:lpstr>Survival to Death Plot per Age</vt:lpstr>
      <vt:lpstr>2. Fare Analysis Survival Per Age Group Depending on Fare</vt:lpstr>
      <vt:lpstr>Fare between Male and Female</vt:lpstr>
      <vt:lpstr>3. Sex Analysis Men to Women, Survival to Death Prediction</vt:lpstr>
      <vt:lpstr>4. Class Analysis Overall Population Distribution in different  Passenger classes </vt:lpstr>
      <vt:lpstr>Survival to death based on Passenger Class</vt:lpstr>
      <vt:lpstr>5. Embarked Station Analysis Survived to Death analysis for stations(C = Cherbourg, Q = Queenstown, S = Southampton)</vt:lpstr>
      <vt:lpstr>6. Relationship analysis -Survival to Death for SIbSp and Parch</vt:lpstr>
      <vt:lpstr>Correlation</vt:lpstr>
      <vt:lpstr>Correlations</vt:lpstr>
      <vt:lpstr>Logistic regression</vt:lpstr>
      <vt:lpstr>Lessons Learnt and Conclusion</vt:lpstr>
      <vt:lpstr>Future Directions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</dc:title>
  <dc:creator>lester strouse</dc:creator>
  <cp:lastModifiedBy>lester strouse</cp:lastModifiedBy>
  <cp:revision>41</cp:revision>
  <dcterms:created xsi:type="dcterms:W3CDTF">2019-03-30T20:22:03Z</dcterms:created>
  <dcterms:modified xsi:type="dcterms:W3CDTF">2019-04-05T01:35:07Z</dcterms:modified>
</cp:coreProperties>
</file>