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79" r:id="rId8"/>
    <p:sldId id="269" r:id="rId9"/>
    <p:sldId id="267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6736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3472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0208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6944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836801" algn="l" defTabSz="73472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04161" algn="l" defTabSz="73472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571521" algn="l" defTabSz="73472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938882" algn="l" defTabSz="73472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61709" autoAdjust="0"/>
  </p:normalViewPr>
  <p:slideViewPr>
    <p:cSldViewPr>
      <p:cViewPr>
        <p:scale>
          <a:sx n="100" d="100"/>
          <a:sy n="100" d="100"/>
        </p:scale>
        <p:origin x="-972" y="-222"/>
      </p:cViewPr>
      <p:guideLst>
        <p:guide orient="horz" pos="145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9AB6-50A6-47F0-A0FC-E99A27F2A24A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CB4F-9EF2-4CC3-928A-ED79FE5A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7347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Dynamic Geometry,</a:t>
            </a:r>
            <a:r>
              <a:rPr lang="en-US" baseline="0" dirty="0" smtClean="0"/>
              <a:t> we have complete control over every piece of fur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CB4F-9EF2-4CC3-928A-ED79FE5AA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 graftal</a:t>
            </a:r>
            <a:r>
              <a:rPr lang="en-US" baseline="0" dirty="0" smtClean="0"/>
              <a:t> is a single piece of “Dynamic Geometry”, and it represents a single tuft of fur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It’s constructed as a “fin”, or a 2D geometry that always faces the camera.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“GPU” in “GPU Graftal” refers to the fact that graftals in this system, unlike the original introduced by Kowalski (way back in ‘99), are implemented entirely on the GPU</a:t>
            </a:r>
          </a:p>
          <a:p>
            <a:pPr marL="538810" lvl="1" indent="-171450">
              <a:buFont typeface="Arial" pitchFamily="34" charset="0"/>
              <a:buChar char="•"/>
            </a:pPr>
            <a:r>
              <a:rPr lang="en-US" baseline="0" dirty="0" smtClean="0"/>
              <a:t>This results in orders-of-magnitude better performance, as we’ll see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Each graftal has many properties that we can control, a few are listed below</a:t>
            </a:r>
          </a:p>
          <a:p>
            <a:pPr marL="538810" lvl="1" indent="-171450">
              <a:buFont typeface="Arial" pitchFamily="34" charset="0"/>
              <a:buChar char="•"/>
            </a:pPr>
            <a:r>
              <a:rPr lang="en-US" baseline="0" dirty="0" smtClean="0"/>
              <a:t>All of these values are artist tunable, so we can generate many different styles</a:t>
            </a:r>
          </a:p>
          <a:p>
            <a:pPr marL="538810" lvl="1" indent="-171450">
              <a:buFont typeface="Arial" pitchFamily="34" charset="0"/>
              <a:buChar char="•"/>
            </a:pPr>
            <a:r>
              <a:rPr lang="en-US" baseline="0" dirty="0" smtClean="0"/>
              <a:t>Very Flexible!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CB4F-9EF2-4CC3-928A-ED79FE5AA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for this model, but the</a:t>
            </a:r>
            <a:r>
              <a:rPr lang="en-US" baseline="0" dirty="0" smtClean="0"/>
              <a:t> results won’t be as good for less detailed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CB4F-9EF2-4CC3-928A-ED79FE5AA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for this model, but the</a:t>
            </a:r>
            <a:r>
              <a:rPr lang="en-US" baseline="0" dirty="0" smtClean="0"/>
              <a:t> results won’t be as good for less detailed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CB4F-9EF2-4CC3-928A-ED79FE5AA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CB4F-9EF2-4CC3-928A-ED79FE5AA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701"/>
            <a:ext cx="7772400" cy="110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808"/>
          </a:xfrm>
        </p:spPr>
        <p:txBody>
          <a:bodyPr/>
          <a:lstStyle>
            <a:lvl1pPr marL="0" indent="0" algn="ctr">
              <a:buNone/>
              <a:defRPr/>
            </a:lvl1pPr>
            <a:lvl2pPr marL="367360" indent="0" algn="ctr">
              <a:buNone/>
              <a:defRPr/>
            </a:lvl2pPr>
            <a:lvl3pPr marL="734720" indent="0" algn="ctr">
              <a:buNone/>
              <a:defRPr/>
            </a:lvl3pPr>
            <a:lvl4pPr marL="1102081" indent="0" algn="ctr">
              <a:buNone/>
              <a:defRPr/>
            </a:lvl4pPr>
            <a:lvl5pPr marL="1469441" indent="0" algn="ctr">
              <a:buNone/>
              <a:defRPr/>
            </a:lvl5pPr>
            <a:lvl6pPr marL="1836801" indent="0" algn="ctr">
              <a:buNone/>
              <a:defRPr/>
            </a:lvl6pPr>
            <a:lvl7pPr marL="2204161" indent="0" algn="ctr">
              <a:buNone/>
              <a:defRPr/>
            </a:lvl7pPr>
            <a:lvl8pPr marL="2571521" indent="0" algn="ctr">
              <a:buNone/>
              <a:defRPr/>
            </a:lvl8pPr>
            <a:lvl9pPr marL="293888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5995D-A3CE-4559-B24C-2D8C6CF34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1615F-4B9B-4AE7-9A8B-66744F9BB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6486"/>
            <a:ext cx="1943100" cy="41158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6486"/>
            <a:ext cx="5692140" cy="41158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49A98-4694-48F7-85FD-AAED32E9B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78CD0-8EB3-4D47-BB4D-42D6C66AB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3304699"/>
            <a:ext cx="7772400" cy="102227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179558"/>
            <a:ext cx="7772400" cy="1125141"/>
          </a:xfrm>
        </p:spPr>
        <p:txBody>
          <a:bodyPr anchor="b"/>
          <a:lstStyle>
            <a:lvl1pPr marL="0" indent="0">
              <a:buNone/>
              <a:defRPr sz="1600"/>
            </a:lvl1pPr>
            <a:lvl2pPr marL="367360" indent="0">
              <a:buNone/>
              <a:defRPr sz="1400"/>
            </a:lvl2pPr>
            <a:lvl3pPr marL="734720" indent="0">
              <a:buNone/>
              <a:defRPr sz="1300"/>
            </a:lvl3pPr>
            <a:lvl4pPr marL="1102081" indent="0">
              <a:buNone/>
              <a:defRPr sz="1100"/>
            </a:lvl4pPr>
            <a:lvl5pPr marL="1469441" indent="0">
              <a:buNone/>
              <a:defRPr sz="1100"/>
            </a:lvl5pPr>
            <a:lvl6pPr marL="1836801" indent="0">
              <a:buNone/>
              <a:defRPr sz="1100"/>
            </a:lvl6pPr>
            <a:lvl7pPr marL="2204161" indent="0">
              <a:buNone/>
              <a:defRPr sz="1100"/>
            </a:lvl7pPr>
            <a:lvl8pPr marL="2571521" indent="0">
              <a:buNone/>
              <a:defRPr sz="1100"/>
            </a:lvl8pPr>
            <a:lvl9pPr marL="293888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4AE74-774E-4778-9213-59EE8B4188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5186"/>
            <a:ext cx="3817620" cy="30871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485186"/>
            <a:ext cx="3817620" cy="30871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B43B8-4B36-42DC-867D-ABB0D58B7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858"/>
            <a:ext cx="4040505" cy="48006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7360" indent="0">
              <a:buNone/>
              <a:defRPr sz="1600" b="1"/>
            </a:lvl2pPr>
            <a:lvl3pPr marL="734720" indent="0">
              <a:buNone/>
              <a:defRPr sz="1400" b="1"/>
            </a:lvl3pPr>
            <a:lvl4pPr marL="1102081" indent="0">
              <a:buNone/>
              <a:defRPr sz="1300" b="1"/>
            </a:lvl4pPr>
            <a:lvl5pPr marL="1469441" indent="0">
              <a:buNone/>
              <a:defRPr sz="1300" b="1"/>
            </a:lvl5pPr>
            <a:lvl6pPr marL="1836801" indent="0">
              <a:buNone/>
              <a:defRPr sz="1300" b="1"/>
            </a:lvl6pPr>
            <a:lvl7pPr marL="2204161" indent="0">
              <a:buNone/>
              <a:defRPr sz="1300" b="1"/>
            </a:lvl7pPr>
            <a:lvl8pPr marL="2571521" indent="0">
              <a:buNone/>
              <a:defRPr sz="1300" b="1"/>
            </a:lvl8pPr>
            <a:lvl9pPr marL="29388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918"/>
            <a:ext cx="4040505" cy="29639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150858"/>
            <a:ext cx="4041933" cy="48006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7360" indent="0">
              <a:buNone/>
              <a:defRPr sz="1600" b="1"/>
            </a:lvl2pPr>
            <a:lvl3pPr marL="734720" indent="0">
              <a:buNone/>
              <a:defRPr sz="1400" b="1"/>
            </a:lvl3pPr>
            <a:lvl4pPr marL="1102081" indent="0">
              <a:buNone/>
              <a:defRPr sz="1300" b="1"/>
            </a:lvl4pPr>
            <a:lvl5pPr marL="1469441" indent="0">
              <a:buNone/>
              <a:defRPr sz="1300" b="1"/>
            </a:lvl5pPr>
            <a:lvl6pPr marL="1836801" indent="0">
              <a:buNone/>
              <a:defRPr sz="1300" b="1"/>
            </a:lvl6pPr>
            <a:lvl7pPr marL="2204161" indent="0">
              <a:buNone/>
              <a:defRPr sz="1300" b="1"/>
            </a:lvl7pPr>
            <a:lvl8pPr marL="2571521" indent="0">
              <a:buNone/>
              <a:defRPr sz="1300" b="1"/>
            </a:lvl8pPr>
            <a:lvl9pPr marL="29388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1630918"/>
            <a:ext cx="4041933" cy="29639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746D-D527-4A38-8EB7-FA97337C1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B7DE6-896D-4C7E-9F27-E756BB7D7E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2750B-D1CF-4B28-A381-FD3BF61F4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69"/>
            <a:ext cx="3008948" cy="87118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04669"/>
            <a:ext cx="5112068" cy="439019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849"/>
            <a:ext cx="3008948" cy="3519011"/>
          </a:xfrm>
        </p:spPr>
        <p:txBody>
          <a:bodyPr/>
          <a:lstStyle>
            <a:lvl1pPr marL="0" indent="0">
              <a:buNone/>
              <a:defRPr sz="1100"/>
            </a:lvl1pPr>
            <a:lvl2pPr marL="367360" indent="0">
              <a:buNone/>
              <a:defRPr sz="1000"/>
            </a:lvl2pPr>
            <a:lvl3pPr marL="734720" indent="0">
              <a:buNone/>
              <a:defRPr sz="800"/>
            </a:lvl3pPr>
            <a:lvl4pPr marL="1102081" indent="0">
              <a:buNone/>
              <a:defRPr sz="700"/>
            </a:lvl4pPr>
            <a:lvl5pPr marL="1469441" indent="0">
              <a:buNone/>
              <a:defRPr sz="700"/>
            </a:lvl5pPr>
            <a:lvl6pPr marL="1836801" indent="0">
              <a:buNone/>
              <a:defRPr sz="700"/>
            </a:lvl6pPr>
            <a:lvl7pPr marL="2204161" indent="0">
              <a:buNone/>
              <a:defRPr sz="700"/>
            </a:lvl7pPr>
            <a:lvl8pPr marL="2571521" indent="0">
              <a:buNone/>
              <a:defRPr sz="700"/>
            </a:lvl8pPr>
            <a:lvl9pPr marL="29388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D1617-89EA-4F1E-B73C-CCD9669FC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3600450"/>
            <a:ext cx="5486400" cy="42541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459701"/>
            <a:ext cx="5486400" cy="3086100"/>
          </a:xfrm>
        </p:spPr>
        <p:txBody>
          <a:bodyPr/>
          <a:lstStyle>
            <a:lvl1pPr marL="0" indent="0">
              <a:buNone/>
              <a:defRPr sz="2600"/>
            </a:lvl1pPr>
            <a:lvl2pPr marL="367360" indent="0">
              <a:buNone/>
              <a:defRPr sz="2200"/>
            </a:lvl2pPr>
            <a:lvl3pPr marL="734720" indent="0">
              <a:buNone/>
              <a:defRPr sz="1900"/>
            </a:lvl3pPr>
            <a:lvl4pPr marL="1102081" indent="0">
              <a:buNone/>
              <a:defRPr sz="1600"/>
            </a:lvl4pPr>
            <a:lvl5pPr marL="1469441" indent="0">
              <a:buNone/>
              <a:defRPr sz="1600"/>
            </a:lvl5pPr>
            <a:lvl6pPr marL="1836801" indent="0">
              <a:buNone/>
              <a:defRPr sz="1600"/>
            </a:lvl6pPr>
            <a:lvl7pPr marL="2204161" indent="0">
              <a:buNone/>
              <a:defRPr sz="1600"/>
            </a:lvl7pPr>
            <a:lvl8pPr marL="2571521" indent="0">
              <a:buNone/>
              <a:defRPr sz="1600"/>
            </a:lvl8pPr>
            <a:lvl9pPr marL="293888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4025861"/>
            <a:ext cx="5486400" cy="603289"/>
          </a:xfrm>
        </p:spPr>
        <p:txBody>
          <a:bodyPr/>
          <a:lstStyle>
            <a:lvl1pPr marL="0" indent="0">
              <a:buNone/>
              <a:defRPr sz="1100"/>
            </a:lvl1pPr>
            <a:lvl2pPr marL="367360" indent="0">
              <a:buNone/>
              <a:defRPr sz="1000"/>
            </a:lvl2pPr>
            <a:lvl3pPr marL="734720" indent="0">
              <a:buNone/>
              <a:defRPr sz="800"/>
            </a:lvl3pPr>
            <a:lvl4pPr marL="1102081" indent="0">
              <a:buNone/>
              <a:defRPr sz="700"/>
            </a:lvl4pPr>
            <a:lvl5pPr marL="1469441" indent="0">
              <a:buNone/>
              <a:defRPr sz="700"/>
            </a:lvl5pPr>
            <a:lvl6pPr marL="1836801" indent="0">
              <a:buNone/>
              <a:defRPr sz="700"/>
            </a:lvl6pPr>
            <a:lvl7pPr marL="2204161" indent="0">
              <a:buNone/>
              <a:defRPr sz="700"/>
            </a:lvl7pPr>
            <a:lvl8pPr marL="2571521" indent="0">
              <a:buNone/>
              <a:defRPr sz="700"/>
            </a:lvl8pPr>
            <a:lvl9pPr marL="29388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804FC-1C10-458F-A931-02138D0E46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6486"/>
            <a:ext cx="7772400" cy="85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472" tIns="36736" rIns="73472" bIns="367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186"/>
            <a:ext cx="7772400" cy="308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472" tIns="36736" rIns="73472" bIns="36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5944"/>
            <a:ext cx="1905953" cy="34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472" tIns="36736" rIns="73472" bIns="36736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4685944"/>
            <a:ext cx="2897505" cy="34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472" tIns="36736" rIns="73472" bIns="36736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4685944"/>
            <a:ext cx="1907382" cy="34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472" tIns="36736" rIns="73472" bIns="36736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2B2A605A-4EC1-4E39-99E6-E4775A7DB1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5pPr>
      <a:lvl6pPr marL="367360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6pPr>
      <a:lvl7pPr marL="734720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7pPr>
      <a:lvl8pPr marL="1102081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8pPr>
      <a:lvl9pPr marL="1469441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imes New Roman" pitchFamily="18" charset="0"/>
        </a:defRPr>
      </a:lvl9pPr>
    </p:titleStyle>
    <p:bodyStyle>
      <a:lvl1pPr marL="275520" indent="-275520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96960" indent="-229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8401" indent="-183680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85761" indent="-18368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53121" indent="-18368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20481" indent="-18368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87841" indent="-18368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755202" indent="-18368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122562" indent="-18368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7360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4720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2081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441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6801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4161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1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38882" algn="l" defTabSz="734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../Poster%20Thesis/Project/Src/GPUGraftals_d.ex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68668" y="2059543"/>
            <a:ext cx="7606665" cy="951548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>
                <a:solidFill>
                  <a:srgbClr val="000000"/>
                </a:solidFill>
                <a:latin typeface="Arial" pitchFamily="34" charset="0"/>
              </a:rPr>
              <a:t>GPU Graftals: Stylized Rendering of Fluffy Objects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409950"/>
            <a:ext cx="5955030" cy="61722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Michael Lester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Graftal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5105400" cy="3087172"/>
          </a:xfrm>
        </p:spPr>
        <p:txBody>
          <a:bodyPr/>
          <a:lstStyle/>
          <a:p>
            <a:r>
              <a:rPr lang="en-US" dirty="0" smtClean="0"/>
              <a:t>Represented as a central “spine”</a:t>
            </a:r>
          </a:p>
          <a:p>
            <a:pPr lvl="1"/>
            <a:r>
              <a:rPr lang="en-US" dirty="0" smtClean="0"/>
              <a:t>Blue points on the right</a:t>
            </a:r>
          </a:p>
          <a:p>
            <a:r>
              <a:rPr lang="en-US" dirty="0" smtClean="0"/>
              <a:t>Expanded to a 3D “fin” in a geometry shader</a:t>
            </a:r>
          </a:p>
          <a:p>
            <a:r>
              <a:rPr lang="en-US" dirty="0" smtClean="0"/>
              <a:t>Spinal representation allows for easy animation</a:t>
            </a:r>
          </a:p>
          <a:p>
            <a:pPr lvl="1"/>
            <a:r>
              <a:rPr lang="en-US" dirty="0" smtClean="0"/>
              <a:t>More flexibility!</a:t>
            </a:r>
          </a:p>
          <a:p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6186777" y="209550"/>
            <a:ext cx="2236252" cy="4478612"/>
            <a:chOff x="4006264" y="590550"/>
            <a:chExt cx="2160587" cy="4327077"/>
          </a:xfrm>
        </p:grpSpPr>
        <p:pic>
          <p:nvPicPr>
            <p:cNvPr id="14338" name="Picture 2" descr="C:\Users\lesterwm\thesis\Presentations\Poster\Images\Graf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264" y="590550"/>
              <a:ext cx="2160587" cy="432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H="1">
              <a:off x="4494245" y="1352550"/>
              <a:ext cx="230155" cy="76200"/>
            </a:xfrm>
            <a:prstGeom prst="straightConnector1">
              <a:avLst/>
            </a:prstGeom>
            <a:ln>
              <a:headEnd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766206" y="1181100"/>
              <a:ext cx="262994" cy="152400"/>
            </a:xfrm>
            <a:prstGeom prst="straightConnector1">
              <a:avLst/>
            </a:prstGeom>
            <a:ln>
              <a:headEnd type="oval" w="lg" len="lg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953000" y="4552950"/>
              <a:ext cx="1213851" cy="3646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181600" y="2754088"/>
              <a:ext cx="838200" cy="1224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006264" y="4324350"/>
              <a:ext cx="1022936" cy="228600"/>
            </a:xfrm>
            <a:prstGeom prst="straightConnector1">
              <a:avLst/>
            </a:prstGeom>
            <a:ln>
              <a:headEnd type="oval" w="lg" len="lg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495800" y="2876550"/>
              <a:ext cx="685800" cy="76200"/>
            </a:xfrm>
            <a:prstGeom prst="straightConnector1">
              <a:avLst/>
            </a:prstGeom>
            <a:ln>
              <a:headEnd type="oval" w="lg" len="lg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5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Uniform Graftals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3581400" cy="3087172"/>
          </a:xfrm>
        </p:spPr>
        <p:txBody>
          <a:bodyPr/>
          <a:lstStyle/>
          <a:p>
            <a:r>
              <a:rPr lang="en-US" dirty="0" smtClean="0"/>
              <a:t>Graftals placed at every vertex</a:t>
            </a:r>
          </a:p>
          <a:p>
            <a:r>
              <a:rPr lang="en-US" dirty="0" smtClean="0"/>
              <a:t>Graftals have uniform properties</a:t>
            </a:r>
          </a:p>
          <a:p>
            <a:pPr lvl="1"/>
            <a:r>
              <a:rPr lang="en-US" dirty="0" smtClean="0"/>
              <a:t>Size, length, normal</a:t>
            </a:r>
          </a:p>
          <a:p>
            <a:r>
              <a:rPr lang="en-US" dirty="0" smtClean="0"/>
              <a:t>Looks interesting, but not artistic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24846"/>
            <a:ext cx="5033233" cy="47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Perturbed Graftals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3505200" cy="3087172"/>
          </a:xfrm>
        </p:spPr>
        <p:txBody>
          <a:bodyPr/>
          <a:lstStyle/>
          <a:p>
            <a:r>
              <a:rPr lang="en-US" dirty="0" smtClean="0"/>
              <a:t>“Randomized” normals, sizes, lengths</a:t>
            </a:r>
          </a:p>
          <a:p>
            <a:r>
              <a:rPr lang="en-US" dirty="0" smtClean="0"/>
              <a:t>Looks more natural </a:t>
            </a:r>
          </a:p>
          <a:p>
            <a:r>
              <a:rPr lang="en-US" dirty="0" smtClean="0"/>
              <a:t>Not quite artistic</a:t>
            </a:r>
          </a:p>
          <a:p>
            <a:pPr lvl="1"/>
            <a:r>
              <a:rPr lang="en-US" dirty="0" smtClean="0"/>
              <a:t>Too busy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69966"/>
            <a:ext cx="5033233" cy="46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Silhouette Graftals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3733800" cy="3087172"/>
          </a:xfrm>
        </p:spPr>
        <p:txBody>
          <a:bodyPr/>
          <a:lstStyle/>
          <a:p>
            <a:r>
              <a:rPr lang="en-US" dirty="0" smtClean="0"/>
              <a:t>Scale graftals based on dot(Normal, View)</a:t>
            </a:r>
          </a:p>
          <a:p>
            <a:r>
              <a:rPr lang="en-US" dirty="0" smtClean="0"/>
              <a:t>Emphasize graftals on object edges</a:t>
            </a:r>
          </a:p>
          <a:p>
            <a:pPr lvl="1"/>
            <a:r>
              <a:rPr lang="en-US" dirty="0" smtClean="0"/>
              <a:t>Efficiently!</a:t>
            </a:r>
          </a:p>
          <a:p>
            <a:r>
              <a:rPr lang="en-US" dirty="0" smtClean="0"/>
              <a:t>Notice the grid noise</a:t>
            </a:r>
          </a:p>
          <a:p>
            <a:pPr lvl="1"/>
            <a:r>
              <a:rPr lang="en-US" dirty="0" smtClean="0"/>
              <a:t>Result of initial placement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463" y="269966"/>
            <a:ext cx="5029506" cy="46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Levels of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4038600" cy="3087172"/>
          </a:xfrm>
        </p:spPr>
        <p:txBody>
          <a:bodyPr/>
          <a:lstStyle/>
          <a:p>
            <a:r>
              <a:rPr lang="en-US" dirty="0" smtClean="0"/>
              <a:t>Graftals sorted into multiple Levels of Detail</a:t>
            </a:r>
          </a:p>
          <a:p>
            <a:r>
              <a:rPr lang="en-US" dirty="0" smtClean="0"/>
              <a:t>Based on dot(N,V)</a:t>
            </a:r>
          </a:p>
          <a:p>
            <a:r>
              <a:rPr lang="en-US" dirty="0" smtClean="0"/>
              <a:t>Rendered in different styles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463" y="294625"/>
            <a:ext cx="5029506" cy="46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(the most important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2743200" cy="3087172"/>
          </a:xfrm>
        </p:spPr>
        <p:txBody>
          <a:bodyPr/>
          <a:lstStyle/>
          <a:p>
            <a:r>
              <a:rPr lang="en-US" dirty="0" smtClean="0"/>
              <a:t>GeForce 8800 GTS (low-end)</a:t>
            </a:r>
          </a:p>
          <a:p>
            <a:r>
              <a:rPr lang="en-US" dirty="0" smtClean="0"/>
              <a:t>Frame Budget:</a:t>
            </a:r>
            <a:br>
              <a:rPr lang="en-US" dirty="0" smtClean="0"/>
            </a:br>
            <a:r>
              <a:rPr lang="en-US" dirty="0" smtClean="0"/>
              <a:t>16ms for 60 fps</a:t>
            </a:r>
          </a:p>
          <a:p>
            <a:r>
              <a:rPr lang="en-US" b="1" dirty="0" smtClean="0"/>
              <a:t>2ms is a </a:t>
            </a:r>
            <a:r>
              <a:rPr lang="en-US" b="1" u="sng" dirty="0" smtClean="0"/>
              <a:t>great</a:t>
            </a:r>
            <a:r>
              <a:rPr lang="en-US" b="1" dirty="0" smtClean="0"/>
              <a:t> graftal budget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29917"/>
              </p:ext>
            </p:extLst>
          </p:nvPr>
        </p:nvGraphicFramePr>
        <p:xfrm>
          <a:off x="3352800" y="1504950"/>
          <a:ext cx="5622276" cy="25907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66641"/>
                <a:gridCol w="1207702"/>
                <a:gridCol w="1379894"/>
                <a:gridCol w="1468039"/>
              </a:tblGrid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Stages</a:t>
                      </a:r>
                      <a:endParaRPr lang="en-US" sz="1800" b="1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Time (</a:t>
                      </a:r>
                      <a:r>
                        <a:rPr lang="en-US" sz="1800" dirty="0" err="1" smtClean="0"/>
                        <a:t>ms</a:t>
                      </a:r>
                      <a:r>
                        <a:rPr lang="en-US" sz="1800" dirty="0" smtClean="0"/>
                        <a:t>)</a:t>
                      </a:r>
                      <a:endParaRPr lang="en-US" sz="1800" b="1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#</a:t>
                      </a:r>
                      <a:r>
                        <a:rPr lang="en-US" sz="1800" baseline="0" dirty="0" smtClean="0"/>
                        <a:t> Graftals</a:t>
                      </a:r>
                      <a:endParaRPr lang="en-US" sz="1800" b="1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Time/Graftal</a:t>
                      </a:r>
                      <a:endParaRPr lang="en-US" sz="1800" b="1" dirty="0"/>
                    </a:p>
                  </a:txBody>
                  <a:tcPr marL="37379" marR="37379" marT="18506" marB="18506" anchor="ctr"/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Culling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70,000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~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LOD Sort #1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0.05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35,000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~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LOD Sort</a:t>
                      </a:r>
                      <a:r>
                        <a:rPr lang="en-US" sz="1800" baseline="0" dirty="0" smtClean="0"/>
                        <a:t> #2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0.03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35,000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~</a:t>
                      </a:r>
                      <a:endParaRPr lang="en-US" sz="1800" dirty="0"/>
                    </a:p>
                  </a:txBody>
                  <a:tcPr marL="37379" marR="37379" marT="18506" marB="18506" anchor="ctr"/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LOD Draw #1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7,000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170 ns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LOD Draw #2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0.3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2,700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110 ns</a:t>
                      </a:r>
                      <a:endParaRPr lang="en-US" sz="1800" dirty="0"/>
                    </a:p>
                  </a:txBody>
                  <a:tcPr marL="37379" marR="37379" marT="18506" marB="18506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14"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1" dirty="0" smtClean="0"/>
                        <a:t>Total:</a:t>
                      </a:r>
                      <a:endParaRPr lang="en-US" sz="1800" b="1" dirty="0"/>
                    </a:p>
                  </a:txBody>
                  <a:tcPr marL="37379" marR="37379" marT="18506" marB="185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b="1" u="sng" dirty="0" smtClean="0"/>
                        <a:t>1.67 </a:t>
                      </a:r>
                      <a:r>
                        <a:rPr lang="en-US" sz="1800" b="1" u="sng" dirty="0" err="1" smtClean="0"/>
                        <a:t>ms</a:t>
                      </a:r>
                      <a:endParaRPr lang="en-US" sz="1800" b="1" u="sng" dirty="0"/>
                    </a:p>
                  </a:txBody>
                  <a:tcPr marL="37379" marR="37379" marT="18506" marB="185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/>
                        <a:t>70,000</a:t>
                      </a:r>
                      <a:endParaRPr lang="en-US" sz="1800" b="1" dirty="0"/>
                    </a:p>
                  </a:txBody>
                  <a:tcPr marL="37379" marR="37379" marT="18506" marB="185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36736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734720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10208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46944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83680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20416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2571521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2938882" algn="l" defTabSz="73472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/>
                        <a:t>23 ns</a:t>
                      </a:r>
                      <a:endParaRPr lang="en-US" sz="1800" b="1" dirty="0"/>
                    </a:p>
                  </a:txBody>
                  <a:tcPr marL="37379" marR="37379" marT="18506" marB="185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05740"/>
            <a:ext cx="8698230" cy="61722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Adapting 2D fur techniques to 3D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176" y="1237473"/>
            <a:ext cx="3802224" cy="3010678"/>
          </a:xfrm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Easy to do in Film</a:t>
            </a:r>
          </a:p>
          <a:p>
            <a:pPr marL="480659" lvl="1" indent="-342900">
              <a:spcBef>
                <a:spcPct val="0"/>
              </a:spcBef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Fixed viewpoint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Hard for interactive scenes</a:t>
            </a:r>
          </a:p>
          <a:p>
            <a:pPr marL="480659" lvl="1" indent="-342900">
              <a:spcBef>
                <a:spcPct val="0"/>
              </a:spcBef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Dynamic viewpoint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How does fur react to changes in camera position?</a:t>
            </a:r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14425"/>
            <a:ext cx="499872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419600" y="3743325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05740"/>
            <a:ext cx="8698230" cy="61722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Possibilities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2885" y="895350"/>
            <a:ext cx="4126230" cy="4042410"/>
          </a:xfrm>
        </p:spPr>
        <p:txBody>
          <a:bodyPr lIns="0" tIns="0" rIns="0" bIns="0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</a:rPr>
              <a:t>Static Geometry </a:t>
            </a:r>
            <a:endParaRPr lang="en-US" sz="3200" b="1" dirty="0"/>
          </a:p>
          <a:p>
            <a:pPr marL="91840" lvl="1" indent="0" algn="ctr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</a:rPr>
              <a:t>(Built into 3D model)</a:t>
            </a: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endParaRPr lang="en-US" sz="2200" dirty="0" smtClean="0">
              <a:solidFill>
                <a:srgbClr val="38761D"/>
              </a:solidFill>
              <a:latin typeface="Arial" pitchFamily="34" charset="0"/>
            </a:endParaRP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 smtClean="0">
                <a:solidFill>
                  <a:srgbClr val="C00000"/>
                </a:solidFill>
                <a:latin typeface="Arial" pitchFamily="34" charset="0"/>
              </a:rPr>
              <a:t>Potentially expensive</a:t>
            </a: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 smtClean="0">
                <a:solidFill>
                  <a:srgbClr val="CC0000"/>
                </a:solidFill>
                <a:latin typeface="Arial" pitchFamily="34" charset="0"/>
              </a:rPr>
              <a:t>No </a:t>
            </a:r>
            <a:r>
              <a:rPr lang="en-US" sz="2200" dirty="0">
                <a:solidFill>
                  <a:srgbClr val="CC0000"/>
                </a:solidFill>
                <a:latin typeface="Arial" pitchFamily="34" charset="0"/>
              </a:rPr>
              <a:t>easy fur animation</a:t>
            </a:r>
            <a:endParaRPr lang="en-US" dirty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200" dirty="0">
                <a:solidFill>
                  <a:srgbClr val="CC0000"/>
                </a:solidFill>
                <a:latin typeface="Arial" pitchFamily="34" charset="0"/>
              </a:rPr>
              <a:t>No Level of Detail</a:t>
            </a:r>
            <a:endParaRPr lang="en-US" dirty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200" dirty="0">
                <a:solidFill>
                  <a:srgbClr val="CC0000"/>
                </a:solidFill>
                <a:latin typeface="Arial" pitchFamily="34" charset="0"/>
              </a:rPr>
              <a:t>Not art-</a:t>
            </a:r>
            <a:r>
              <a:rPr lang="en-US" sz="2200" dirty="0" err="1">
                <a:solidFill>
                  <a:srgbClr val="CC0000"/>
                </a:solidFill>
                <a:latin typeface="Arial" pitchFamily="34" charset="0"/>
              </a:rPr>
              <a:t>directable</a:t>
            </a:r>
            <a:endParaRPr lang="en-US" dirty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200" dirty="0">
                <a:solidFill>
                  <a:srgbClr val="CC0000"/>
                </a:solidFill>
                <a:latin typeface="Arial" pitchFamily="34" charset="0"/>
              </a:rPr>
              <a:t>No control over </a:t>
            </a:r>
            <a:r>
              <a:rPr lang="en-US" sz="2200" dirty="0" smtClean="0">
                <a:solidFill>
                  <a:srgbClr val="CC0000"/>
                </a:solidFill>
                <a:latin typeface="Arial" pitchFamily="34" charset="0"/>
              </a:rPr>
              <a:t>fur</a:t>
            </a: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endParaRPr lang="en-US" sz="2200" dirty="0">
              <a:solidFill>
                <a:srgbClr val="CC0000"/>
              </a:solidFill>
              <a:latin typeface="Arial" pitchFamily="34" charset="0"/>
            </a:endParaRPr>
          </a:p>
          <a:p>
            <a:pPr marL="91840" lvl="1" indent="0" algn="ctr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None/>
            </a:pPr>
            <a:endParaRPr lang="en-US" sz="2200" dirty="0">
              <a:solidFill>
                <a:srgbClr val="CC0000"/>
              </a:solidFill>
              <a:latin typeface="Arial" pitchFamily="34" charset="0"/>
            </a:endParaRPr>
          </a:p>
          <a:p>
            <a:pPr marL="91840" lvl="1" indent="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200" b="1" dirty="0" smtClean="0">
                <a:solidFill>
                  <a:srgbClr val="CC0000"/>
                </a:solidFill>
                <a:latin typeface="Arial" pitchFamily="34" charset="0"/>
              </a:rPr>
              <a:t>	</a:t>
            </a:r>
            <a:r>
              <a:rPr lang="en-US" sz="3600" b="1" dirty="0" smtClean="0">
                <a:solidFill>
                  <a:srgbClr val="CC0000"/>
                </a:solidFill>
                <a:latin typeface="Arial" pitchFamily="34" charset="0"/>
              </a:rPr>
              <a:t>Inflexible</a:t>
            </a:r>
            <a:endParaRPr lang="en-US" sz="3600" b="1" dirty="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94885" y="895350"/>
            <a:ext cx="4126230" cy="4042410"/>
          </a:xfrm>
        </p:spPr>
        <p:txBody>
          <a:bodyPr lIns="0" tIns="0" rIns="0" bIns="0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</a:rPr>
              <a:t>Dynamic Geometry</a:t>
            </a:r>
            <a:endParaRPr lang="en-US" sz="3200" b="1" dirty="0"/>
          </a:p>
          <a:p>
            <a:pPr marL="91840" lvl="1" indent="0" algn="ctr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</a:rPr>
              <a:t>(Generated at run-time)</a:t>
            </a: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200" dirty="0" smtClean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990000"/>
              </a:buClr>
              <a:buFontTx/>
              <a:buChar char="•"/>
            </a:pPr>
            <a:r>
              <a:rPr lang="en-US" sz="2200" dirty="0" smtClean="0">
                <a:solidFill>
                  <a:srgbClr val="990000"/>
                </a:solidFill>
                <a:latin typeface="Arial" pitchFamily="34" charset="0"/>
              </a:rPr>
              <a:t>Potentially expensive</a:t>
            </a:r>
            <a:endParaRPr lang="en-US" dirty="0" smtClean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 smtClean="0">
                <a:solidFill>
                  <a:srgbClr val="38761D"/>
                </a:solidFill>
                <a:latin typeface="Arial" pitchFamily="34" charset="0"/>
              </a:rPr>
              <a:t>Easy </a:t>
            </a:r>
            <a:r>
              <a:rPr lang="en-US" sz="2200" dirty="0">
                <a:solidFill>
                  <a:srgbClr val="38761D"/>
                </a:solidFill>
                <a:latin typeface="Arial" pitchFamily="34" charset="0"/>
              </a:rPr>
              <a:t>to </a:t>
            </a:r>
            <a:r>
              <a:rPr lang="en-US" sz="2200" dirty="0" smtClean="0">
                <a:solidFill>
                  <a:srgbClr val="38761D"/>
                </a:solidFill>
                <a:latin typeface="Arial" pitchFamily="34" charset="0"/>
              </a:rPr>
              <a:t>animate</a:t>
            </a: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 smtClean="0">
                <a:solidFill>
                  <a:srgbClr val="38761D"/>
                </a:solidFill>
                <a:latin typeface="Arial" pitchFamily="34" charset="0"/>
              </a:rPr>
              <a:t>Level of Detail</a:t>
            </a:r>
            <a:endParaRPr lang="en-US" dirty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>
                <a:solidFill>
                  <a:srgbClr val="38761D"/>
                </a:solidFill>
                <a:latin typeface="Arial" pitchFamily="34" charset="0"/>
              </a:rPr>
              <a:t>Art-</a:t>
            </a:r>
            <a:r>
              <a:rPr lang="en-US" sz="2200" dirty="0" err="1">
                <a:solidFill>
                  <a:srgbClr val="38761D"/>
                </a:solidFill>
                <a:latin typeface="Arial" pitchFamily="34" charset="0"/>
              </a:rPr>
              <a:t>directable</a:t>
            </a:r>
            <a:endParaRPr lang="en-US" dirty="0"/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r>
              <a:rPr lang="en-US" sz="2200" dirty="0">
                <a:solidFill>
                  <a:srgbClr val="38761D"/>
                </a:solidFill>
                <a:latin typeface="Arial" pitchFamily="34" charset="0"/>
              </a:rPr>
              <a:t>Controllable (size, </a:t>
            </a:r>
            <a:r>
              <a:rPr lang="en-US" sz="2200" dirty="0" smtClean="0">
                <a:solidFill>
                  <a:srgbClr val="38761D"/>
                </a:solidFill>
                <a:latin typeface="Arial" pitchFamily="34" charset="0"/>
              </a:rPr>
              <a:t>length, ...)</a:t>
            </a:r>
            <a:r>
              <a:rPr lang="en-US" sz="2200" dirty="0">
                <a:solidFill>
                  <a:srgbClr val="38761D"/>
                </a:solidFill>
                <a:latin typeface="Arial" pitchFamily="34" charset="0"/>
              </a:rPr>
              <a:t> </a:t>
            </a:r>
            <a:endParaRPr lang="en-US" sz="2200" dirty="0" smtClean="0">
              <a:solidFill>
                <a:srgbClr val="38761D"/>
              </a:solidFill>
              <a:latin typeface="Arial" pitchFamily="34" charset="0"/>
            </a:endParaRPr>
          </a:p>
          <a:p>
            <a:pPr marL="367360" lvl="1" indent="-27552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FontTx/>
              <a:buChar char="•"/>
            </a:pPr>
            <a:endParaRPr lang="en-US" sz="2200" dirty="0" smtClean="0">
              <a:solidFill>
                <a:srgbClr val="38761D"/>
              </a:solidFill>
              <a:latin typeface="Arial" pitchFamily="34" charset="0"/>
            </a:endParaRPr>
          </a:p>
          <a:p>
            <a:pPr marL="91840" lvl="1" indent="0" algn="ctr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None/>
            </a:pPr>
            <a:endParaRPr lang="en-US" sz="2200" dirty="0" smtClean="0">
              <a:solidFill>
                <a:srgbClr val="38761D"/>
              </a:solidFill>
              <a:latin typeface="Arial" pitchFamily="34" charset="0"/>
            </a:endParaRPr>
          </a:p>
          <a:p>
            <a:pPr marL="91840" lvl="1" indent="0">
              <a:lnSpc>
                <a:spcPct val="95000"/>
              </a:lnSpc>
              <a:spcBef>
                <a:spcPct val="0"/>
              </a:spcBef>
              <a:buClr>
                <a:srgbClr val="38761D"/>
              </a:buClr>
              <a:buNone/>
            </a:pPr>
            <a:r>
              <a:rPr lang="en-US" sz="2200" b="1" dirty="0">
                <a:solidFill>
                  <a:srgbClr val="38761D"/>
                </a:solidFill>
                <a:latin typeface="Arial" pitchFamily="34" charset="0"/>
              </a:rPr>
              <a:t>	</a:t>
            </a:r>
            <a:r>
              <a:rPr lang="en-US" sz="3600" b="1" dirty="0" smtClean="0">
                <a:solidFill>
                  <a:srgbClr val="38761D"/>
                </a:solidFill>
                <a:latin typeface="Arial" pitchFamily="34" charset="0"/>
              </a:rPr>
              <a:t>Flexible</a:t>
            </a:r>
            <a:endParaRPr lang="en-US" sz="3600" b="1" dirty="0">
              <a:solidFill>
                <a:srgbClr val="38761D"/>
              </a:solidFill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3867150"/>
            <a:ext cx="84582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05740"/>
            <a:ext cx="8698230" cy="61722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What's a GPU Graftal?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891540"/>
            <a:ext cx="8696802" cy="3701177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A Graftal is a small "fin" of geometry, many Graftals are used on an object to represent fur/complexity. (Introduced in Kowalski '99)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18786"/>
            <a:ext cx="2721769" cy="274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697605" y="2331720"/>
            <a:ext cx="4692015" cy="260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A Graftal has many components: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Position (on the object)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Orientation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Level-of-Detail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Geometry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Lines or "Strokes"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Animation state</a:t>
            </a:r>
            <a:endParaRPr lang="en-US" dirty="0"/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Etc...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697605" y="1645920"/>
            <a:ext cx="4787742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300" i="1">
                <a:solidFill>
                  <a:srgbClr val="000000"/>
                </a:solidFill>
                <a:latin typeface="'times new roman'" pitchFamily="34"/>
              </a:rPr>
              <a:t>GPU </a:t>
            </a:r>
            <a:r>
              <a:rPr lang="en-US" sz="1300">
                <a:solidFill>
                  <a:srgbClr val="000000"/>
                </a:solidFill>
                <a:latin typeface="'times new roman'" pitchFamily="34"/>
              </a:rPr>
              <a:t>refers to the fact that these graftals are rendered entirely on the graphics processing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912743" y="946991"/>
            <a:ext cx="6961755" cy="3897197"/>
            <a:chOff x="-57150" y="225425"/>
            <a:chExt cx="10213975" cy="5492750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5425"/>
              <a:ext cx="10156825" cy="54927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38100" y="2373313"/>
              <a:ext cx="1411288" cy="295751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7599363" y="2489200"/>
              <a:ext cx="1411287" cy="29559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7369175" y="225425"/>
              <a:ext cx="1881188" cy="19558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-57150" y="1314450"/>
              <a:ext cx="3217863" cy="476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572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573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7145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717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6289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861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5433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en-US" sz="2200">
                  <a:solidFill>
                    <a:srgbClr val="FFFFFF"/>
                  </a:solidFill>
                  <a:latin typeface="Arial" pitchFamily="34" charset="0"/>
                </a:rPr>
                <a:t>Shadow Graftals</a:t>
              </a:r>
            </a:p>
          </p:txBody>
        </p:sp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773238"/>
              <a:ext cx="122238" cy="104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775075" y="531813"/>
              <a:ext cx="3217863" cy="952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572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573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7145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717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6289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861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5433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en-US" sz="2200">
                  <a:solidFill>
                    <a:srgbClr val="FFFFFF"/>
                  </a:solidFill>
                  <a:latin typeface="Arial" pitchFamily="34" charset="0"/>
                </a:rPr>
                <a:t>Line + Geometric Graftals</a:t>
              </a:r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6327775" y="987425"/>
              <a:ext cx="1354138" cy="366713"/>
            </a:xfrm>
            <a:custGeom>
              <a:avLst/>
              <a:gdLst>
                <a:gd name="T0" fmla="*/ 0 w 21600"/>
                <a:gd name="T1" fmla="*/ 6165 h 22715"/>
                <a:gd name="T2" fmla="*/ 10427 w 21600"/>
                <a:gd name="T3" fmla="*/ 6165 h 22715"/>
                <a:gd name="T4" fmla="*/ 10427 w 21600"/>
                <a:gd name="T5" fmla="*/ 985 h 22715"/>
                <a:gd name="T6" fmla="*/ 11410 w 21600"/>
                <a:gd name="T7" fmla="*/ 995 h 22715"/>
                <a:gd name="T8" fmla="*/ 21600 w 21600"/>
                <a:gd name="T9" fmla="*/ 11345 h 22715"/>
                <a:gd name="T10" fmla="*/ 11413 w 21600"/>
                <a:gd name="T11" fmla="*/ 21691 h 22715"/>
                <a:gd name="T12" fmla="*/ 10427 w 21600"/>
                <a:gd name="T13" fmla="*/ 21705 h 22715"/>
                <a:gd name="T14" fmla="*/ 10427 w 21600"/>
                <a:gd name="T15" fmla="*/ 16526 h 22715"/>
                <a:gd name="T16" fmla="*/ 0 w 21600"/>
                <a:gd name="T17" fmla="*/ 16526 h 22715"/>
                <a:gd name="T18" fmla="*/ 0 w 21600"/>
                <a:gd name="T19" fmla="*/ 6165 h 2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2715">
                  <a:moveTo>
                    <a:pt x="0" y="6165"/>
                  </a:moveTo>
                  <a:lnTo>
                    <a:pt x="10427" y="6165"/>
                  </a:lnTo>
                  <a:cubicBezTo>
                    <a:pt x="10427" y="6165"/>
                    <a:pt x="10412" y="1031"/>
                    <a:pt x="10427" y="985"/>
                  </a:cubicBezTo>
                  <a:cubicBezTo>
                    <a:pt x="10427" y="0"/>
                    <a:pt x="11410" y="995"/>
                    <a:pt x="11410" y="995"/>
                  </a:cubicBezTo>
                  <a:lnTo>
                    <a:pt x="21600" y="11345"/>
                  </a:lnTo>
                  <a:cubicBezTo>
                    <a:pt x="21600" y="11345"/>
                    <a:pt x="11413" y="21669"/>
                    <a:pt x="11413" y="21691"/>
                  </a:cubicBezTo>
                  <a:cubicBezTo>
                    <a:pt x="10263" y="22715"/>
                    <a:pt x="10427" y="21705"/>
                    <a:pt x="10427" y="21705"/>
                  </a:cubicBezTo>
                  <a:lnTo>
                    <a:pt x="10427" y="16526"/>
                  </a:lnTo>
                  <a:lnTo>
                    <a:pt x="0" y="16526"/>
                  </a:lnTo>
                  <a:lnTo>
                    <a:pt x="0" y="6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796925" y="3468688"/>
              <a:ext cx="77788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796925" y="4479925"/>
              <a:ext cx="77788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796925" y="4032250"/>
              <a:ext cx="77788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682625" y="2905125"/>
              <a:ext cx="77788" cy="777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3775075" y="4587876"/>
              <a:ext cx="3440113" cy="952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572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573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7145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717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6289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861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5433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en-US" sz="2200">
                  <a:solidFill>
                    <a:srgbClr val="FFFFFF"/>
                  </a:solidFill>
                  <a:latin typeface="Arial" pitchFamily="34" charset="0"/>
                </a:rPr>
                <a:t>Proximity-Activated Graftals</a:t>
              </a: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7223125" y="4594225"/>
              <a:ext cx="677863" cy="677863"/>
            </a:xfrm>
            <a:custGeom>
              <a:avLst/>
              <a:gdLst>
                <a:gd name="T0" fmla="*/ 0 w 21600"/>
                <a:gd name="T1" fmla="*/ 13297 h 21610"/>
                <a:gd name="T2" fmla="*/ 8352 w 21600"/>
                <a:gd name="T3" fmla="*/ 4944 h 21610"/>
                <a:gd name="T4" fmla="*/ 4196 w 21600"/>
                <a:gd name="T5" fmla="*/ 789 h 21610"/>
                <a:gd name="T6" fmla="*/ 4992 w 21600"/>
                <a:gd name="T7" fmla="*/ 10 h 21610"/>
                <a:gd name="T8" fmla="*/ 21460 w 21600"/>
                <a:gd name="T9" fmla="*/ 151 h 21610"/>
                <a:gd name="T10" fmla="*/ 21600 w 21600"/>
                <a:gd name="T11" fmla="*/ 16611 h 21610"/>
                <a:gd name="T12" fmla="*/ 20821 w 21600"/>
                <a:gd name="T13" fmla="*/ 17412 h 21610"/>
                <a:gd name="T14" fmla="*/ 16665 w 21600"/>
                <a:gd name="T15" fmla="*/ 13257 h 21610"/>
                <a:gd name="T16" fmla="*/ 8312 w 21600"/>
                <a:gd name="T17" fmla="*/ 21610 h 21610"/>
                <a:gd name="T18" fmla="*/ 0 w 21600"/>
                <a:gd name="T19" fmla="*/ 13297 h 2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10">
                  <a:moveTo>
                    <a:pt x="0" y="13297"/>
                  </a:moveTo>
                  <a:lnTo>
                    <a:pt x="8352" y="4944"/>
                  </a:lnTo>
                  <a:cubicBezTo>
                    <a:pt x="8352" y="4944"/>
                    <a:pt x="4221" y="838"/>
                    <a:pt x="4196" y="789"/>
                  </a:cubicBezTo>
                  <a:cubicBezTo>
                    <a:pt x="3405" y="0"/>
                    <a:pt x="4992" y="10"/>
                    <a:pt x="4992" y="10"/>
                  </a:cubicBezTo>
                  <a:lnTo>
                    <a:pt x="21460" y="151"/>
                  </a:lnTo>
                  <a:cubicBezTo>
                    <a:pt x="21460" y="151"/>
                    <a:pt x="21582" y="16594"/>
                    <a:pt x="21600" y="16611"/>
                  </a:cubicBezTo>
                  <a:cubicBezTo>
                    <a:pt x="21501" y="18354"/>
                    <a:pt x="20821" y="17412"/>
                    <a:pt x="20821" y="17412"/>
                  </a:cubicBezTo>
                  <a:lnTo>
                    <a:pt x="16665" y="13257"/>
                  </a:lnTo>
                  <a:lnTo>
                    <a:pt x="8312" y="21610"/>
                  </a:lnTo>
                  <a:lnTo>
                    <a:pt x="0" y="132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"/>
          <p:cNvSpPr txBox="1">
            <a:spLocks noChangeArrowheads="1"/>
          </p:cNvSpPr>
          <p:nvPr/>
        </p:nvSpPr>
        <p:spPr bwMode="auto">
          <a:xfrm>
            <a:off x="209822" y="205740"/>
            <a:ext cx="8698230" cy="6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sz="3500" dirty="0">
                <a:solidFill>
                  <a:srgbClr val="000000"/>
                </a:solidFill>
                <a:latin typeface="Arial" pitchFamily="34" charset="0"/>
              </a:rPr>
              <a:t>Graftal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Graftals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 Graftal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186"/>
            <a:ext cx="3048000" cy="3087172"/>
          </a:xfrm>
        </p:spPr>
        <p:txBody>
          <a:bodyPr/>
          <a:lstStyle/>
          <a:p>
            <a:r>
              <a:rPr lang="en-US" dirty="0" smtClean="0"/>
              <a:t>Place a graftal at each vertex</a:t>
            </a:r>
          </a:p>
          <a:p>
            <a:r>
              <a:rPr lang="en-US" dirty="0" smtClean="0"/>
              <a:t>Graftal density depends on mesh</a:t>
            </a:r>
          </a:p>
          <a:p>
            <a:r>
              <a:rPr lang="en-US" dirty="0" smtClean="0"/>
              <a:t>Tons of room for improvement</a:t>
            </a:r>
            <a:endParaRPr lang="en-US" dirty="0"/>
          </a:p>
        </p:txBody>
      </p:sp>
      <p:pic>
        <p:nvPicPr>
          <p:cNvPr id="12290" name="Picture 2" descr="C:\Users\lesterwm\thesis\Presentations\Poster\Images\Graftal Lo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9550"/>
            <a:ext cx="5033233" cy="47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525</Words>
  <Application>Microsoft Office PowerPoint</Application>
  <PresentationFormat>On-screen Show (16:9)</PresentationFormat>
  <Paragraphs>126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Courier New</vt:lpstr>
      <vt:lpstr>'times new roman'</vt:lpstr>
      <vt:lpstr>Default Design</vt:lpstr>
      <vt:lpstr>GPU Graftals: Stylized Rendering of Fluffy Objects</vt:lpstr>
      <vt:lpstr>Background</vt:lpstr>
      <vt:lpstr>Adapting 2D fur techniques to 3D</vt:lpstr>
      <vt:lpstr>Possibilities</vt:lpstr>
      <vt:lpstr>What's a GPU Graftal?</vt:lpstr>
      <vt:lpstr>PowerPoint Presentation</vt:lpstr>
      <vt:lpstr>Demo</vt:lpstr>
      <vt:lpstr>GPU Graftals</vt:lpstr>
      <vt:lpstr>Initial Graftal Placement</vt:lpstr>
      <vt:lpstr>Graftal Expansion</vt:lpstr>
      <vt:lpstr>Uniform Graftals</vt:lpstr>
      <vt:lpstr>Perturbed Graftals</vt:lpstr>
      <vt:lpstr>Silhouette Graftals</vt:lpstr>
      <vt:lpstr>Multiple Levels of Detail</vt:lpstr>
      <vt:lpstr>Performance (the most important part)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Michael Lester</cp:lastModifiedBy>
  <cp:revision>22</cp:revision>
  <dcterms:created xsi:type="dcterms:W3CDTF">2004-05-06T09:28:21Z</dcterms:created>
  <dcterms:modified xsi:type="dcterms:W3CDTF">2012-04-20T16:20:40Z</dcterms:modified>
</cp:coreProperties>
</file>