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77" r:id="rId4"/>
    <p:sldId id="270" r:id="rId5"/>
    <p:sldId id="267" r:id="rId6"/>
    <p:sldId id="269" r:id="rId7"/>
    <p:sldId id="272" r:id="rId8"/>
    <p:sldId id="271" r:id="rId9"/>
    <p:sldId id="275" r:id="rId10"/>
    <p:sldId id="259" r:id="rId11"/>
    <p:sldId id="260" r:id="rId12"/>
    <p:sldId id="261" r:id="rId13"/>
    <p:sldId id="278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1130"/>
    <a:srgbClr val="E9CA6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84" autoAdjust="0"/>
  </p:normalViewPr>
  <p:slideViewPr>
    <p:cSldViewPr>
      <p:cViewPr varScale="1">
        <p:scale>
          <a:sx n="61" d="100"/>
          <a:sy n="61" d="100"/>
        </p:scale>
        <p:origin x="-8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1D87511-8A41-4A5F-941A-3A8467C0BF69}" type="datetimeFigureOut">
              <a:rPr lang="ru-RU"/>
              <a:pPr>
                <a:defRPr/>
              </a:pPr>
              <a:t>22.02.2011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 smtClean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E2D76CD-FF8A-4FEB-A68D-975AA82E8E4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9D687-C780-438B-8F05-B7726D533D76}" type="datetimeFigureOut">
              <a:rPr lang="ru-RU"/>
              <a:pPr>
                <a:defRPr/>
              </a:pPr>
              <a:t>22.02.2011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ACED2-A25B-45EC-B085-E50563B9EF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6B585-94AE-4F41-9866-1A1B7C204787}" type="datetimeFigureOut">
              <a:rPr lang="ru-RU"/>
              <a:pPr>
                <a:defRPr/>
              </a:pPr>
              <a:t>22.02.2011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547BF-6734-4FE9-ABCF-CA7B0F001A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17F16C-BF44-4B19-9995-571ED3B15A72}" type="datetimeFigureOut">
              <a:rPr lang="ru-RU"/>
              <a:pPr>
                <a:defRPr/>
              </a:pPr>
              <a:t>22.02.2011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3E72F-6519-4D51-9439-0AFBCD0D16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9DE75-E84C-4490-AAA2-78D5495337C2}" type="datetimeFigureOut">
              <a:rPr lang="ru-RU"/>
              <a:pPr>
                <a:defRPr/>
              </a:pPr>
              <a:t>22.02.2011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4F2A6B-33FF-4FE2-B7E5-F055C86F8B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479C0-4CBC-4ED9-8F77-67752CA4A4B0}" type="datetimeFigureOut">
              <a:rPr lang="ru-RU"/>
              <a:pPr>
                <a:defRPr/>
              </a:pPr>
              <a:t>22.02.2011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C148A-1E0A-4D84-A032-CC95E55B247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384CF2-70F2-4C41-8EAA-4DE19BBEFCCE}" type="datetimeFigureOut">
              <a:rPr lang="ru-RU"/>
              <a:pPr>
                <a:defRPr/>
              </a:pPr>
              <a:t>22.02.2011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92D58-BA15-4E32-BED1-D2ECE3D69A3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1D5E0-8F44-4AB0-9F49-604A8950EA1D}" type="datetimeFigureOut">
              <a:rPr lang="ru-RU"/>
              <a:pPr>
                <a:defRPr/>
              </a:pPr>
              <a:t>22.02.2011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8D70B-6980-4AD0-B9E2-5F563166E8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990A28-999B-4EBD-8EF8-F1290C8A386C}" type="datetimeFigureOut">
              <a:rPr lang="ru-RU"/>
              <a:pPr>
                <a:defRPr/>
              </a:pPr>
              <a:t>22.02.2011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ACB2AC-81EC-4CCA-963A-1EC4AB9683F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04E32-17F8-4A6C-ACC1-A956FF780C4A}" type="datetimeFigureOut">
              <a:rPr lang="ru-RU"/>
              <a:pPr>
                <a:defRPr/>
              </a:pPr>
              <a:t>22.02.2011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828400-B603-4D0A-A5F5-521CF9DD219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5EA3D9-F178-46FA-828F-37249A81146D}" type="datetimeFigureOut">
              <a:rPr lang="ru-RU"/>
              <a:pPr>
                <a:defRPr/>
              </a:pPr>
              <a:t>22.02.2011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0D3E4-CD23-4C0C-97DE-A0AFD64B299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7A733-C322-46B0-BC34-40D9E68FEB09}" type="datetimeFigureOut">
              <a:rPr lang="ru-RU"/>
              <a:pPr>
                <a:defRPr/>
              </a:pPr>
              <a:t>22.02.2011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56A38-2693-4A52-B463-4D255A6BCD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D0281A3-C0EB-4E3B-92FF-B374D4657FE5}" type="datetimeFigureOut">
              <a:rPr lang="ru-RU"/>
              <a:pPr>
                <a:defRPr/>
              </a:pPr>
              <a:t>22.02.2011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2F073A5-7EC9-44A9-8AB6-D91EEB639F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hyperlink" Target="mailto:kokoc@kokoc.com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kokoc.com/" TargetMode="External"/><Relationship Id="rId5" Type="http://schemas.openxmlformats.org/officeDocument/2006/relationships/hyperlink" Target="mailto:AChernish@sales.kokoc.com" TargetMode="External"/><Relationship Id="rId4" Type="http://schemas.openxmlformats.org/officeDocument/2006/relationships/hyperlink" Target="mailto:aga@sales.kokoc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Рисунок 3" descr="0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0"/>
            <a:ext cx="9144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Box 4"/>
          <p:cNvSpPr txBox="1">
            <a:spLocks noChangeArrowheads="1"/>
          </p:cNvSpPr>
          <p:nvPr/>
        </p:nvSpPr>
        <p:spPr bwMode="auto">
          <a:xfrm>
            <a:off x="2071688" y="6357938"/>
            <a:ext cx="50434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Calibri" pitchFamily="34" charset="0"/>
              </a:rPr>
              <a:t>г. Москва, Ленинский проспект д.158 оф. 203-209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Рисунок 3" descr="0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287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67" name="TextBox 4"/>
          <p:cNvSpPr txBox="1">
            <a:spLocks noChangeArrowheads="1"/>
          </p:cNvSpPr>
          <p:nvPr/>
        </p:nvSpPr>
        <p:spPr bwMode="auto">
          <a:xfrm>
            <a:off x="2071688" y="6357938"/>
            <a:ext cx="50434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Calibri" pitchFamily="34" charset="0"/>
              </a:rPr>
              <a:t>г. Москва, Ленинский проспект д.158 оф. 203-209</a:t>
            </a:r>
          </a:p>
        </p:txBody>
      </p:sp>
      <p:sp>
        <p:nvSpPr>
          <p:cNvPr id="11268" name="TextBox 5"/>
          <p:cNvSpPr txBox="1">
            <a:spLocks noChangeArrowheads="1"/>
          </p:cNvSpPr>
          <p:nvPr/>
        </p:nvSpPr>
        <p:spPr bwMode="auto">
          <a:xfrm>
            <a:off x="1500188" y="142875"/>
            <a:ext cx="467836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b="1">
                <a:latin typeface="Calibri" pitchFamily="34" charset="0"/>
              </a:rPr>
              <a:t>Компания </a:t>
            </a:r>
            <a:r>
              <a:rPr lang="en-US" sz="3200" b="1">
                <a:latin typeface="Calibri" pitchFamily="34" charset="0"/>
              </a:rPr>
              <a:t>kokoc.com </a:t>
            </a:r>
            <a:r>
              <a:rPr lang="ru-RU" sz="3200" b="1">
                <a:latin typeface="Calibri" pitchFamily="34" charset="0"/>
              </a:rPr>
              <a:t>это: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143625"/>
            <a:ext cx="9144000" cy="71438"/>
          </a:xfrm>
          <a:prstGeom prst="rect">
            <a:avLst/>
          </a:prstGeom>
          <a:solidFill>
            <a:srgbClr val="C41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11270" name="Рисунок 10" descr="2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313" y="1000125"/>
            <a:ext cx="6072187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Рисунок 3" descr="0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287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TextBox 4"/>
          <p:cNvSpPr txBox="1">
            <a:spLocks noChangeArrowheads="1"/>
          </p:cNvSpPr>
          <p:nvPr/>
        </p:nvSpPr>
        <p:spPr bwMode="auto">
          <a:xfrm>
            <a:off x="2071688" y="6357938"/>
            <a:ext cx="50434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Calibri" pitchFamily="34" charset="0"/>
              </a:rPr>
              <a:t>г. Москва, Ленинский проспект д.158 оф. 203-209</a:t>
            </a:r>
          </a:p>
        </p:txBody>
      </p:sp>
      <p:sp>
        <p:nvSpPr>
          <p:cNvPr id="12292" name="TextBox 5"/>
          <p:cNvSpPr txBox="1">
            <a:spLocks noChangeArrowheads="1"/>
          </p:cNvSpPr>
          <p:nvPr/>
        </p:nvSpPr>
        <p:spPr bwMode="auto">
          <a:xfrm>
            <a:off x="1500188" y="142875"/>
            <a:ext cx="44100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b="1">
                <a:latin typeface="Calibri" pitchFamily="34" charset="0"/>
              </a:rPr>
              <a:t>Среди наших клиентов: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143625"/>
            <a:ext cx="9144000" cy="71438"/>
          </a:xfrm>
          <a:prstGeom prst="rect">
            <a:avLst/>
          </a:prstGeom>
          <a:solidFill>
            <a:srgbClr val="C41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12294" name="Рисунок 6" descr="1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000125"/>
            <a:ext cx="7072313" cy="495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Рисунок 3" descr="0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287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2071688" y="6357938"/>
            <a:ext cx="50434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Calibri" pitchFamily="34" charset="0"/>
              </a:rPr>
              <a:t>г. Москва, Ленинский проспект д.158 оф. 203-209</a:t>
            </a:r>
          </a:p>
        </p:txBody>
      </p:sp>
      <p:sp>
        <p:nvSpPr>
          <p:cNvPr id="13316" name="TextBox 5"/>
          <p:cNvSpPr txBox="1">
            <a:spLocks noChangeArrowheads="1"/>
          </p:cNvSpPr>
          <p:nvPr/>
        </p:nvSpPr>
        <p:spPr bwMode="auto">
          <a:xfrm>
            <a:off x="1500188" y="142875"/>
            <a:ext cx="284003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3200" b="1">
                <a:latin typeface="Calibri" pitchFamily="34" charset="0"/>
              </a:rPr>
              <a:t>Наши отличия: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143625"/>
            <a:ext cx="9144000" cy="71438"/>
          </a:xfrm>
          <a:prstGeom prst="rect">
            <a:avLst/>
          </a:prstGeom>
          <a:solidFill>
            <a:srgbClr val="C41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150" name="Прямоугольник 7"/>
          <p:cNvSpPr>
            <a:spLocks noChangeArrowheads="1"/>
          </p:cNvSpPr>
          <p:nvPr/>
        </p:nvSpPr>
        <p:spPr bwMode="auto">
          <a:xfrm>
            <a:off x="428625" y="1571625"/>
            <a:ext cx="4714875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  <a:defRPr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Отказ от заключения договора с клиентом 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в случае отсутствия коммерческой выгоды для него.</a:t>
            </a:r>
          </a:p>
          <a:p>
            <a:pPr>
              <a:buFont typeface="Arial" charset="0"/>
              <a:buChar char="•"/>
              <a:defRPr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 </a:t>
            </a: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Заключение договора исключительно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при обоюдном с клиентом понимании всех аспектов предполагаемого сотрудничества.</a:t>
            </a:r>
          </a:p>
          <a:p>
            <a:pPr>
              <a:buFont typeface="Arial" charset="0"/>
              <a:buChar char="•"/>
              <a:defRPr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Аргументированная корректировка 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присылаемых клиентом ключевых запросов, основанная на реальной статистике и обратной связи по бизнесу с клиентом.</a:t>
            </a:r>
          </a:p>
          <a:p>
            <a:pPr>
              <a:buFont typeface="Arial" charset="0"/>
              <a:buChar char="•"/>
              <a:defRPr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Консультация по бизнесу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даже в случае работы с другой компанией.</a:t>
            </a:r>
          </a:p>
          <a:p>
            <a:pPr>
              <a:buFont typeface="Arial" charset="0"/>
              <a:buChar char="•"/>
              <a:defRPr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Оплата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, всегда соответствующая результату от продвижения сайта.</a:t>
            </a:r>
          </a:p>
          <a:p>
            <a:pPr>
              <a:buFont typeface="Arial" charset="0"/>
              <a:buChar char="•"/>
              <a:defRPr/>
            </a:pP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 </a:t>
            </a:r>
            <a:r>
              <a:rPr lang="ru-RU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Твердое убеждение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</a:rPr>
              <a:t>, что договоры должны заключаться на тендерной основе.</a:t>
            </a:r>
          </a:p>
        </p:txBody>
      </p:sp>
      <p:pic>
        <p:nvPicPr>
          <p:cNvPr id="13319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3500" y="1714500"/>
            <a:ext cx="3595688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1619250" y="811213"/>
            <a:ext cx="7524750" cy="46037"/>
          </a:xfrm>
          <a:prstGeom prst="rect">
            <a:avLst/>
          </a:prstGeom>
          <a:solidFill>
            <a:srgbClr val="C41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6161088"/>
            <a:ext cx="9144000" cy="71437"/>
          </a:xfrm>
          <a:prstGeom prst="rect">
            <a:avLst/>
          </a:prstGeom>
          <a:solidFill>
            <a:srgbClr val="C41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6148" name="TextBox 4"/>
          <p:cNvSpPr txBox="1">
            <a:spLocks noChangeArrowheads="1"/>
          </p:cNvSpPr>
          <p:nvPr/>
        </p:nvSpPr>
        <p:spPr bwMode="auto">
          <a:xfrm>
            <a:off x="0" y="1071563"/>
            <a:ext cx="9144000" cy="590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ru-RU">
              <a:solidFill>
                <a:srgbClr val="C41130"/>
              </a:solidFill>
              <a:latin typeface="Calibri" pitchFamily="34" charset="0"/>
            </a:endParaRPr>
          </a:p>
          <a:p>
            <a:endParaRPr lang="ru-RU">
              <a:latin typeface="Calibri" pitchFamily="34" charset="0"/>
            </a:endParaRPr>
          </a:p>
          <a:p>
            <a:endParaRPr lang="ru-RU">
              <a:latin typeface="Calibri" pitchFamily="34" charset="0"/>
            </a:endParaRPr>
          </a:p>
          <a:p>
            <a:endParaRPr lang="ru-RU">
              <a:latin typeface="Calibri" pitchFamily="34" charset="0"/>
            </a:endParaRPr>
          </a:p>
          <a:p>
            <a:r>
              <a:rPr lang="ru-RU">
                <a:latin typeface="Calibri" pitchFamily="34" charset="0"/>
              </a:rPr>
              <a:t>         </a:t>
            </a:r>
          </a:p>
          <a:p>
            <a:r>
              <a:rPr lang="ru-RU">
                <a:latin typeface="Calibri" pitchFamily="34" charset="0"/>
              </a:rPr>
              <a:t>          </a:t>
            </a:r>
          </a:p>
          <a:p>
            <a:r>
              <a:rPr lang="ru-RU">
                <a:latin typeface="Calibri" pitchFamily="34" charset="0"/>
              </a:rPr>
              <a:t>          </a:t>
            </a:r>
          </a:p>
          <a:p>
            <a:endParaRPr lang="ru-RU">
              <a:latin typeface="Calibri" pitchFamily="34" charset="0"/>
            </a:endParaRPr>
          </a:p>
          <a:p>
            <a:r>
              <a:rPr lang="ru-RU">
                <a:latin typeface="Calibri" pitchFamily="34" charset="0"/>
              </a:rPr>
              <a:t>          </a:t>
            </a:r>
          </a:p>
          <a:p>
            <a:endParaRPr lang="ru-RU">
              <a:latin typeface="Calibri" pitchFamily="34" charset="0"/>
            </a:endParaRPr>
          </a:p>
          <a:p>
            <a:r>
              <a:rPr lang="ru-RU">
                <a:latin typeface="Calibri" pitchFamily="34" charset="0"/>
              </a:rPr>
              <a:t>          </a:t>
            </a:r>
          </a:p>
          <a:p>
            <a:r>
              <a:rPr lang="ru-RU">
                <a:latin typeface="Calibri" pitchFamily="34" charset="0"/>
              </a:rPr>
              <a:t>                                                                                  </a:t>
            </a:r>
          </a:p>
          <a:p>
            <a:endParaRPr lang="ru-RU">
              <a:latin typeface="Calibri" pitchFamily="34" charset="0"/>
            </a:endParaRPr>
          </a:p>
          <a:p>
            <a:r>
              <a:rPr lang="ru-RU">
                <a:latin typeface="Calibri" pitchFamily="34" charset="0"/>
              </a:rPr>
              <a:t>          </a:t>
            </a:r>
          </a:p>
          <a:p>
            <a:endParaRPr lang="ru-RU">
              <a:latin typeface="Calibri" pitchFamily="34" charset="0"/>
            </a:endParaRPr>
          </a:p>
          <a:p>
            <a:endParaRPr lang="ru-RU">
              <a:latin typeface="Calibri" pitchFamily="34" charset="0"/>
            </a:endParaRPr>
          </a:p>
          <a:p>
            <a:endParaRPr lang="ru-RU">
              <a:latin typeface="Calibri" pitchFamily="34" charset="0"/>
            </a:endParaRPr>
          </a:p>
          <a:p>
            <a:endParaRPr lang="ru-RU">
              <a:latin typeface="Calibri" pitchFamily="34" charset="0"/>
            </a:endParaRPr>
          </a:p>
          <a:p>
            <a:endParaRPr lang="ru-RU">
              <a:latin typeface="Calibri" pitchFamily="34" charset="0"/>
            </a:endParaRPr>
          </a:p>
          <a:p>
            <a:endParaRPr lang="ru-RU">
              <a:latin typeface="Calibri" pitchFamily="34" charset="0"/>
            </a:endParaRPr>
          </a:p>
          <a:p>
            <a:endParaRPr lang="ru-RU">
              <a:latin typeface="Calibri" pitchFamily="34" charset="0"/>
            </a:endParaRPr>
          </a:p>
        </p:txBody>
      </p:sp>
      <p:pic>
        <p:nvPicPr>
          <p:cNvPr id="6149" name="Рисунок 12" descr="Icon-Akkasone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125" y="4221163"/>
            <a:ext cx="1858963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Рисунок 3" descr="0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692275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273" name="Прямоугольник 12"/>
          <p:cNvSpPr>
            <a:spLocks noChangeArrowheads="1"/>
          </p:cNvSpPr>
          <p:nvPr/>
        </p:nvSpPr>
        <p:spPr bwMode="auto">
          <a:xfrm>
            <a:off x="323850" y="3141663"/>
            <a:ext cx="3889375" cy="2246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С уважением,</a:t>
            </a:r>
          </a:p>
          <a:p>
            <a:pPr>
              <a:defRPr/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>Антон Черныш</a:t>
            </a:r>
          </a:p>
          <a:p>
            <a:pPr>
              <a:defRPr/>
            </a:pPr>
            <a:endParaRPr lang="ru-RU" sz="14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ru-RU" sz="1400" dirty="0">
                <a:latin typeface="Arial" pitchFamily="34" charset="0"/>
                <a:cs typeface="Arial" pitchFamily="34" charset="0"/>
              </a:rPr>
              <a:t/>
            </a:r>
            <a:br>
              <a:rPr lang="ru-RU" sz="1400" dirty="0">
                <a:latin typeface="Arial" pitchFamily="34" charset="0"/>
                <a:cs typeface="Arial" pitchFamily="34" charset="0"/>
              </a:rPr>
            </a:br>
            <a:r>
              <a:rPr lang="ru-RU" sz="1400" dirty="0">
                <a:latin typeface="Arial" pitchFamily="34" charset="0"/>
                <a:cs typeface="Arial" pitchFamily="34" charset="0"/>
              </a:rPr>
              <a:t>Группа Компаний "</a:t>
            </a:r>
            <a:r>
              <a:rPr lang="ru-RU" sz="1400" dirty="0" err="1">
                <a:latin typeface="Arial" pitchFamily="34" charset="0"/>
                <a:cs typeface="Arial" pitchFamily="34" charset="0"/>
              </a:rPr>
              <a:t>Интернет-технологии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" </a:t>
            </a:r>
            <a:br>
              <a:rPr lang="ru-RU" sz="1400" dirty="0">
                <a:latin typeface="Arial" pitchFamily="34" charset="0"/>
                <a:cs typeface="Arial" pitchFamily="34" charset="0"/>
              </a:rPr>
            </a:br>
            <a:endParaRPr lang="ru-RU" sz="1400" u="sng" dirty="0">
              <a:latin typeface="Arial" pitchFamily="34" charset="0"/>
              <a:cs typeface="Arial" pitchFamily="34" charset="0"/>
              <a:hlinkClick r:id="rId4"/>
            </a:endParaRPr>
          </a:p>
          <a:p>
            <a:pPr>
              <a:defRPr/>
            </a:pPr>
            <a:r>
              <a:rPr lang="en-US" sz="1400" u="sng" dirty="0">
                <a:latin typeface="Arial" pitchFamily="34" charset="0"/>
                <a:cs typeface="Arial" pitchFamily="34" charset="0"/>
                <a:hlinkClick r:id="rId5"/>
              </a:rPr>
              <a:t>ac</a:t>
            </a:r>
            <a:r>
              <a:rPr lang="ru-RU" sz="1400" u="sng" dirty="0" err="1">
                <a:latin typeface="Arial" pitchFamily="34" charset="0"/>
                <a:cs typeface="Arial" pitchFamily="34" charset="0"/>
                <a:hlinkClick r:id="rId5"/>
              </a:rPr>
              <a:t>hernish@sales.kokoc.com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 </a:t>
            </a:r>
            <a:br>
              <a:rPr lang="ru-RU" sz="1400" dirty="0">
                <a:latin typeface="Arial" pitchFamily="34" charset="0"/>
                <a:cs typeface="Arial" pitchFamily="34" charset="0"/>
              </a:rPr>
            </a:br>
            <a:r>
              <a:rPr lang="ru-RU" sz="1400" dirty="0">
                <a:latin typeface="Arial" pitchFamily="34" charset="0"/>
                <a:cs typeface="Arial" pitchFamily="34" charset="0"/>
              </a:rPr>
              <a:t>Офис:  +7(495) 232-35-23 </a:t>
            </a:r>
            <a:br>
              <a:rPr lang="ru-RU" sz="1400" dirty="0">
                <a:latin typeface="Arial" pitchFamily="34" charset="0"/>
                <a:cs typeface="Arial" pitchFamily="34" charset="0"/>
              </a:rPr>
            </a:br>
            <a:r>
              <a:rPr lang="ru-RU" sz="1400" dirty="0" err="1">
                <a:latin typeface="Arial" pitchFamily="34" charset="0"/>
                <a:cs typeface="Arial" pitchFamily="34" charset="0"/>
              </a:rPr>
              <a:t>Моб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.:   +7(985) 148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-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26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-</a:t>
            </a:r>
            <a:r>
              <a:rPr lang="ru-RU" sz="1400" dirty="0">
                <a:latin typeface="Arial" pitchFamily="34" charset="0"/>
                <a:cs typeface="Arial" pitchFamily="34" charset="0"/>
              </a:rPr>
              <a:t>00</a:t>
            </a:r>
          </a:p>
          <a:p>
            <a:pPr>
              <a:defRPr/>
            </a:pPr>
            <a:r>
              <a:rPr lang="ru-RU" sz="1400" dirty="0">
                <a:latin typeface="+mj-lt"/>
              </a:rPr>
              <a:t> </a:t>
            </a:r>
          </a:p>
        </p:txBody>
      </p:sp>
      <p:sp>
        <p:nvSpPr>
          <p:cNvPr id="6152" name="TextBox 4"/>
          <p:cNvSpPr txBox="1">
            <a:spLocks noChangeArrowheads="1"/>
          </p:cNvSpPr>
          <p:nvPr/>
        </p:nvSpPr>
        <p:spPr bwMode="auto">
          <a:xfrm>
            <a:off x="1835150" y="6381750"/>
            <a:ext cx="50434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Calibri" pitchFamily="34" charset="0"/>
              </a:rPr>
              <a:t>г. Москва, Ленинский проспект д.158 оф. 203-209</a:t>
            </a:r>
          </a:p>
        </p:txBody>
      </p:sp>
      <p:sp>
        <p:nvSpPr>
          <p:cNvPr id="10" name="Прямоугольник 27"/>
          <p:cNvSpPr>
            <a:spLocks noChangeArrowheads="1"/>
          </p:cNvSpPr>
          <p:nvPr/>
        </p:nvSpPr>
        <p:spPr bwMode="auto">
          <a:xfrm>
            <a:off x="323850" y="1484313"/>
            <a:ext cx="7488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sz="2000" b="1" dirty="0">
                <a:solidFill>
                  <a:srgbClr val="C41130"/>
                </a:solidFill>
                <a:latin typeface="+mj-lt"/>
              </a:rPr>
              <a:t>Спасибо за внимание!</a:t>
            </a:r>
            <a:endParaRPr lang="ru-RU" sz="2000" b="1" dirty="0">
              <a:solidFill>
                <a:srgbClr val="C41130"/>
              </a:solidFill>
              <a:latin typeface="Calibri" pitchFamily="34" charset="0"/>
            </a:endParaRPr>
          </a:p>
        </p:txBody>
      </p:sp>
      <p:sp>
        <p:nvSpPr>
          <p:cNvPr id="6154" name="Прямоугольник 10"/>
          <p:cNvSpPr>
            <a:spLocks noChangeArrowheads="1"/>
          </p:cNvSpPr>
          <p:nvPr/>
        </p:nvSpPr>
        <p:spPr bwMode="auto">
          <a:xfrm>
            <a:off x="6516688" y="2997200"/>
            <a:ext cx="218757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u="sng">
                <a:hlinkClick r:id="rId6" tooltip="http://www.kokoc.com/"/>
              </a:rPr>
              <a:t>www.kokoc.com</a:t>
            </a:r>
            <a:r>
              <a:rPr lang="ru-RU"/>
              <a:t> </a:t>
            </a:r>
            <a:endParaRPr lang="en-US"/>
          </a:p>
          <a:p>
            <a:endParaRPr lang="en-US"/>
          </a:p>
          <a:p>
            <a:r>
              <a:rPr lang="en-US">
                <a:hlinkClick r:id="rId7"/>
              </a:rPr>
              <a:t>kokoc@kokoc.com</a:t>
            </a:r>
            <a:r>
              <a:rPr lang="en-US"/>
              <a:t> </a:t>
            </a:r>
            <a:endParaRPr lang="ru-RU"/>
          </a:p>
        </p:txBody>
      </p:sp>
      <p:sp>
        <p:nvSpPr>
          <p:cNvPr id="14" name="Прямоугольник 27"/>
          <p:cNvSpPr>
            <a:spLocks noChangeArrowheads="1"/>
          </p:cNvSpPr>
          <p:nvPr/>
        </p:nvSpPr>
        <p:spPr bwMode="auto">
          <a:xfrm>
            <a:off x="1692275" y="220663"/>
            <a:ext cx="7488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sz="2000" b="1" dirty="0">
                <a:solidFill>
                  <a:srgbClr val="C41130"/>
                </a:solidFill>
                <a:latin typeface="+mn-lt"/>
              </a:rPr>
              <a:t>       </a:t>
            </a:r>
            <a:r>
              <a:rPr lang="ru-RU" sz="2000" b="1" dirty="0">
                <a:solidFill>
                  <a:srgbClr val="C41130"/>
                </a:solidFill>
              </a:rPr>
              <a:t>Контакты</a:t>
            </a:r>
            <a:endParaRPr lang="ru-RU" sz="2000" dirty="0">
              <a:solidFill>
                <a:srgbClr val="C41130"/>
              </a:solidFill>
              <a:latin typeface="+mn-lt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Рисунок 3" descr="0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287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2071688" y="6357938"/>
            <a:ext cx="50434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Calibri" pitchFamily="34" charset="0"/>
              </a:rPr>
              <a:t>г. Москва, Ленинский проспект д.158 оф. 203-209</a:t>
            </a:r>
          </a:p>
        </p:txBody>
      </p:sp>
      <p:sp>
        <p:nvSpPr>
          <p:cNvPr id="3076" name="TextBox 5"/>
          <p:cNvSpPr txBox="1">
            <a:spLocks noChangeArrowheads="1"/>
          </p:cNvSpPr>
          <p:nvPr/>
        </p:nvSpPr>
        <p:spPr bwMode="auto">
          <a:xfrm>
            <a:off x="1500188" y="142875"/>
            <a:ext cx="71262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>
                <a:latin typeface="Calibri" pitchFamily="34" charset="0"/>
              </a:rPr>
              <a:t>Продвижение сайтов в  поисковых системах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143625"/>
            <a:ext cx="9144000" cy="71438"/>
          </a:xfrm>
          <a:prstGeom prst="rect">
            <a:avLst/>
          </a:prstGeom>
          <a:solidFill>
            <a:srgbClr val="C41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pic>
        <p:nvPicPr>
          <p:cNvPr id="307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143375"/>
            <a:ext cx="13589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Содержимое 2"/>
          <p:cNvSpPr txBox="1">
            <a:spLocks/>
          </p:cNvSpPr>
          <p:nvPr/>
        </p:nvSpPr>
        <p:spPr bwMode="auto">
          <a:xfrm>
            <a:off x="857250" y="1285875"/>
            <a:ext cx="6357938" cy="392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>
              <a:spcBef>
                <a:spcPct val="20000"/>
              </a:spcBef>
              <a:buFont typeface="Wingdings 2" pitchFamily="18" charset="2"/>
              <a:buNone/>
              <a:defRPr/>
            </a:pPr>
            <a:r>
              <a:rPr lang="ru-RU" sz="2400" i="1" dirty="0">
                <a:latin typeface="+mn-lt"/>
              </a:rPr>
              <a:t>Мы рады предложить Вам </a:t>
            </a:r>
            <a:endParaRPr lang="en-US" sz="2400" i="1" dirty="0">
              <a:latin typeface="+mn-lt"/>
            </a:endParaRPr>
          </a:p>
          <a:p>
            <a:pPr algn="ctr">
              <a:spcBef>
                <a:spcPct val="20000"/>
              </a:spcBef>
              <a:buFont typeface="Wingdings 2" pitchFamily="18" charset="2"/>
              <a:buNone/>
              <a:defRPr/>
            </a:pPr>
            <a:r>
              <a:rPr lang="ru-RU" sz="2400" b="1" i="1" dirty="0">
                <a:latin typeface="+mn-lt"/>
              </a:rPr>
              <a:t>Продвижение сайта с оплатой за переход</a:t>
            </a:r>
          </a:p>
          <a:p>
            <a:pPr algn="ctr">
              <a:spcBef>
                <a:spcPct val="20000"/>
              </a:spcBef>
              <a:buFont typeface="Wingdings 2" pitchFamily="18" charset="2"/>
              <a:buNone/>
              <a:defRPr/>
            </a:pPr>
            <a:r>
              <a:rPr lang="ru-RU" sz="3200" i="1" u="sng" dirty="0">
                <a:solidFill>
                  <a:schemeClr val="tx1">
                    <a:tint val="75000"/>
                  </a:schemeClr>
                </a:solidFill>
                <a:latin typeface="+mn-lt"/>
              </a:rPr>
              <a:t>          </a:t>
            </a:r>
          </a:p>
          <a:p>
            <a:pPr algn="ctr">
              <a:spcBef>
                <a:spcPct val="20000"/>
              </a:spcBef>
              <a:buFont typeface="Wingdings 2" pitchFamily="18" charset="2"/>
              <a:buNone/>
              <a:defRPr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Вы  платите 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ctr">
              <a:spcBef>
                <a:spcPct val="20000"/>
              </a:spcBef>
              <a:buFont typeface="Wingdings 2" pitchFamily="18" charset="2"/>
              <a:buNone/>
              <a:defRPr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только за </a:t>
            </a:r>
            <a:r>
              <a:rPr lang="ru-RU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уже состоявшийся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переход на сайт Вашего целевого посетителя 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ctr">
              <a:spcBef>
                <a:spcPct val="20000"/>
              </a:spcBef>
              <a:buFont typeface="Wingdings 2" pitchFamily="18" charset="2"/>
              <a:buNone/>
              <a:defRPr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только </a:t>
            </a:r>
            <a:r>
              <a:rPr lang="ru-RU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из поисковых систем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и 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ctr">
              <a:spcBef>
                <a:spcPct val="20000"/>
              </a:spcBef>
              <a:buFont typeface="Wingdings 2" pitchFamily="18" charset="2"/>
              <a:buNone/>
              <a:defRPr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только по заранее оговоренным </a:t>
            </a:r>
          </a:p>
          <a:p>
            <a:pPr algn="ctr">
              <a:spcBef>
                <a:spcPct val="20000"/>
              </a:spcBef>
              <a:buFont typeface="Wingdings 2" pitchFamily="18" charset="2"/>
              <a:buNone/>
              <a:defRPr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     </a:t>
            </a:r>
            <a:r>
              <a:rPr lang="ru-RU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ключевым фразам</a:t>
            </a:r>
            <a:r>
              <a:rPr lang="ru-RU" i="1" dirty="0">
                <a:solidFill>
                  <a:schemeClr val="tx1">
                    <a:tint val="75000"/>
                  </a:schemeClr>
                </a:solidFill>
                <a:latin typeface="+mn-lt"/>
              </a:rPr>
              <a:t>.</a:t>
            </a:r>
            <a:r>
              <a:rPr lang="ru-RU" i="1" dirty="0">
                <a:solidFill>
                  <a:srgbClr val="595959"/>
                </a:solidFill>
                <a:latin typeface="+mn-lt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Рисунок 3" descr="0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287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2071688" y="6357938"/>
            <a:ext cx="50434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Calibri" pitchFamily="34" charset="0"/>
              </a:rPr>
              <a:t>г. Москва, Ленинский проспект д.158 оф. 203-209</a:t>
            </a:r>
          </a:p>
        </p:txBody>
      </p:sp>
      <p:sp>
        <p:nvSpPr>
          <p:cNvPr id="4100" name="TextBox 5"/>
          <p:cNvSpPr txBox="1">
            <a:spLocks noChangeArrowheads="1"/>
          </p:cNvSpPr>
          <p:nvPr/>
        </p:nvSpPr>
        <p:spPr bwMode="auto">
          <a:xfrm>
            <a:off x="1500188" y="142875"/>
            <a:ext cx="71262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>
                <a:latin typeface="Calibri" pitchFamily="34" charset="0"/>
              </a:rPr>
              <a:t>Продвижение сайтов в  поисковых системах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143625"/>
            <a:ext cx="9144000" cy="71438"/>
          </a:xfrm>
          <a:prstGeom prst="rect">
            <a:avLst/>
          </a:prstGeom>
          <a:solidFill>
            <a:srgbClr val="C41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Содержимое 2"/>
          <p:cNvSpPr txBox="1">
            <a:spLocks/>
          </p:cNvSpPr>
          <p:nvPr/>
        </p:nvSpPr>
        <p:spPr bwMode="auto">
          <a:xfrm>
            <a:off x="571500" y="1571625"/>
            <a:ext cx="6357938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 algn="ctr">
              <a:spcBef>
                <a:spcPct val="20000"/>
              </a:spcBef>
              <a:buFont typeface="Wingdings 2" pitchFamily="18" charset="2"/>
              <a:buNone/>
              <a:defRPr/>
            </a:pPr>
            <a:r>
              <a:rPr lang="ru-RU" sz="2400" b="1" i="1" dirty="0">
                <a:latin typeface="+mn-lt"/>
              </a:rPr>
              <a:t>   Уникальное предложение</a:t>
            </a:r>
            <a:endParaRPr lang="en-US" sz="2400" b="1" i="1" dirty="0">
              <a:latin typeface="+mn-lt"/>
            </a:endParaRPr>
          </a:p>
          <a:p>
            <a:pPr algn="ctr">
              <a:spcBef>
                <a:spcPct val="20000"/>
              </a:spcBef>
              <a:buFont typeface="Wingdings 2" pitchFamily="18" charset="2"/>
              <a:buNone/>
              <a:defRPr/>
            </a:pPr>
            <a:r>
              <a:rPr lang="ru-RU" sz="2400" i="1" dirty="0">
                <a:latin typeface="+mn-lt"/>
              </a:rPr>
              <a:t> </a:t>
            </a:r>
            <a:r>
              <a:rPr lang="ru-RU" i="1" dirty="0">
                <a:latin typeface="+mn-lt"/>
              </a:rPr>
              <a:t>по продвижению сайта</a:t>
            </a:r>
          </a:p>
          <a:p>
            <a:pPr algn="ctr">
              <a:spcBef>
                <a:spcPct val="20000"/>
              </a:spcBef>
              <a:buFont typeface="Wingdings 2" pitchFamily="18" charset="2"/>
              <a:buNone/>
              <a:defRPr/>
            </a:pPr>
            <a:endParaRPr lang="en-US" sz="3200" b="1" dirty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 algn="ctr">
              <a:spcBef>
                <a:spcPct val="20000"/>
              </a:spcBef>
              <a:buFont typeface="Wingdings 2" pitchFamily="18" charset="2"/>
              <a:buNone/>
              <a:defRPr/>
            </a:pPr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Интернет сайт по-прежнему остается 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ctr">
              <a:spcBef>
                <a:spcPct val="20000"/>
              </a:spcBef>
              <a:buFont typeface="Wingdings 2" pitchFamily="18" charset="2"/>
              <a:buNone/>
              <a:defRPr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самым эффективным 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ctr">
              <a:spcBef>
                <a:spcPct val="20000"/>
              </a:spcBef>
              <a:buFont typeface="Wingdings 2" pitchFamily="18" charset="2"/>
              <a:buNone/>
              <a:defRPr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каналом сбыта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ctr">
              <a:spcBef>
                <a:spcPct val="20000"/>
              </a:spcBef>
              <a:buFont typeface="Wingdings 2" pitchFamily="18" charset="2"/>
              <a:buNone/>
              <a:defRPr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 Изучив многочисленные возражения и предложения наших   клиентов мы создали для Вас </a:t>
            </a:r>
            <a:endParaRPr lang="en-US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ctr">
              <a:spcBef>
                <a:spcPct val="20000"/>
              </a:spcBef>
              <a:buFont typeface="Wingdings 2" pitchFamily="18" charset="2"/>
              <a:buNone/>
              <a:defRPr/>
            </a:pPr>
            <a:r>
              <a:rPr lang="ru-RU" sz="24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революционно новый продукт</a:t>
            </a:r>
            <a:r>
              <a:rPr lang="ru-RU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ctr">
              <a:spcBef>
                <a:spcPct val="20000"/>
              </a:spcBef>
              <a:buFont typeface="Wingdings 2" pitchFamily="18" charset="2"/>
              <a:buNone/>
              <a:defRPr/>
            </a:pPr>
            <a:r>
              <a:rPr lang="ru-RU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решающий</a:t>
            </a:r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множество проблем касающихся  инвестиций</a:t>
            </a:r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в сайт</a:t>
            </a:r>
            <a:r>
              <a:rPr lang="en-US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и</a:t>
            </a:r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ru-RU" sz="2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справедливости</a:t>
            </a:r>
            <a:r>
              <a:rPr lang="ru-RU" sz="20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оплаты  </a:t>
            </a:r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услуг по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продвижению.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ctr">
              <a:spcBef>
                <a:spcPct val="20000"/>
              </a:spcBef>
              <a:buFont typeface="Wingdings 2" pitchFamily="18" charset="2"/>
              <a:buNone/>
              <a:defRPr/>
            </a:pPr>
            <a:endParaRPr lang="ru-RU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4103" name="Picture 5" descr="C:\Documents and Settings\artemieva\Мои документы\Мои рисунки\3a6bb4c4eb6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5188" y="4286250"/>
            <a:ext cx="1785937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Рисунок 3" descr="0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287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2071688" y="6357938"/>
            <a:ext cx="50434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Calibri" pitchFamily="34" charset="0"/>
              </a:rPr>
              <a:t>г. Москва, Ленинский проспект д.158 оф. 203-209</a:t>
            </a:r>
          </a:p>
        </p:txBody>
      </p:sp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1500188" y="142875"/>
            <a:ext cx="71262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>
                <a:latin typeface="Calibri" pitchFamily="34" charset="0"/>
              </a:rPr>
              <a:t>Продвижение сайтов в  поисковых системах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143625"/>
            <a:ext cx="9144000" cy="71438"/>
          </a:xfrm>
          <a:prstGeom prst="rect">
            <a:avLst/>
          </a:prstGeom>
          <a:solidFill>
            <a:srgbClr val="C41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457200" y="1285875"/>
            <a:ext cx="6615113" cy="435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  <a:spcBef>
                <a:spcPct val="20000"/>
              </a:spcBef>
              <a:buFont typeface="Wingdings 2" pitchFamily="18" charset="2"/>
              <a:buNone/>
              <a:defRPr/>
            </a:pPr>
            <a:r>
              <a:rPr lang="ru-RU" b="1" i="1" dirty="0">
                <a:latin typeface="+mn-lt"/>
              </a:rPr>
              <a:t>Преимущества для Вас:</a:t>
            </a:r>
          </a:p>
          <a:p>
            <a:pPr algn="ctr">
              <a:lnSpc>
                <a:spcPct val="15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ru-RU" i="1" dirty="0">
                <a:latin typeface="+mn-lt"/>
              </a:rPr>
              <a:t>Работы по внутренней оптимизации сайта теперь: </a:t>
            </a:r>
          </a:p>
          <a:p>
            <a:pPr algn="ctr">
              <a:spcBef>
                <a:spcPct val="20000"/>
              </a:spcBef>
              <a:buFont typeface="Arial" charset="0"/>
              <a:buNone/>
              <a:defRPr/>
            </a:pPr>
            <a:endParaRPr lang="ru-RU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ctr">
              <a:spcBef>
                <a:spcPct val="20000"/>
              </a:spcBef>
              <a:buFont typeface="Wingdings 2" pitchFamily="18" charset="2"/>
              <a:buNone/>
              <a:defRPr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-не выделяются отдельным этапом, а проводятся параллельно. </a:t>
            </a:r>
            <a:r>
              <a:rPr lang="ru-RU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Таким образом Вы уже с первого месяца начинаете получать целевой трафик на Ваш сайт.</a:t>
            </a:r>
          </a:p>
          <a:p>
            <a:pPr algn="ctr">
              <a:spcBef>
                <a:spcPct val="20000"/>
              </a:spcBef>
              <a:buFont typeface="Wingdings 2" pitchFamily="18" charset="2"/>
              <a:buNone/>
              <a:defRPr/>
            </a:pPr>
            <a:endParaRPr lang="ru-RU" b="1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ctr">
              <a:spcBef>
                <a:spcPct val="20000"/>
              </a:spcBef>
              <a:buFont typeface="Wingdings 2" pitchFamily="18" charset="2"/>
              <a:buNone/>
              <a:defRPr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-</a:t>
            </a:r>
            <a:r>
              <a:rPr lang="ru-RU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проводятся Исполнителем бесплатно. </a:t>
            </a: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Таким образом</a:t>
            </a:r>
          </a:p>
          <a:p>
            <a:pPr algn="ctr">
              <a:spcBef>
                <a:spcPct val="20000"/>
              </a:spcBef>
              <a:buFont typeface="Wingdings 2" pitchFamily="18" charset="2"/>
              <a:buNone/>
              <a:defRPr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 Вы избавлены от напрасных трат касающихся «проб и ошибок» при  выборе поискового запроса</a:t>
            </a:r>
          </a:p>
          <a:p>
            <a:pPr algn="ctr">
              <a:spcBef>
                <a:spcPct val="20000"/>
              </a:spcBef>
              <a:buFont typeface="Wingdings 2" pitchFamily="18" charset="2"/>
              <a:buNone/>
              <a:defRPr/>
            </a:pPr>
            <a:endParaRPr lang="ru-RU" sz="1700" dirty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 algn="ctr">
              <a:spcBef>
                <a:spcPct val="20000"/>
              </a:spcBef>
              <a:buFont typeface="Wingdings 2" pitchFamily="18" charset="2"/>
              <a:buNone/>
              <a:defRPr/>
            </a:pPr>
            <a:endParaRPr lang="ru-RU" dirty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  <a:defRPr/>
            </a:pPr>
            <a:endParaRPr lang="ru-RU" sz="3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5127" name="Picture 2" descr="C:\Documents and Settings\artemieva\Мои документы\Мои рисунки\Копия (2) 1216349231_00m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29438" y="4286250"/>
            <a:ext cx="2076450" cy="1790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Рисунок 3" descr="0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287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2071688" y="6357938"/>
            <a:ext cx="50434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Calibri" pitchFamily="34" charset="0"/>
              </a:rPr>
              <a:t>г. Москва, Ленинский проспект д.158 оф. 203-209</a:t>
            </a:r>
          </a:p>
        </p:txBody>
      </p:sp>
      <p:sp>
        <p:nvSpPr>
          <p:cNvPr id="6148" name="TextBox 5"/>
          <p:cNvSpPr txBox="1">
            <a:spLocks noChangeArrowheads="1"/>
          </p:cNvSpPr>
          <p:nvPr/>
        </p:nvSpPr>
        <p:spPr bwMode="auto">
          <a:xfrm>
            <a:off x="1500188" y="142875"/>
            <a:ext cx="71262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>
                <a:latin typeface="Calibri" pitchFamily="34" charset="0"/>
              </a:rPr>
              <a:t>Продвижение сайтов в  поисковых системах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143625"/>
            <a:ext cx="9144000" cy="71438"/>
          </a:xfrm>
          <a:prstGeom prst="rect">
            <a:avLst/>
          </a:prstGeom>
          <a:solidFill>
            <a:srgbClr val="C41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642938" y="1428750"/>
            <a:ext cx="6215062" cy="407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 fontScale="25000" lnSpcReduction="20000"/>
          </a:bodyPr>
          <a:lstStyle/>
          <a:p>
            <a:pPr algn="ctr">
              <a:lnSpc>
                <a:spcPct val="120000"/>
              </a:lnSpc>
              <a:spcBef>
                <a:spcPct val="20000"/>
              </a:spcBef>
              <a:buFont typeface="Arial" charset="0"/>
              <a:buNone/>
              <a:defRPr/>
            </a:pPr>
            <a:r>
              <a:rPr lang="ru-RU" sz="7200" b="1" i="1" dirty="0">
                <a:latin typeface="+mn-lt"/>
              </a:rPr>
              <a:t>При оплате за целевой переход средства бюджета расходуются более рационально. </a:t>
            </a:r>
          </a:p>
          <a:p>
            <a:pPr algn="ctr">
              <a:lnSpc>
                <a:spcPct val="120000"/>
              </a:lnSpc>
              <a:spcBef>
                <a:spcPct val="20000"/>
              </a:spcBef>
              <a:buFont typeface="Arial" charset="0"/>
              <a:buNone/>
              <a:defRPr/>
            </a:pPr>
            <a:endParaRPr lang="ru-RU" sz="6400" b="1" dirty="0">
              <a:latin typeface="+mn-lt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  <a:buFont typeface="Wingdings 2" pitchFamily="18" charset="2"/>
              <a:buNone/>
              <a:defRPr/>
            </a:pPr>
            <a:r>
              <a:rPr lang="ru-RU" sz="6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 Не секрет, что с 10-й позиции переходы практически отсутствуют, но, не смотря на это, при договоренностях оплачивать работы по факту достижения 1-й страницы приходилось  вносить полную оплату за неэффективный результат работ.</a:t>
            </a:r>
          </a:p>
          <a:p>
            <a:pPr algn="ctr">
              <a:lnSpc>
                <a:spcPct val="120000"/>
              </a:lnSpc>
              <a:spcBef>
                <a:spcPct val="20000"/>
              </a:spcBef>
              <a:buFont typeface="Wingdings 2" pitchFamily="18" charset="2"/>
              <a:buNone/>
              <a:defRPr/>
            </a:pPr>
            <a:r>
              <a:rPr lang="ru-RU" sz="6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 Очевидно, что клиент, «докопавшийся» до второй страницы и перейдя на Ваш сайт, по характеру своему более требовательный и разборчивый. Продать такому услугу или продукт нелегко,  следовательно энергетические  ресурсы ваших сотрудников на такого клиента использовались бы в большей степени</a:t>
            </a:r>
            <a:r>
              <a:rPr lang="ru-RU" sz="6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  </a:t>
            </a:r>
          </a:p>
          <a:p>
            <a:pPr algn="ctr">
              <a:lnSpc>
                <a:spcPct val="120000"/>
              </a:lnSpc>
              <a:spcBef>
                <a:spcPct val="20000"/>
              </a:spcBef>
              <a:buFont typeface="Wingdings 2" pitchFamily="18" charset="2"/>
              <a:buNone/>
              <a:defRPr/>
            </a:pPr>
            <a:endParaRPr lang="ru-RU" sz="64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ctr">
              <a:lnSpc>
                <a:spcPct val="120000"/>
              </a:lnSpc>
              <a:spcBef>
                <a:spcPct val="20000"/>
              </a:spcBef>
              <a:buFont typeface="Wingdings 2" pitchFamily="18" charset="2"/>
              <a:buNone/>
              <a:defRPr/>
            </a:pPr>
            <a:r>
              <a:rPr lang="ru-RU" sz="72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	</a:t>
            </a:r>
            <a:r>
              <a:rPr lang="ru-RU" sz="7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Мы предлагаем вам оплачивать такие переходы по значительно</a:t>
            </a:r>
            <a:r>
              <a:rPr lang="en-US" sz="7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ru-RU" sz="72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меньшему тарифу.</a:t>
            </a:r>
          </a:p>
          <a:p>
            <a:pPr algn="ctr">
              <a:lnSpc>
                <a:spcPct val="120000"/>
              </a:lnSpc>
              <a:spcBef>
                <a:spcPct val="20000"/>
              </a:spcBef>
              <a:buFont typeface="Wingdings 2" pitchFamily="18" charset="2"/>
              <a:buNone/>
              <a:defRPr/>
            </a:pPr>
            <a:r>
              <a:rPr lang="ru-RU" sz="6400" dirty="0">
                <a:solidFill>
                  <a:srgbClr val="7F7F7F"/>
                </a:solidFill>
                <a:latin typeface="+mn-lt"/>
              </a:rPr>
              <a:t>    </a:t>
            </a:r>
          </a:p>
          <a:p>
            <a:pPr algn="ctr">
              <a:spcBef>
                <a:spcPct val="20000"/>
              </a:spcBef>
              <a:buFont typeface="Wingdings 2" pitchFamily="18" charset="2"/>
              <a:buNone/>
              <a:defRPr/>
            </a:pPr>
            <a:endParaRPr lang="ru-RU" sz="2000" dirty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  <a:defRPr/>
            </a:pPr>
            <a:endParaRPr lang="ru-RU" sz="3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6151" name="Picture 4" descr="C:\Documents and Settings\artemieva\Мои документы\Мои рисунки\1212818250_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50" y="4429125"/>
            <a:ext cx="186372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Рисунок 3" descr="0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287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TextBox 4"/>
          <p:cNvSpPr txBox="1">
            <a:spLocks noChangeArrowheads="1"/>
          </p:cNvSpPr>
          <p:nvPr/>
        </p:nvSpPr>
        <p:spPr bwMode="auto">
          <a:xfrm>
            <a:off x="2071688" y="6357938"/>
            <a:ext cx="50434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Calibri" pitchFamily="34" charset="0"/>
              </a:rPr>
              <a:t>г. Москва, Ленинский проспект д.158 оф. 203-209</a:t>
            </a:r>
          </a:p>
        </p:txBody>
      </p:sp>
      <p:sp>
        <p:nvSpPr>
          <p:cNvPr id="7172" name="TextBox 5"/>
          <p:cNvSpPr txBox="1">
            <a:spLocks noChangeArrowheads="1"/>
          </p:cNvSpPr>
          <p:nvPr/>
        </p:nvSpPr>
        <p:spPr bwMode="auto">
          <a:xfrm>
            <a:off x="1500188" y="142875"/>
            <a:ext cx="71262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>
                <a:latin typeface="Calibri" pitchFamily="34" charset="0"/>
              </a:rPr>
              <a:t>Продвижение сайтов в  поисковых системах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143625"/>
            <a:ext cx="9144000" cy="71438"/>
          </a:xfrm>
          <a:prstGeom prst="rect">
            <a:avLst/>
          </a:prstGeom>
          <a:solidFill>
            <a:srgbClr val="C41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571500" y="1428750"/>
            <a:ext cx="6500813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  <a:defRPr/>
            </a:pPr>
            <a:r>
              <a:rPr lang="ru-RU" sz="2000" b="1" i="1" dirty="0">
                <a:latin typeface="+mn-lt"/>
              </a:rPr>
              <a:t>При явной схожести с контекстной рекламой наше предложение гораздо выгоднее:</a:t>
            </a:r>
          </a:p>
          <a:p>
            <a:pPr algn="ctr">
              <a:spcBef>
                <a:spcPct val="20000"/>
              </a:spcBef>
              <a:buFont typeface="Arial" charset="0"/>
              <a:buNone/>
              <a:defRPr/>
            </a:pPr>
            <a:endParaRPr lang="ru-RU" sz="2000" b="1" i="1" dirty="0">
              <a:latin typeface="+mn-lt"/>
            </a:endParaRPr>
          </a:p>
          <a:p>
            <a:pPr algn="ctr">
              <a:spcBef>
                <a:spcPct val="20000"/>
              </a:spcBef>
              <a:buFont typeface="Wingdings 2" pitchFamily="18" charset="2"/>
              <a:buNone/>
              <a:defRPr/>
            </a:pPr>
            <a:r>
              <a:rPr lang="ru-RU" sz="2000" i="1" dirty="0">
                <a:solidFill>
                  <a:schemeClr val="tx1">
                    <a:tint val="75000"/>
                  </a:schemeClr>
                </a:solidFill>
                <a:latin typeface="+mn-lt"/>
              </a:rPr>
              <a:t>	</a:t>
            </a:r>
            <a:r>
              <a:rPr lang="ru-R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-</a:t>
            </a:r>
            <a:r>
              <a:rPr lang="ru-RU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В отличие от контекстной рекламы вы избавлены от конкурентной борьбы за место «под солнцем» и навязывания Вам завышенных ставок.</a:t>
            </a:r>
          </a:p>
          <a:p>
            <a:pPr algn="ctr">
              <a:spcBef>
                <a:spcPct val="20000"/>
              </a:spcBef>
              <a:buFont typeface="Arial" charset="0"/>
              <a:buNone/>
              <a:defRPr/>
            </a:pPr>
            <a:endParaRPr lang="ru-RU" sz="17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ctr">
              <a:spcBef>
                <a:spcPct val="20000"/>
              </a:spcBef>
              <a:buFont typeface="Wingdings 2" pitchFamily="18" charset="2"/>
              <a:buNone/>
              <a:defRPr/>
            </a:pPr>
            <a:r>
              <a:rPr lang="ru-RU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	-Определенная в момент заключения договора стоимость перехода по каждой фразе остается неизменной на протяжении всего срока действия договора</a:t>
            </a:r>
            <a:r>
              <a:rPr lang="ru-RU" sz="17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</a:t>
            </a:r>
          </a:p>
        </p:txBody>
      </p:sp>
      <p:pic>
        <p:nvPicPr>
          <p:cNvPr id="7175" name="Picture 4" descr="C:\Documents and Settings\artemieva\Мои документы\Мои рисунки\1212818250_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34250" y="4500563"/>
            <a:ext cx="1809750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Рисунок 3" descr="0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287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5" name="TextBox 4"/>
          <p:cNvSpPr txBox="1">
            <a:spLocks noChangeArrowheads="1"/>
          </p:cNvSpPr>
          <p:nvPr/>
        </p:nvSpPr>
        <p:spPr bwMode="auto">
          <a:xfrm>
            <a:off x="2071688" y="6357938"/>
            <a:ext cx="50434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Calibri" pitchFamily="34" charset="0"/>
              </a:rPr>
              <a:t>г. Москва, Ленинский проспект д.158 оф. 203-209</a:t>
            </a:r>
          </a:p>
        </p:txBody>
      </p:sp>
      <p:sp>
        <p:nvSpPr>
          <p:cNvPr id="8196" name="TextBox 5"/>
          <p:cNvSpPr txBox="1">
            <a:spLocks noChangeArrowheads="1"/>
          </p:cNvSpPr>
          <p:nvPr/>
        </p:nvSpPr>
        <p:spPr bwMode="auto">
          <a:xfrm>
            <a:off x="1500188" y="142875"/>
            <a:ext cx="71262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>
                <a:latin typeface="Calibri" pitchFamily="34" charset="0"/>
              </a:rPr>
              <a:t>Продвижение сайтов в  поисковых системах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143625"/>
            <a:ext cx="9144000" cy="71438"/>
          </a:xfrm>
          <a:prstGeom prst="rect">
            <a:avLst/>
          </a:prstGeom>
          <a:solidFill>
            <a:srgbClr val="C41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714375" y="1214438"/>
            <a:ext cx="6858000" cy="484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>
              <a:spcBef>
                <a:spcPct val="20000"/>
              </a:spcBef>
              <a:buFont typeface="Arial" charset="0"/>
              <a:buNone/>
              <a:defRPr/>
            </a:pPr>
            <a:r>
              <a:rPr lang="ru-RU" sz="2000" b="1" i="1" dirty="0">
                <a:latin typeface="+mn-lt"/>
              </a:rPr>
              <a:t>Естественная гибкость цен</a:t>
            </a:r>
          </a:p>
          <a:p>
            <a:pPr algn="ctr">
              <a:spcBef>
                <a:spcPct val="20000"/>
              </a:spcBef>
              <a:buFont typeface="Arial" charset="0"/>
              <a:buNone/>
              <a:defRPr/>
            </a:pPr>
            <a:endParaRPr lang="ru-RU" sz="2000" b="1" i="1" dirty="0">
              <a:latin typeface="+mn-lt"/>
            </a:endParaRPr>
          </a:p>
          <a:p>
            <a:pPr algn="ctr">
              <a:spcBef>
                <a:spcPct val="20000"/>
              </a:spcBef>
              <a:buFont typeface="Wingdings 2" pitchFamily="18" charset="2"/>
              <a:buNone/>
              <a:defRPr/>
            </a:pPr>
            <a:r>
              <a:rPr lang="ru-RU" sz="17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	</a:t>
            </a:r>
            <a:r>
              <a:rPr lang="ru-RU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Количество  переходов и, следовательно, отдача по одной и той же фразе может очень сильно меняться по ряду причин. </a:t>
            </a:r>
          </a:p>
          <a:p>
            <a:pPr algn="ctr">
              <a:spcBef>
                <a:spcPct val="20000"/>
              </a:spcBef>
              <a:buFont typeface="Wingdings 2" pitchFamily="18" charset="2"/>
              <a:buNone/>
              <a:defRPr/>
            </a:pPr>
            <a:r>
              <a:rPr lang="ru-RU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	Самой очевидной причиной является конечно же сезонность. </a:t>
            </a:r>
          </a:p>
          <a:p>
            <a:pPr algn="ctr">
              <a:spcBef>
                <a:spcPct val="20000"/>
              </a:spcBef>
              <a:buFont typeface="Wingdings 2" pitchFamily="18" charset="2"/>
              <a:buNone/>
              <a:defRPr/>
            </a:pPr>
            <a:r>
              <a:rPr lang="ru-RU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	Второй важный фактор - «подсказки» </a:t>
            </a:r>
            <a:r>
              <a:rPr lang="ru-RU" sz="1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Яндекса</a:t>
            </a:r>
            <a:r>
              <a:rPr lang="ru-RU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под строкой введения поискового запроса. Их  периодически меняющийся набор </a:t>
            </a:r>
            <a:r>
              <a:rPr lang="ru-RU" sz="1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перенаправляет</a:t>
            </a:r>
            <a:r>
              <a:rPr lang="ru-RU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поток пользователей по новым ключевым фразам. От этого статистика поисковых запросов непредсказуемо меняется. Таким образом, возникает проблема, когда поисковый запрос стоит дорого, а статистика его упала в несколько раз.   </a:t>
            </a:r>
          </a:p>
          <a:p>
            <a:pPr algn="ctr">
              <a:spcBef>
                <a:spcPct val="20000"/>
              </a:spcBef>
              <a:buFont typeface="Wingdings 2" pitchFamily="18" charset="2"/>
              <a:buNone/>
              <a:defRPr/>
            </a:pPr>
            <a:endParaRPr lang="ru-RU" sz="17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algn="ctr">
              <a:spcBef>
                <a:spcPct val="20000"/>
              </a:spcBef>
              <a:buFont typeface="Wingdings 2" pitchFamily="18" charset="2"/>
              <a:buNone/>
              <a:defRPr/>
            </a:pPr>
            <a:r>
              <a:rPr lang="ru-RU" i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 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Наше предложение решает эту проблему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. </a:t>
            </a:r>
            <a:r>
              <a:rPr lang="ru-RU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Вы платите только за то, что фактически принес этот запрос для Вашей компании</a:t>
            </a:r>
            <a:r>
              <a:rPr lang="ru-RU" dirty="0">
                <a:solidFill>
                  <a:schemeClr val="tx1">
                    <a:tint val="75000"/>
                  </a:schemeClr>
                </a:solidFill>
                <a:latin typeface="+mn-lt"/>
              </a:rPr>
              <a:t>. </a:t>
            </a:r>
          </a:p>
          <a:p>
            <a:pPr algn="ctr">
              <a:spcBef>
                <a:spcPct val="20000"/>
              </a:spcBef>
              <a:buFont typeface="Arial" charset="0"/>
              <a:buNone/>
              <a:defRPr/>
            </a:pPr>
            <a:endParaRPr lang="ru-RU" sz="24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8199" name="Picture 2" descr="C:\Documents and Settings\artemieva\Мои документы\Мои рисунки\post-76-122227083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15188" y="4714875"/>
            <a:ext cx="1785937" cy="133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Рисунок 3" descr="0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287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TextBox 4"/>
          <p:cNvSpPr txBox="1">
            <a:spLocks noChangeArrowheads="1"/>
          </p:cNvSpPr>
          <p:nvPr/>
        </p:nvSpPr>
        <p:spPr bwMode="auto">
          <a:xfrm>
            <a:off x="2071688" y="6357938"/>
            <a:ext cx="50434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Calibri" pitchFamily="34" charset="0"/>
              </a:rPr>
              <a:t>г. Москва, Ленинский проспект д.158 оф. 203-209</a:t>
            </a:r>
          </a:p>
        </p:txBody>
      </p:sp>
      <p:sp>
        <p:nvSpPr>
          <p:cNvPr id="9220" name="TextBox 5"/>
          <p:cNvSpPr txBox="1">
            <a:spLocks noChangeArrowheads="1"/>
          </p:cNvSpPr>
          <p:nvPr/>
        </p:nvSpPr>
        <p:spPr bwMode="auto">
          <a:xfrm>
            <a:off x="1500188" y="142875"/>
            <a:ext cx="71262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>
                <a:latin typeface="Calibri" pitchFamily="34" charset="0"/>
              </a:rPr>
              <a:t>Продвижение сайтов в  поисковых системах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143625"/>
            <a:ext cx="9144000" cy="71438"/>
          </a:xfrm>
          <a:prstGeom prst="rect">
            <a:avLst/>
          </a:prstGeom>
          <a:solidFill>
            <a:srgbClr val="C41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642938" y="1214438"/>
            <a:ext cx="6929437" cy="484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algn="ctr">
              <a:spcBef>
                <a:spcPct val="20000"/>
              </a:spcBef>
              <a:buFont typeface="Wingdings 2" pitchFamily="18" charset="2"/>
              <a:buNone/>
              <a:defRPr/>
            </a:pPr>
            <a:r>
              <a:rPr lang="ru-RU" sz="2000" b="1" dirty="0">
                <a:latin typeface="+mn-lt"/>
              </a:rPr>
              <a:t>Чистота трафика</a:t>
            </a:r>
          </a:p>
          <a:p>
            <a:pPr algn="ctr">
              <a:spcBef>
                <a:spcPct val="20000"/>
              </a:spcBef>
              <a:buFont typeface="Wingdings 2" pitchFamily="18" charset="2"/>
              <a:buNone/>
              <a:defRPr/>
            </a:pPr>
            <a:endParaRPr lang="ru-RU" sz="2000" b="1" dirty="0">
              <a:latin typeface="+mn-lt"/>
            </a:endParaRPr>
          </a:p>
          <a:p>
            <a:pPr algn="ctr">
              <a:spcBef>
                <a:spcPct val="20000"/>
              </a:spcBef>
              <a:buFont typeface="Wingdings 2" pitchFamily="18" charset="2"/>
              <a:buNone/>
              <a:defRPr/>
            </a:pPr>
            <a:r>
              <a:rPr lang="ru-RU" sz="1900" dirty="0">
                <a:solidFill>
                  <a:srgbClr val="7F7F7F"/>
                </a:solidFill>
                <a:latin typeface="+mn-lt"/>
              </a:rPr>
              <a:t>	</a:t>
            </a:r>
            <a:r>
              <a:rPr lang="ru-RU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Любой запрос неизбежно имеет так называемый «мусорный трафик», в разном процентном соотношении. Запрос могут набирать студенты, аналитики, конкуренты и т.д. </a:t>
            </a:r>
          </a:p>
          <a:p>
            <a:pPr algn="ctr">
              <a:spcBef>
                <a:spcPct val="20000"/>
              </a:spcBef>
              <a:buFont typeface="Wingdings 2" pitchFamily="18" charset="2"/>
              <a:buNone/>
              <a:defRPr/>
            </a:pPr>
            <a:r>
              <a:rPr lang="ru-RU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	Вам не придется платить за нецелевой трафик, так как, прежде чем перейти на сайт, в большинстве случаев прочитывается «анонс» - заголовок и текст, выбранные с сайта и размещенные в результатах поиска (</a:t>
            </a:r>
            <a:r>
              <a:rPr lang="ru-RU" sz="1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тайтл</a:t>
            </a:r>
            <a:r>
              <a:rPr lang="ru-RU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и </a:t>
            </a:r>
            <a:r>
              <a:rPr lang="ru-RU" sz="1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сниппет</a:t>
            </a:r>
            <a:r>
              <a:rPr lang="ru-RU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). Посетители поисковых систем переходят по той ссылке, в </a:t>
            </a:r>
            <a:r>
              <a:rPr lang="ru-RU" sz="1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тайтле</a:t>
            </a:r>
            <a:r>
              <a:rPr lang="ru-RU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и </a:t>
            </a:r>
            <a:r>
              <a:rPr lang="ru-RU" sz="1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сниппете</a:t>
            </a:r>
            <a:r>
              <a:rPr lang="ru-RU" sz="17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которой будет содержаться текст на интересующую их тему.</a:t>
            </a:r>
            <a:r>
              <a:rPr lang="ru-RU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Мы же, в свою очередь заинтересованы, чтобы поисковик выдавал </a:t>
            </a:r>
            <a:r>
              <a:rPr lang="ru-RU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тайтлы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и </a:t>
            </a:r>
            <a:r>
              <a:rPr lang="ru-RU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сниппеты</a:t>
            </a:r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, которые будут  более привлекательны ТОЛЬКО для Вашего клиента.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 </a:t>
            </a:r>
          </a:p>
          <a:p>
            <a:pPr algn="ctr">
              <a:spcBef>
                <a:spcPct val="20000"/>
              </a:spcBef>
              <a:buFont typeface="Wingdings 2" pitchFamily="18" charset="2"/>
              <a:buNone/>
              <a:defRPr/>
            </a:pPr>
            <a:endParaRPr lang="ru-RU" dirty="0">
              <a:solidFill>
                <a:schemeClr val="tx1">
                  <a:tint val="75000"/>
                </a:schemeClr>
              </a:solidFill>
              <a:latin typeface="+mn-lt"/>
            </a:endParaRPr>
          </a:p>
          <a:p>
            <a:pPr algn="ctr">
              <a:spcBef>
                <a:spcPct val="20000"/>
              </a:spcBef>
              <a:buFont typeface="Arial" charset="0"/>
              <a:buNone/>
              <a:defRPr/>
            </a:pPr>
            <a:endParaRPr lang="ru-RU" sz="24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9223" name="Picture 3" descr="C:\Documents and Settings\artemieva\Мои документы\Мои рисунки\Копия 1216349231_00m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1913" y="4143375"/>
            <a:ext cx="1462087" cy="198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Рисунок 3" descr="0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4287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TextBox 4"/>
          <p:cNvSpPr txBox="1">
            <a:spLocks noChangeArrowheads="1"/>
          </p:cNvSpPr>
          <p:nvPr/>
        </p:nvSpPr>
        <p:spPr bwMode="auto">
          <a:xfrm>
            <a:off x="2071688" y="6357938"/>
            <a:ext cx="50434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latin typeface="Calibri" pitchFamily="34" charset="0"/>
              </a:rPr>
              <a:t>г. Москва, Ленинский проспект д.158 оф. 203-209</a:t>
            </a:r>
          </a:p>
        </p:txBody>
      </p:sp>
      <p:sp>
        <p:nvSpPr>
          <p:cNvPr id="10244" name="TextBox 5"/>
          <p:cNvSpPr txBox="1">
            <a:spLocks noChangeArrowheads="1"/>
          </p:cNvSpPr>
          <p:nvPr/>
        </p:nvSpPr>
        <p:spPr bwMode="auto">
          <a:xfrm>
            <a:off x="1500188" y="142875"/>
            <a:ext cx="71262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800" b="1">
                <a:latin typeface="Calibri" pitchFamily="34" charset="0"/>
              </a:rPr>
              <a:t>Продвижение сайтов в  поисковых системах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143625"/>
            <a:ext cx="9144000" cy="71438"/>
          </a:xfrm>
          <a:prstGeom prst="rect">
            <a:avLst/>
          </a:prstGeom>
          <a:solidFill>
            <a:srgbClr val="C41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7" name="Содержимое 2"/>
          <p:cNvSpPr txBox="1">
            <a:spLocks/>
          </p:cNvSpPr>
          <p:nvPr/>
        </p:nvSpPr>
        <p:spPr bwMode="auto">
          <a:xfrm>
            <a:off x="142875" y="1071563"/>
            <a:ext cx="7858125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274320" indent="-274320" algn="ctr" fontAlgn="auto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2400" b="1" dirty="0">
                <a:latin typeface="+mn-lt"/>
              </a:rPr>
              <a:t>В результате Вы имеете</a:t>
            </a:r>
          </a:p>
          <a:p>
            <a:pPr marL="274320" indent="-274320" algn="ctr" fontAlgn="auto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endParaRPr lang="ru-RU" sz="2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  <a:p>
            <a:pPr marL="274320" indent="-274320" algn="ctr" fontAlgn="auto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Каждый </a:t>
            </a:r>
            <a:r>
              <a:rPr lang="ru-RU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вложенный рубль </a:t>
            </a:r>
          </a:p>
          <a:p>
            <a:pPr marL="274320" indent="-274320" algn="ctr" fontAlgn="auto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потрачен </a:t>
            </a:r>
            <a:r>
              <a:rPr lang="ru-RU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только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на </a:t>
            </a:r>
            <a:r>
              <a:rPr lang="ru-RU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целевого клиента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, </a:t>
            </a:r>
          </a:p>
          <a:p>
            <a:pPr marL="274320" indent="-274320" algn="ctr" fontAlgn="auto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причем,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</a:t>
            </a:r>
          </a:p>
          <a:p>
            <a:pPr marL="274320" indent="-274320" algn="ctr" fontAlgn="auto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с учетом коэффициента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74320" indent="-274320" algn="ctr" fontAlgn="auto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его </a:t>
            </a:r>
            <a:r>
              <a:rPr lang="ru-RU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лояльности</a:t>
            </a:r>
            <a:endParaRPr lang="ru-RU" sz="2800" i="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274320" indent="-274320" algn="ctr" fontAlgn="auto">
              <a:spcBef>
                <a:spcPct val="20000"/>
              </a:spcBef>
              <a:spcAft>
                <a:spcPts val="0"/>
              </a:spcAft>
              <a:buFont typeface="Wingdings 2"/>
              <a:buNone/>
              <a:defRPr/>
            </a:pPr>
            <a:endParaRPr lang="ru-RU" sz="3200" dirty="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pic>
        <p:nvPicPr>
          <p:cNvPr id="10247" name="Picture 3" descr="C:\Documents and Settings\artemieva\Мои документы\Мои рисунки\1255637134_0pl6kmvq7szfnkf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72313" y="4286250"/>
            <a:ext cx="185737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okoc.com_clik_presentation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kokoc.com_clik_presentation</Template>
  <TotalTime>0</TotalTime>
  <Words>558</Words>
  <Application>Microsoft Office PowerPoint</Application>
  <PresentationFormat>Экран (4:3)</PresentationFormat>
  <Paragraphs>115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kokoc.com_clik_presentation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</vt:vector>
  </TitlesOfParts>
  <Company>ITECH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Achernish</dc:creator>
  <cp:lastModifiedBy>Achernish</cp:lastModifiedBy>
  <cp:revision>1</cp:revision>
  <dcterms:created xsi:type="dcterms:W3CDTF">2011-02-22T09:40:48Z</dcterms:created>
  <dcterms:modified xsi:type="dcterms:W3CDTF">2011-02-22T09:41:28Z</dcterms:modified>
</cp:coreProperties>
</file>