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4" r:id="rId7"/>
    <p:sldId id="265" r:id="rId8"/>
    <p:sldId id="262" r:id="rId9"/>
    <p:sldId id="268" r:id="rId10"/>
    <p:sldId id="266" r:id="rId11"/>
    <p:sldId id="269" r:id="rId12"/>
    <p:sldId id="267" r:id="rId13"/>
    <p:sldId id="27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E5F131-B213-45BC-AF9E-72388FED5259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4AA4C2-6937-40D9-8BE7-32B127151081}">
      <dgm:prSet/>
      <dgm:spPr/>
      <dgm:t>
        <a:bodyPr/>
        <a:lstStyle/>
        <a:p>
          <a:r>
            <a:rPr lang="en-US"/>
            <a:t>What is PCA?</a:t>
          </a:r>
        </a:p>
      </dgm:t>
    </dgm:pt>
    <dgm:pt modelId="{04C94DEB-D825-4491-AE56-A96D581FB74D}" type="parTrans" cxnId="{AE24837A-32C3-4CB5-9E00-C82C6C42B28B}">
      <dgm:prSet/>
      <dgm:spPr/>
      <dgm:t>
        <a:bodyPr/>
        <a:lstStyle/>
        <a:p>
          <a:endParaRPr lang="en-US"/>
        </a:p>
      </dgm:t>
    </dgm:pt>
    <dgm:pt modelId="{963C608E-6632-4DAE-98BF-751F3F2D9B80}" type="sibTrans" cxnId="{AE24837A-32C3-4CB5-9E00-C82C6C42B28B}">
      <dgm:prSet/>
      <dgm:spPr/>
      <dgm:t>
        <a:bodyPr/>
        <a:lstStyle/>
        <a:p>
          <a:endParaRPr lang="en-US"/>
        </a:p>
      </dgm:t>
    </dgm:pt>
    <dgm:pt modelId="{691DA2AB-EDAF-4C14-9ECD-09F8033B38DB}">
      <dgm:prSet/>
      <dgm:spPr/>
      <dgm:t>
        <a:bodyPr/>
        <a:lstStyle/>
        <a:p>
          <a:r>
            <a:rPr lang="en-US"/>
            <a:t>History</a:t>
          </a:r>
        </a:p>
      </dgm:t>
    </dgm:pt>
    <dgm:pt modelId="{D895D701-B303-4E43-9471-F69057384FC9}" type="parTrans" cxnId="{FDDF8313-847B-4FDA-9CAA-DF66654F0F66}">
      <dgm:prSet/>
      <dgm:spPr/>
      <dgm:t>
        <a:bodyPr/>
        <a:lstStyle/>
        <a:p>
          <a:endParaRPr lang="en-US"/>
        </a:p>
      </dgm:t>
    </dgm:pt>
    <dgm:pt modelId="{43DDF4EF-CD0B-4E3E-8396-029491D8A1FF}" type="sibTrans" cxnId="{FDDF8313-847B-4FDA-9CAA-DF66654F0F66}">
      <dgm:prSet/>
      <dgm:spPr/>
      <dgm:t>
        <a:bodyPr/>
        <a:lstStyle/>
        <a:p>
          <a:endParaRPr lang="en-US"/>
        </a:p>
      </dgm:t>
    </dgm:pt>
    <dgm:pt modelId="{450658A2-9D03-4B69-A4EF-3CFCAB4B0A40}">
      <dgm:prSet/>
      <dgm:spPr/>
      <dgm:t>
        <a:bodyPr/>
        <a:lstStyle/>
        <a:p>
          <a:r>
            <a:rPr lang="en-US"/>
            <a:t>How does PCA work?</a:t>
          </a:r>
        </a:p>
      </dgm:t>
    </dgm:pt>
    <dgm:pt modelId="{A3FD64EC-54F0-4583-8FD3-AF2C48FBB4FA}" type="parTrans" cxnId="{668FFBC8-B94F-4C6D-9F87-C158AAAA6E06}">
      <dgm:prSet/>
      <dgm:spPr/>
      <dgm:t>
        <a:bodyPr/>
        <a:lstStyle/>
        <a:p>
          <a:endParaRPr lang="en-US"/>
        </a:p>
      </dgm:t>
    </dgm:pt>
    <dgm:pt modelId="{68D3D4B5-6375-46CB-8657-A787628DABC5}" type="sibTrans" cxnId="{668FFBC8-B94F-4C6D-9F87-C158AAAA6E06}">
      <dgm:prSet/>
      <dgm:spPr/>
      <dgm:t>
        <a:bodyPr/>
        <a:lstStyle/>
        <a:p>
          <a:endParaRPr lang="en-US"/>
        </a:p>
      </dgm:t>
    </dgm:pt>
    <dgm:pt modelId="{B77307D4-289F-4315-B537-D02892EE3CEF}">
      <dgm:prSet/>
      <dgm:spPr/>
      <dgm:t>
        <a:bodyPr/>
        <a:lstStyle/>
        <a:p>
          <a:r>
            <a:rPr lang="en-US"/>
            <a:t>Example: Image Compression</a:t>
          </a:r>
        </a:p>
      </dgm:t>
    </dgm:pt>
    <dgm:pt modelId="{2453ABCC-F037-4C64-92CA-59F9D1F0B646}" type="parTrans" cxnId="{A52B0F90-4AF0-49DF-8EC2-C6D0F3354D05}">
      <dgm:prSet/>
      <dgm:spPr/>
      <dgm:t>
        <a:bodyPr/>
        <a:lstStyle/>
        <a:p>
          <a:endParaRPr lang="en-US"/>
        </a:p>
      </dgm:t>
    </dgm:pt>
    <dgm:pt modelId="{9F7AB05C-3421-41BE-930C-8849A832BE85}" type="sibTrans" cxnId="{A52B0F90-4AF0-49DF-8EC2-C6D0F3354D05}">
      <dgm:prSet/>
      <dgm:spPr/>
      <dgm:t>
        <a:bodyPr/>
        <a:lstStyle/>
        <a:p>
          <a:endParaRPr lang="en-US"/>
        </a:p>
      </dgm:t>
    </dgm:pt>
    <dgm:pt modelId="{06E9BD0E-E93E-4CAA-B175-7510898ECB04}">
      <dgm:prSet/>
      <dgm:spPr/>
      <dgm:t>
        <a:bodyPr/>
        <a:lstStyle/>
        <a:p>
          <a:r>
            <a:rPr lang="en-US"/>
            <a:t>Conclusion</a:t>
          </a:r>
        </a:p>
      </dgm:t>
    </dgm:pt>
    <dgm:pt modelId="{780A4D98-BA2C-4CE9-AF78-8E7AA09C1229}" type="parTrans" cxnId="{687072B0-FEB7-4D42-86CF-396D0D44D9A6}">
      <dgm:prSet/>
      <dgm:spPr/>
      <dgm:t>
        <a:bodyPr/>
        <a:lstStyle/>
        <a:p>
          <a:endParaRPr lang="en-US"/>
        </a:p>
      </dgm:t>
    </dgm:pt>
    <dgm:pt modelId="{A0DC07C5-F611-44AD-8391-F8C674680627}" type="sibTrans" cxnId="{687072B0-FEB7-4D42-86CF-396D0D44D9A6}">
      <dgm:prSet/>
      <dgm:spPr/>
      <dgm:t>
        <a:bodyPr/>
        <a:lstStyle/>
        <a:p>
          <a:endParaRPr lang="en-US"/>
        </a:p>
      </dgm:t>
    </dgm:pt>
    <dgm:pt modelId="{780BEB02-FF06-4318-805B-8EAC7BFB8DD9}" type="pres">
      <dgm:prSet presAssocID="{21E5F131-B213-45BC-AF9E-72388FED5259}" presName="linear" presStyleCnt="0">
        <dgm:presLayoutVars>
          <dgm:dir/>
          <dgm:animLvl val="lvl"/>
          <dgm:resizeHandles val="exact"/>
        </dgm:presLayoutVars>
      </dgm:prSet>
      <dgm:spPr/>
    </dgm:pt>
    <dgm:pt modelId="{729445F5-A577-4140-8259-7A3A8B0FA109}" type="pres">
      <dgm:prSet presAssocID="{B64AA4C2-6937-40D9-8BE7-32B127151081}" presName="parentLin" presStyleCnt="0"/>
      <dgm:spPr/>
    </dgm:pt>
    <dgm:pt modelId="{AA5E3943-A762-4D64-A66A-BF0F547BA16D}" type="pres">
      <dgm:prSet presAssocID="{B64AA4C2-6937-40D9-8BE7-32B127151081}" presName="parentLeftMargin" presStyleLbl="node1" presStyleIdx="0" presStyleCnt="5"/>
      <dgm:spPr/>
    </dgm:pt>
    <dgm:pt modelId="{EC36AB37-2C9E-417B-9326-BF6C8832544C}" type="pres">
      <dgm:prSet presAssocID="{B64AA4C2-6937-40D9-8BE7-32B12715108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A459CB9-273F-46D6-937E-148133BCEFE2}" type="pres">
      <dgm:prSet presAssocID="{B64AA4C2-6937-40D9-8BE7-32B127151081}" presName="negativeSpace" presStyleCnt="0"/>
      <dgm:spPr/>
    </dgm:pt>
    <dgm:pt modelId="{1F7C9A07-D5DE-44B4-BAC7-FE5A46E9F4E9}" type="pres">
      <dgm:prSet presAssocID="{B64AA4C2-6937-40D9-8BE7-32B127151081}" presName="childText" presStyleLbl="conFgAcc1" presStyleIdx="0" presStyleCnt="5">
        <dgm:presLayoutVars>
          <dgm:bulletEnabled val="1"/>
        </dgm:presLayoutVars>
      </dgm:prSet>
      <dgm:spPr/>
    </dgm:pt>
    <dgm:pt modelId="{D4D2679D-37A7-4A9D-89C8-F961B311F891}" type="pres">
      <dgm:prSet presAssocID="{963C608E-6632-4DAE-98BF-751F3F2D9B80}" presName="spaceBetweenRectangles" presStyleCnt="0"/>
      <dgm:spPr/>
    </dgm:pt>
    <dgm:pt modelId="{9384AE24-49F3-4C77-8C9F-472EA20C1B0C}" type="pres">
      <dgm:prSet presAssocID="{691DA2AB-EDAF-4C14-9ECD-09F8033B38DB}" presName="parentLin" presStyleCnt="0"/>
      <dgm:spPr/>
    </dgm:pt>
    <dgm:pt modelId="{8B53139B-395B-4236-8849-3C11A663C76F}" type="pres">
      <dgm:prSet presAssocID="{691DA2AB-EDAF-4C14-9ECD-09F8033B38DB}" presName="parentLeftMargin" presStyleLbl="node1" presStyleIdx="0" presStyleCnt="5"/>
      <dgm:spPr/>
    </dgm:pt>
    <dgm:pt modelId="{1744D871-968E-4D46-8116-9EDC9DE12B07}" type="pres">
      <dgm:prSet presAssocID="{691DA2AB-EDAF-4C14-9ECD-09F8033B38D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8439DC9-425E-4634-B51D-B90CB7DF1282}" type="pres">
      <dgm:prSet presAssocID="{691DA2AB-EDAF-4C14-9ECD-09F8033B38DB}" presName="negativeSpace" presStyleCnt="0"/>
      <dgm:spPr/>
    </dgm:pt>
    <dgm:pt modelId="{51DBEEEC-7CBA-4FBC-86F9-0EBA648ED45B}" type="pres">
      <dgm:prSet presAssocID="{691DA2AB-EDAF-4C14-9ECD-09F8033B38DB}" presName="childText" presStyleLbl="conFgAcc1" presStyleIdx="1" presStyleCnt="5">
        <dgm:presLayoutVars>
          <dgm:bulletEnabled val="1"/>
        </dgm:presLayoutVars>
      </dgm:prSet>
      <dgm:spPr/>
    </dgm:pt>
    <dgm:pt modelId="{7B9FFCB0-BC68-4938-A63B-DF50ACCDEBFF}" type="pres">
      <dgm:prSet presAssocID="{43DDF4EF-CD0B-4E3E-8396-029491D8A1FF}" presName="spaceBetweenRectangles" presStyleCnt="0"/>
      <dgm:spPr/>
    </dgm:pt>
    <dgm:pt modelId="{02E528DA-0FE0-45F6-BAD5-FA54059039A7}" type="pres">
      <dgm:prSet presAssocID="{450658A2-9D03-4B69-A4EF-3CFCAB4B0A40}" presName="parentLin" presStyleCnt="0"/>
      <dgm:spPr/>
    </dgm:pt>
    <dgm:pt modelId="{17159459-742A-4F9F-94B8-B003CE7B1C70}" type="pres">
      <dgm:prSet presAssocID="{450658A2-9D03-4B69-A4EF-3CFCAB4B0A40}" presName="parentLeftMargin" presStyleLbl="node1" presStyleIdx="1" presStyleCnt="5"/>
      <dgm:spPr/>
    </dgm:pt>
    <dgm:pt modelId="{6136E1D8-8AE1-4F60-B5EA-91116523AF83}" type="pres">
      <dgm:prSet presAssocID="{450658A2-9D03-4B69-A4EF-3CFCAB4B0A4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7ECBD95-732E-4849-86CB-185B7254DE04}" type="pres">
      <dgm:prSet presAssocID="{450658A2-9D03-4B69-A4EF-3CFCAB4B0A40}" presName="negativeSpace" presStyleCnt="0"/>
      <dgm:spPr/>
    </dgm:pt>
    <dgm:pt modelId="{AC02E9C7-362C-4B03-848C-83D4DC8CE2FF}" type="pres">
      <dgm:prSet presAssocID="{450658A2-9D03-4B69-A4EF-3CFCAB4B0A40}" presName="childText" presStyleLbl="conFgAcc1" presStyleIdx="2" presStyleCnt="5">
        <dgm:presLayoutVars>
          <dgm:bulletEnabled val="1"/>
        </dgm:presLayoutVars>
      </dgm:prSet>
      <dgm:spPr/>
    </dgm:pt>
    <dgm:pt modelId="{DA139617-DF1E-4F7A-A695-BF2A672BCF71}" type="pres">
      <dgm:prSet presAssocID="{68D3D4B5-6375-46CB-8657-A787628DABC5}" presName="spaceBetweenRectangles" presStyleCnt="0"/>
      <dgm:spPr/>
    </dgm:pt>
    <dgm:pt modelId="{F8BBB25C-5A37-4FCA-AE26-51485FC2ED8E}" type="pres">
      <dgm:prSet presAssocID="{B77307D4-289F-4315-B537-D02892EE3CEF}" presName="parentLin" presStyleCnt="0"/>
      <dgm:spPr/>
    </dgm:pt>
    <dgm:pt modelId="{C36DE2A1-542E-47CC-B35B-45F11B322746}" type="pres">
      <dgm:prSet presAssocID="{B77307D4-289F-4315-B537-D02892EE3CEF}" presName="parentLeftMargin" presStyleLbl="node1" presStyleIdx="2" presStyleCnt="5"/>
      <dgm:spPr/>
    </dgm:pt>
    <dgm:pt modelId="{EAABB9A9-A113-45CA-900C-A4AF972CEB4C}" type="pres">
      <dgm:prSet presAssocID="{B77307D4-289F-4315-B537-D02892EE3CE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468E98A-97F9-43E8-97B0-A883BF6A1C20}" type="pres">
      <dgm:prSet presAssocID="{B77307D4-289F-4315-B537-D02892EE3CEF}" presName="negativeSpace" presStyleCnt="0"/>
      <dgm:spPr/>
    </dgm:pt>
    <dgm:pt modelId="{1791D593-D526-4E4F-9A9F-ABF3743198AF}" type="pres">
      <dgm:prSet presAssocID="{B77307D4-289F-4315-B537-D02892EE3CEF}" presName="childText" presStyleLbl="conFgAcc1" presStyleIdx="3" presStyleCnt="5">
        <dgm:presLayoutVars>
          <dgm:bulletEnabled val="1"/>
        </dgm:presLayoutVars>
      </dgm:prSet>
      <dgm:spPr/>
    </dgm:pt>
    <dgm:pt modelId="{F4E298C1-EC27-45B6-9D9F-73F859B0C593}" type="pres">
      <dgm:prSet presAssocID="{9F7AB05C-3421-41BE-930C-8849A832BE85}" presName="spaceBetweenRectangles" presStyleCnt="0"/>
      <dgm:spPr/>
    </dgm:pt>
    <dgm:pt modelId="{C628D4A6-4C0B-4421-9EC6-C332D967ACD2}" type="pres">
      <dgm:prSet presAssocID="{06E9BD0E-E93E-4CAA-B175-7510898ECB04}" presName="parentLin" presStyleCnt="0"/>
      <dgm:spPr/>
    </dgm:pt>
    <dgm:pt modelId="{FDA38518-54BE-4DCF-8FF6-B42FC279FC7C}" type="pres">
      <dgm:prSet presAssocID="{06E9BD0E-E93E-4CAA-B175-7510898ECB04}" presName="parentLeftMargin" presStyleLbl="node1" presStyleIdx="3" presStyleCnt="5"/>
      <dgm:spPr/>
    </dgm:pt>
    <dgm:pt modelId="{ED869949-84C3-4E59-84D6-9D49AED0E8B1}" type="pres">
      <dgm:prSet presAssocID="{06E9BD0E-E93E-4CAA-B175-7510898ECB0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F8D9E18-6479-4C86-8450-03B3CEC684B1}" type="pres">
      <dgm:prSet presAssocID="{06E9BD0E-E93E-4CAA-B175-7510898ECB04}" presName="negativeSpace" presStyleCnt="0"/>
      <dgm:spPr/>
    </dgm:pt>
    <dgm:pt modelId="{DC442067-6FDD-4AB4-B317-8944DFA29AFE}" type="pres">
      <dgm:prSet presAssocID="{06E9BD0E-E93E-4CAA-B175-7510898ECB0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DDF8313-847B-4FDA-9CAA-DF66654F0F66}" srcId="{21E5F131-B213-45BC-AF9E-72388FED5259}" destId="{691DA2AB-EDAF-4C14-9ECD-09F8033B38DB}" srcOrd="1" destOrd="0" parTransId="{D895D701-B303-4E43-9471-F69057384FC9}" sibTransId="{43DDF4EF-CD0B-4E3E-8396-029491D8A1FF}"/>
    <dgm:cxn modelId="{904EFA2F-4624-4873-BD77-C10DBE5236B2}" type="presOf" srcId="{21E5F131-B213-45BC-AF9E-72388FED5259}" destId="{780BEB02-FF06-4318-805B-8EAC7BFB8DD9}" srcOrd="0" destOrd="0" presId="urn:microsoft.com/office/officeart/2005/8/layout/list1"/>
    <dgm:cxn modelId="{3DAD6B44-0B55-429E-A463-55AA880C2E91}" type="presOf" srcId="{06E9BD0E-E93E-4CAA-B175-7510898ECB04}" destId="{ED869949-84C3-4E59-84D6-9D49AED0E8B1}" srcOrd="1" destOrd="0" presId="urn:microsoft.com/office/officeart/2005/8/layout/list1"/>
    <dgm:cxn modelId="{AE24837A-32C3-4CB5-9E00-C82C6C42B28B}" srcId="{21E5F131-B213-45BC-AF9E-72388FED5259}" destId="{B64AA4C2-6937-40D9-8BE7-32B127151081}" srcOrd="0" destOrd="0" parTransId="{04C94DEB-D825-4491-AE56-A96D581FB74D}" sibTransId="{963C608E-6632-4DAE-98BF-751F3F2D9B80}"/>
    <dgm:cxn modelId="{CCC73087-3DF5-437F-8E2A-2FEF35FAA5A0}" type="presOf" srcId="{691DA2AB-EDAF-4C14-9ECD-09F8033B38DB}" destId="{8B53139B-395B-4236-8849-3C11A663C76F}" srcOrd="0" destOrd="0" presId="urn:microsoft.com/office/officeart/2005/8/layout/list1"/>
    <dgm:cxn modelId="{A52B0F90-4AF0-49DF-8EC2-C6D0F3354D05}" srcId="{21E5F131-B213-45BC-AF9E-72388FED5259}" destId="{B77307D4-289F-4315-B537-D02892EE3CEF}" srcOrd="3" destOrd="0" parTransId="{2453ABCC-F037-4C64-92CA-59F9D1F0B646}" sibTransId="{9F7AB05C-3421-41BE-930C-8849A832BE85}"/>
    <dgm:cxn modelId="{C350BA92-A640-4A1F-BBA9-929437501CCB}" type="presOf" srcId="{B64AA4C2-6937-40D9-8BE7-32B127151081}" destId="{AA5E3943-A762-4D64-A66A-BF0F547BA16D}" srcOrd="0" destOrd="0" presId="urn:microsoft.com/office/officeart/2005/8/layout/list1"/>
    <dgm:cxn modelId="{D4E0E898-DA87-436A-8A3F-72CDB3F8FB83}" type="presOf" srcId="{B77307D4-289F-4315-B537-D02892EE3CEF}" destId="{C36DE2A1-542E-47CC-B35B-45F11B322746}" srcOrd="0" destOrd="0" presId="urn:microsoft.com/office/officeart/2005/8/layout/list1"/>
    <dgm:cxn modelId="{29BEB0A3-2875-453C-AF70-3CC24D31E54F}" type="presOf" srcId="{450658A2-9D03-4B69-A4EF-3CFCAB4B0A40}" destId="{6136E1D8-8AE1-4F60-B5EA-91116523AF83}" srcOrd="1" destOrd="0" presId="urn:microsoft.com/office/officeart/2005/8/layout/list1"/>
    <dgm:cxn modelId="{687072B0-FEB7-4D42-86CF-396D0D44D9A6}" srcId="{21E5F131-B213-45BC-AF9E-72388FED5259}" destId="{06E9BD0E-E93E-4CAA-B175-7510898ECB04}" srcOrd="4" destOrd="0" parTransId="{780A4D98-BA2C-4CE9-AF78-8E7AA09C1229}" sibTransId="{A0DC07C5-F611-44AD-8391-F8C674680627}"/>
    <dgm:cxn modelId="{7BAAC9C7-C309-4947-8378-6E1CED49DD70}" type="presOf" srcId="{06E9BD0E-E93E-4CAA-B175-7510898ECB04}" destId="{FDA38518-54BE-4DCF-8FF6-B42FC279FC7C}" srcOrd="0" destOrd="0" presId="urn:microsoft.com/office/officeart/2005/8/layout/list1"/>
    <dgm:cxn modelId="{668FFBC8-B94F-4C6D-9F87-C158AAAA6E06}" srcId="{21E5F131-B213-45BC-AF9E-72388FED5259}" destId="{450658A2-9D03-4B69-A4EF-3CFCAB4B0A40}" srcOrd="2" destOrd="0" parTransId="{A3FD64EC-54F0-4583-8FD3-AF2C48FBB4FA}" sibTransId="{68D3D4B5-6375-46CB-8657-A787628DABC5}"/>
    <dgm:cxn modelId="{918C86CE-4EB2-49A9-AF4D-E7DA03BED6EC}" type="presOf" srcId="{B64AA4C2-6937-40D9-8BE7-32B127151081}" destId="{EC36AB37-2C9E-417B-9326-BF6C8832544C}" srcOrd="1" destOrd="0" presId="urn:microsoft.com/office/officeart/2005/8/layout/list1"/>
    <dgm:cxn modelId="{1C2225D0-E7DF-4B0B-9A01-9A88E58C1926}" type="presOf" srcId="{450658A2-9D03-4B69-A4EF-3CFCAB4B0A40}" destId="{17159459-742A-4F9F-94B8-B003CE7B1C70}" srcOrd="0" destOrd="0" presId="urn:microsoft.com/office/officeart/2005/8/layout/list1"/>
    <dgm:cxn modelId="{13C911D1-63D7-4920-B05E-26169BCCE8D4}" type="presOf" srcId="{691DA2AB-EDAF-4C14-9ECD-09F8033B38DB}" destId="{1744D871-968E-4D46-8116-9EDC9DE12B07}" srcOrd="1" destOrd="0" presId="urn:microsoft.com/office/officeart/2005/8/layout/list1"/>
    <dgm:cxn modelId="{BEC070EC-B76F-4757-A481-B99F3F1CA7A0}" type="presOf" srcId="{B77307D4-289F-4315-B537-D02892EE3CEF}" destId="{EAABB9A9-A113-45CA-900C-A4AF972CEB4C}" srcOrd="1" destOrd="0" presId="urn:microsoft.com/office/officeart/2005/8/layout/list1"/>
    <dgm:cxn modelId="{CC7CC342-7F15-4FF1-B9B0-8F2AE6E4C617}" type="presParOf" srcId="{780BEB02-FF06-4318-805B-8EAC7BFB8DD9}" destId="{729445F5-A577-4140-8259-7A3A8B0FA109}" srcOrd="0" destOrd="0" presId="urn:microsoft.com/office/officeart/2005/8/layout/list1"/>
    <dgm:cxn modelId="{C5CC4437-9308-482B-B172-2DAEB6A90168}" type="presParOf" srcId="{729445F5-A577-4140-8259-7A3A8B0FA109}" destId="{AA5E3943-A762-4D64-A66A-BF0F547BA16D}" srcOrd="0" destOrd="0" presId="urn:microsoft.com/office/officeart/2005/8/layout/list1"/>
    <dgm:cxn modelId="{1882A9B1-029D-4D64-830B-743910F3F689}" type="presParOf" srcId="{729445F5-A577-4140-8259-7A3A8B0FA109}" destId="{EC36AB37-2C9E-417B-9326-BF6C8832544C}" srcOrd="1" destOrd="0" presId="urn:microsoft.com/office/officeart/2005/8/layout/list1"/>
    <dgm:cxn modelId="{15BF2FB4-9C5F-4976-B357-050C3E1139E5}" type="presParOf" srcId="{780BEB02-FF06-4318-805B-8EAC7BFB8DD9}" destId="{FA459CB9-273F-46D6-937E-148133BCEFE2}" srcOrd="1" destOrd="0" presId="urn:microsoft.com/office/officeart/2005/8/layout/list1"/>
    <dgm:cxn modelId="{0635B576-23EA-4309-83A7-2FF210D8105C}" type="presParOf" srcId="{780BEB02-FF06-4318-805B-8EAC7BFB8DD9}" destId="{1F7C9A07-D5DE-44B4-BAC7-FE5A46E9F4E9}" srcOrd="2" destOrd="0" presId="urn:microsoft.com/office/officeart/2005/8/layout/list1"/>
    <dgm:cxn modelId="{62BE8CCB-65FF-4D78-9DDE-9FBA832A4411}" type="presParOf" srcId="{780BEB02-FF06-4318-805B-8EAC7BFB8DD9}" destId="{D4D2679D-37A7-4A9D-89C8-F961B311F891}" srcOrd="3" destOrd="0" presId="urn:microsoft.com/office/officeart/2005/8/layout/list1"/>
    <dgm:cxn modelId="{F719FC41-8D70-44A0-8C67-6045CB3982F3}" type="presParOf" srcId="{780BEB02-FF06-4318-805B-8EAC7BFB8DD9}" destId="{9384AE24-49F3-4C77-8C9F-472EA20C1B0C}" srcOrd="4" destOrd="0" presId="urn:microsoft.com/office/officeart/2005/8/layout/list1"/>
    <dgm:cxn modelId="{4AC71C61-2067-4BE9-B8EA-B2032E92DE01}" type="presParOf" srcId="{9384AE24-49F3-4C77-8C9F-472EA20C1B0C}" destId="{8B53139B-395B-4236-8849-3C11A663C76F}" srcOrd="0" destOrd="0" presId="urn:microsoft.com/office/officeart/2005/8/layout/list1"/>
    <dgm:cxn modelId="{7CA98F29-9309-4AF4-AEB5-F31FE8C5F4D7}" type="presParOf" srcId="{9384AE24-49F3-4C77-8C9F-472EA20C1B0C}" destId="{1744D871-968E-4D46-8116-9EDC9DE12B07}" srcOrd="1" destOrd="0" presId="urn:microsoft.com/office/officeart/2005/8/layout/list1"/>
    <dgm:cxn modelId="{7D085E2B-727A-4D7D-838F-930A7A3A8401}" type="presParOf" srcId="{780BEB02-FF06-4318-805B-8EAC7BFB8DD9}" destId="{E8439DC9-425E-4634-B51D-B90CB7DF1282}" srcOrd="5" destOrd="0" presId="urn:microsoft.com/office/officeart/2005/8/layout/list1"/>
    <dgm:cxn modelId="{4562A2BE-12A2-47F7-A82C-19D7D1994EA3}" type="presParOf" srcId="{780BEB02-FF06-4318-805B-8EAC7BFB8DD9}" destId="{51DBEEEC-7CBA-4FBC-86F9-0EBA648ED45B}" srcOrd="6" destOrd="0" presId="urn:microsoft.com/office/officeart/2005/8/layout/list1"/>
    <dgm:cxn modelId="{4102BCF3-C312-4902-A845-3176184FC9D5}" type="presParOf" srcId="{780BEB02-FF06-4318-805B-8EAC7BFB8DD9}" destId="{7B9FFCB0-BC68-4938-A63B-DF50ACCDEBFF}" srcOrd="7" destOrd="0" presId="urn:microsoft.com/office/officeart/2005/8/layout/list1"/>
    <dgm:cxn modelId="{A65E0A44-A4FD-4314-A2EE-C835A92278B2}" type="presParOf" srcId="{780BEB02-FF06-4318-805B-8EAC7BFB8DD9}" destId="{02E528DA-0FE0-45F6-BAD5-FA54059039A7}" srcOrd="8" destOrd="0" presId="urn:microsoft.com/office/officeart/2005/8/layout/list1"/>
    <dgm:cxn modelId="{8516890E-E549-40F6-B660-E3616B65E672}" type="presParOf" srcId="{02E528DA-0FE0-45F6-BAD5-FA54059039A7}" destId="{17159459-742A-4F9F-94B8-B003CE7B1C70}" srcOrd="0" destOrd="0" presId="urn:microsoft.com/office/officeart/2005/8/layout/list1"/>
    <dgm:cxn modelId="{5B480D22-D1AC-430C-A2B4-7177D6E28645}" type="presParOf" srcId="{02E528DA-0FE0-45F6-BAD5-FA54059039A7}" destId="{6136E1D8-8AE1-4F60-B5EA-91116523AF83}" srcOrd="1" destOrd="0" presId="urn:microsoft.com/office/officeart/2005/8/layout/list1"/>
    <dgm:cxn modelId="{44C8BE69-19DA-4496-84C1-235EE46C72F6}" type="presParOf" srcId="{780BEB02-FF06-4318-805B-8EAC7BFB8DD9}" destId="{07ECBD95-732E-4849-86CB-185B7254DE04}" srcOrd="9" destOrd="0" presId="urn:microsoft.com/office/officeart/2005/8/layout/list1"/>
    <dgm:cxn modelId="{5128D7C8-C559-4CEC-8B70-7FBEFD3DB18C}" type="presParOf" srcId="{780BEB02-FF06-4318-805B-8EAC7BFB8DD9}" destId="{AC02E9C7-362C-4B03-848C-83D4DC8CE2FF}" srcOrd="10" destOrd="0" presId="urn:microsoft.com/office/officeart/2005/8/layout/list1"/>
    <dgm:cxn modelId="{71A65D1E-571D-475E-B2DD-F96DDE143A06}" type="presParOf" srcId="{780BEB02-FF06-4318-805B-8EAC7BFB8DD9}" destId="{DA139617-DF1E-4F7A-A695-BF2A672BCF71}" srcOrd="11" destOrd="0" presId="urn:microsoft.com/office/officeart/2005/8/layout/list1"/>
    <dgm:cxn modelId="{6FE51BF5-BB0C-48AC-906D-E805FAF51FFC}" type="presParOf" srcId="{780BEB02-FF06-4318-805B-8EAC7BFB8DD9}" destId="{F8BBB25C-5A37-4FCA-AE26-51485FC2ED8E}" srcOrd="12" destOrd="0" presId="urn:microsoft.com/office/officeart/2005/8/layout/list1"/>
    <dgm:cxn modelId="{463A567C-CB7E-4892-AA53-504A389157A7}" type="presParOf" srcId="{F8BBB25C-5A37-4FCA-AE26-51485FC2ED8E}" destId="{C36DE2A1-542E-47CC-B35B-45F11B322746}" srcOrd="0" destOrd="0" presId="urn:microsoft.com/office/officeart/2005/8/layout/list1"/>
    <dgm:cxn modelId="{666C948F-8DD2-4217-A949-265BE78E2544}" type="presParOf" srcId="{F8BBB25C-5A37-4FCA-AE26-51485FC2ED8E}" destId="{EAABB9A9-A113-45CA-900C-A4AF972CEB4C}" srcOrd="1" destOrd="0" presId="urn:microsoft.com/office/officeart/2005/8/layout/list1"/>
    <dgm:cxn modelId="{FC528604-F68A-4772-B605-1142BD3F5047}" type="presParOf" srcId="{780BEB02-FF06-4318-805B-8EAC7BFB8DD9}" destId="{D468E98A-97F9-43E8-97B0-A883BF6A1C20}" srcOrd="13" destOrd="0" presId="urn:microsoft.com/office/officeart/2005/8/layout/list1"/>
    <dgm:cxn modelId="{0B0E00D3-572E-490A-89A9-CAA653222B27}" type="presParOf" srcId="{780BEB02-FF06-4318-805B-8EAC7BFB8DD9}" destId="{1791D593-D526-4E4F-9A9F-ABF3743198AF}" srcOrd="14" destOrd="0" presId="urn:microsoft.com/office/officeart/2005/8/layout/list1"/>
    <dgm:cxn modelId="{DE9D8F6A-1080-409A-9CC6-0EEF8938D9F0}" type="presParOf" srcId="{780BEB02-FF06-4318-805B-8EAC7BFB8DD9}" destId="{F4E298C1-EC27-45B6-9D9F-73F859B0C593}" srcOrd="15" destOrd="0" presId="urn:microsoft.com/office/officeart/2005/8/layout/list1"/>
    <dgm:cxn modelId="{8F39B0D0-B209-4F63-9F99-3F19EFCB0835}" type="presParOf" srcId="{780BEB02-FF06-4318-805B-8EAC7BFB8DD9}" destId="{C628D4A6-4C0B-4421-9EC6-C332D967ACD2}" srcOrd="16" destOrd="0" presId="urn:microsoft.com/office/officeart/2005/8/layout/list1"/>
    <dgm:cxn modelId="{BAF339D0-100E-47E7-B0A6-F4CAE2172210}" type="presParOf" srcId="{C628D4A6-4C0B-4421-9EC6-C332D967ACD2}" destId="{FDA38518-54BE-4DCF-8FF6-B42FC279FC7C}" srcOrd="0" destOrd="0" presId="urn:microsoft.com/office/officeart/2005/8/layout/list1"/>
    <dgm:cxn modelId="{503AE443-4032-4CA1-850D-D6A7F927E082}" type="presParOf" srcId="{C628D4A6-4C0B-4421-9EC6-C332D967ACD2}" destId="{ED869949-84C3-4E59-84D6-9D49AED0E8B1}" srcOrd="1" destOrd="0" presId="urn:microsoft.com/office/officeart/2005/8/layout/list1"/>
    <dgm:cxn modelId="{622CF41A-CF6E-4694-AFAE-D446BCD7CC3A}" type="presParOf" srcId="{780BEB02-FF06-4318-805B-8EAC7BFB8DD9}" destId="{DF8D9E18-6479-4C86-8450-03B3CEC684B1}" srcOrd="17" destOrd="0" presId="urn:microsoft.com/office/officeart/2005/8/layout/list1"/>
    <dgm:cxn modelId="{C7499B4D-8A4A-43AF-943E-8602F1B397F9}" type="presParOf" srcId="{780BEB02-FF06-4318-805B-8EAC7BFB8DD9}" destId="{DC442067-6FDD-4AB4-B317-8944DFA29AF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C9A07-D5DE-44B4-BAC7-FE5A46E9F4E9}">
      <dsp:nvSpPr>
        <dsp:cNvPr id="0" name=""/>
        <dsp:cNvSpPr/>
      </dsp:nvSpPr>
      <dsp:spPr>
        <a:xfrm>
          <a:off x="0" y="390117"/>
          <a:ext cx="595565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36AB37-2C9E-417B-9326-BF6C8832544C}">
      <dsp:nvSpPr>
        <dsp:cNvPr id="0" name=""/>
        <dsp:cNvSpPr/>
      </dsp:nvSpPr>
      <dsp:spPr>
        <a:xfrm>
          <a:off x="297782" y="35877"/>
          <a:ext cx="4168960" cy="708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577" tIns="0" rIns="15757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What is PCA?</a:t>
          </a:r>
        </a:p>
      </dsp:txBody>
      <dsp:txXfrm>
        <a:off x="332367" y="70462"/>
        <a:ext cx="4099790" cy="639310"/>
      </dsp:txXfrm>
    </dsp:sp>
    <dsp:sp modelId="{51DBEEEC-7CBA-4FBC-86F9-0EBA648ED45B}">
      <dsp:nvSpPr>
        <dsp:cNvPr id="0" name=""/>
        <dsp:cNvSpPr/>
      </dsp:nvSpPr>
      <dsp:spPr>
        <a:xfrm>
          <a:off x="0" y="1478757"/>
          <a:ext cx="595565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44D871-968E-4D46-8116-9EDC9DE12B07}">
      <dsp:nvSpPr>
        <dsp:cNvPr id="0" name=""/>
        <dsp:cNvSpPr/>
      </dsp:nvSpPr>
      <dsp:spPr>
        <a:xfrm>
          <a:off x="297782" y="1124517"/>
          <a:ext cx="4168960" cy="708480"/>
        </a:xfrm>
        <a:prstGeom prst="round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577" tIns="0" rIns="15757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History</a:t>
          </a:r>
        </a:p>
      </dsp:txBody>
      <dsp:txXfrm>
        <a:off x="332367" y="1159102"/>
        <a:ext cx="4099790" cy="639310"/>
      </dsp:txXfrm>
    </dsp:sp>
    <dsp:sp modelId="{AC02E9C7-362C-4B03-848C-83D4DC8CE2FF}">
      <dsp:nvSpPr>
        <dsp:cNvPr id="0" name=""/>
        <dsp:cNvSpPr/>
      </dsp:nvSpPr>
      <dsp:spPr>
        <a:xfrm>
          <a:off x="0" y="2567397"/>
          <a:ext cx="595565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36E1D8-8AE1-4F60-B5EA-91116523AF83}">
      <dsp:nvSpPr>
        <dsp:cNvPr id="0" name=""/>
        <dsp:cNvSpPr/>
      </dsp:nvSpPr>
      <dsp:spPr>
        <a:xfrm>
          <a:off x="297782" y="2213157"/>
          <a:ext cx="4168960" cy="70848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577" tIns="0" rIns="15757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How does PCA work?</a:t>
          </a:r>
        </a:p>
      </dsp:txBody>
      <dsp:txXfrm>
        <a:off x="332367" y="2247742"/>
        <a:ext cx="4099790" cy="639310"/>
      </dsp:txXfrm>
    </dsp:sp>
    <dsp:sp modelId="{1791D593-D526-4E4F-9A9F-ABF3743198AF}">
      <dsp:nvSpPr>
        <dsp:cNvPr id="0" name=""/>
        <dsp:cNvSpPr/>
      </dsp:nvSpPr>
      <dsp:spPr>
        <a:xfrm>
          <a:off x="0" y="3656036"/>
          <a:ext cx="595565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ABB9A9-A113-45CA-900C-A4AF972CEB4C}">
      <dsp:nvSpPr>
        <dsp:cNvPr id="0" name=""/>
        <dsp:cNvSpPr/>
      </dsp:nvSpPr>
      <dsp:spPr>
        <a:xfrm>
          <a:off x="297782" y="3301797"/>
          <a:ext cx="4168960" cy="708480"/>
        </a:xfrm>
        <a:prstGeom prst="round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577" tIns="0" rIns="15757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Example: Image Compression</a:t>
          </a:r>
        </a:p>
      </dsp:txBody>
      <dsp:txXfrm>
        <a:off x="332367" y="3336382"/>
        <a:ext cx="4099790" cy="639310"/>
      </dsp:txXfrm>
    </dsp:sp>
    <dsp:sp modelId="{DC442067-6FDD-4AB4-B317-8944DFA29AFE}">
      <dsp:nvSpPr>
        <dsp:cNvPr id="0" name=""/>
        <dsp:cNvSpPr/>
      </dsp:nvSpPr>
      <dsp:spPr>
        <a:xfrm>
          <a:off x="0" y="4744676"/>
          <a:ext cx="5955658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869949-84C3-4E59-84D6-9D49AED0E8B1}">
      <dsp:nvSpPr>
        <dsp:cNvPr id="0" name=""/>
        <dsp:cNvSpPr/>
      </dsp:nvSpPr>
      <dsp:spPr>
        <a:xfrm>
          <a:off x="297782" y="4390436"/>
          <a:ext cx="4168960" cy="70848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7577" tIns="0" rIns="15757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Conclusion</a:t>
          </a:r>
        </a:p>
      </dsp:txBody>
      <dsp:txXfrm>
        <a:off x="332367" y="4425021"/>
        <a:ext cx="409979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E815D-28FE-4CC5-8DCD-87A17D52514F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AB284-682D-4E1C-91D5-98BEBD1F6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95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Mxn</a:t>
            </a:r>
            <a:r>
              <a:rPr lang="en-US" dirty="0"/>
              <a:t> matrix where m are the number of dimensions and n is the number of </a:t>
            </a:r>
            <a:r>
              <a:rPr lang="en-US" dirty="0" err="1"/>
              <a:t>sampes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AB284-682D-4E1C-91D5-98BEBD1F6B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35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applied in </a:t>
            </a:r>
            <a:r>
              <a:rPr lang="en-US" dirty="0" err="1"/>
              <a:t>ecoloy</a:t>
            </a:r>
            <a:r>
              <a:rPr lang="en-US" dirty="0"/>
              <a:t> by Goodall (1954) under the name of factor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AB284-682D-4E1C-91D5-98BEBD1F6B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36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AB284-682D-4E1C-91D5-98BEBD1F6B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57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AB284-682D-4E1C-91D5-98BEBD1F6B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63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AB284-682D-4E1C-91D5-98BEBD1F6B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12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AB284-682D-4E1C-91D5-98BEBD1F6B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4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C5E8-24BF-4B4F-A84C-FCFBA6516791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82BA3C9-2750-4765-9B1A-67EF3C66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07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C5E8-24BF-4B4F-A84C-FCFBA6516791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82BA3C9-2750-4765-9B1A-67EF3C66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4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C5E8-24BF-4B4F-A84C-FCFBA6516791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82BA3C9-2750-4765-9B1A-67EF3C66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29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C5E8-24BF-4B4F-A84C-FCFBA6516791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82BA3C9-2750-4765-9B1A-67EF3C6635C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4861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C5E8-24BF-4B4F-A84C-FCFBA6516791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82BA3C9-2750-4765-9B1A-67EF3C66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4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C5E8-24BF-4B4F-A84C-FCFBA6516791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3C9-2750-4765-9B1A-67EF3C66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00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C5E8-24BF-4B4F-A84C-FCFBA6516791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3C9-2750-4765-9B1A-67EF3C66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79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C5E8-24BF-4B4F-A84C-FCFBA6516791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3C9-2750-4765-9B1A-67EF3C66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7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735C5E8-24BF-4B4F-A84C-FCFBA6516791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82BA3C9-2750-4765-9B1A-67EF3C66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8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C5E8-24BF-4B4F-A84C-FCFBA6516791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3C9-2750-4765-9B1A-67EF3C66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5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C5E8-24BF-4B4F-A84C-FCFBA6516791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82BA3C9-2750-4765-9B1A-67EF3C66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5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C5E8-24BF-4B4F-A84C-FCFBA6516791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3C9-2750-4765-9B1A-67EF3C66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C5E8-24BF-4B4F-A84C-FCFBA6516791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3C9-2750-4765-9B1A-67EF3C66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6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C5E8-24BF-4B4F-A84C-FCFBA6516791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3C9-2750-4765-9B1A-67EF3C66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5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C5E8-24BF-4B4F-A84C-FCFBA6516791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3C9-2750-4765-9B1A-67EF3C66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9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C5E8-24BF-4B4F-A84C-FCFBA6516791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3C9-2750-4765-9B1A-67EF3C66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4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5C5E8-24BF-4B4F-A84C-FCFBA6516791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A3C9-2750-4765-9B1A-67EF3C66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5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5C5E8-24BF-4B4F-A84C-FCFBA6516791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BA3C9-2750-4765-9B1A-67EF3C66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8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31B3953-7FBE-4269-9F5E-F368855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34B1F1F0-EEAD-4728-BA46-976A46F21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08D9A12-746D-4BC2-AA5F-B497BB508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7C269D6-4089-4585-BC8A-617B2CFE3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34098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Complex maths formulae on a blackboard">
            <a:extLst>
              <a:ext uri="{FF2B5EF4-FFF2-40B4-BE49-F238E27FC236}">
                <a16:creationId xmlns:a16="http://schemas.microsoft.com/office/drawing/2014/main" id="{86DF2C94-4624-F12D-721B-D7867F4F55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924" r="-2" b="17924"/>
          <a:stretch/>
        </p:blipFill>
        <p:spPr>
          <a:xfrm>
            <a:off x="20" y="10"/>
            <a:ext cx="8966180" cy="419892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F6CF848-6786-4545-9B03-0AB22F0B3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34098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E41089-2B16-46EC-8DA7-57D84A35B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93754"/>
            <a:ext cx="89680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7F732-918A-4B69-8493-0484C5D2C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93754"/>
            <a:ext cx="3080285" cy="27594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6F4FE-50F4-1397-5A44-C388F60D4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849" y="4494107"/>
            <a:ext cx="8541951" cy="940240"/>
          </a:xfrm>
        </p:spPr>
        <p:txBody>
          <a:bodyPr>
            <a:noAutofit/>
          </a:bodyPr>
          <a:lstStyle/>
          <a:p>
            <a:r>
              <a:rPr lang="en-US" sz="4000" dirty="0"/>
              <a:t>Principle Component Analysis (PCA)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F85B2-7067-CCBB-4BA5-A13D3D3E3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5433742"/>
            <a:ext cx="8133478" cy="940240"/>
          </a:xfrm>
        </p:spPr>
        <p:txBody>
          <a:bodyPr>
            <a:noAutofit/>
          </a:bodyPr>
          <a:lstStyle/>
          <a:p>
            <a:r>
              <a:rPr lang="en-US" sz="1400" dirty="0"/>
              <a:t>Luis Estrada</a:t>
            </a:r>
          </a:p>
          <a:p>
            <a:r>
              <a:rPr lang="en-US" sz="1400" dirty="0"/>
              <a:t>Info 523</a:t>
            </a:r>
          </a:p>
        </p:txBody>
      </p:sp>
    </p:spTree>
    <p:extLst>
      <p:ext uri="{BB962C8B-B14F-4D97-AF65-F5344CB8AC3E}">
        <p14:creationId xmlns:p14="http://schemas.microsoft.com/office/powerpoint/2010/main" val="3500336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B578-5333-5172-EB06-BE3B3CB7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Compression: PCs 5 and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9A2A9-6003-1320-B55E-56996C3FF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470" y="2406007"/>
            <a:ext cx="5377249" cy="41235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E7E68-24FA-FA13-B25D-42C87B049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77927" cy="3599316"/>
          </a:xfrm>
        </p:spPr>
        <p:txBody>
          <a:bodyPr/>
          <a:lstStyle/>
          <a:p>
            <a:r>
              <a:rPr lang="en-US" dirty="0"/>
              <a:t>On the extreme, when reducing to 5 and 10 components you can see that a lot of the details are lost, but the general shapes and outlines are still there</a:t>
            </a:r>
          </a:p>
        </p:txBody>
      </p:sp>
    </p:spTree>
    <p:extLst>
      <p:ext uri="{BB962C8B-B14F-4D97-AF65-F5344CB8AC3E}">
        <p14:creationId xmlns:p14="http://schemas.microsoft.com/office/powerpoint/2010/main" val="312211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B578-5333-5172-EB06-BE3B3CB7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Compression: PCs 15-80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B17B99-991F-08EE-D7D1-01B58EB5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91652"/>
            <a:ext cx="4488080" cy="3658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97318D-7403-6B0B-5271-10F97AEE3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826" y="3217262"/>
            <a:ext cx="4524174" cy="34801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2548F-A3B4-F55A-B194-5D6904933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77927" cy="3599316"/>
          </a:xfrm>
        </p:spPr>
        <p:txBody>
          <a:bodyPr/>
          <a:lstStyle/>
          <a:p>
            <a:r>
              <a:rPr lang="en-US" dirty="0"/>
              <a:t>With more components you can start to see a large difference in the quality with the picture not longer appearing </a:t>
            </a:r>
            <a:r>
              <a:rPr lang="en-US" dirty="0" err="1"/>
              <a:t>blured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13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B578-5333-5172-EB06-BE3B3CB7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Compression: PCs 120-210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5DE8B5-C6B0-570D-B0DB-E5BBF2CBC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51" y="2741115"/>
            <a:ext cx="4548988" cy="32445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B30645-66BF-FFAA-CBC8-3966510EB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6240" y="2741115"/>
            <a:ext cx="2087138" cy="32445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1865D-BD52-D150-5D38-393A4AFC1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207" y="2386300"/>
            <a:ext cx="4299451" cy="3599316"/>
          </a:xfrm>
        </p:spPr>
        <p:txBody>
          <a:bodyPr/>
          <a:lstStyle/>
          <a:p>
            <a:r>
              <a:rPr lang="en-US" dirty="0"/>
              <a:t>By 120-210 you’ve gained back a lot of details, although still a visible difference from the original picture</a:t>
            </a:r>
          </a:p>
        </p:txBody>
      </p:sp>
    </p:spTree>
    <p:extLst>
      <p:ext uri="{BB962C8B-B14F-4D97-AF65-F5344CB8AC3E}">
        <p14:creationId xmlns:p14="http://schemas.microsoft.com/office/powerpoint/2010/main" val="1750130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CB578-5333-5172-EB06-BE3B3CB7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Image Compression: File Size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0AC03F-AD7C-C0EF-0FD5-8320EA937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15" y="2495110"/>
            <a:ext cx="4741312" cy="3609661"/>
          </a:xfrm>
        </p:spPr>
        <p:txBody>
          <a:bodyPr>
            <a:normAutofit fontScale="92500"/>
          </a:bodyPr>
          <a:lstStyle/>
          <a:p>
            <a:r>
              <a:rPr lang="en-US" dirty="0"/>
              <a:t>Depending on application and need, by reducing to 210 components you’ve saved almost half of the storage space</a:t>
            </a:r>
          </a:p>
          <a:p>
            <a:r>
              <a:rPr lang="en-US" dirty="0"/>
              <a:t>This has various other application in addition to data storage especially with image recognition, and feature extraction</a:t>
            </a:r>
          </a:p>
          <a:p>
            <a:pPr lvl="1"/>
            <a:r>
              <a:rPr lang="en-US" dirty="0"/>
              <a:t>By reducing the number of PC there's less data for these methods to sort through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B5899D-4EA1-3F09-68ED-E74ABD277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312" y="2652052"/>
            <a:ext cx="6796908" cy="303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8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1F98-F31B-C3A9-F8B6-48CCDE60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Conclusion/Considerations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D7E1A-0F63-0C81-E46F-51D7881BC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can be a very valuable tool dimensionality reduction, visualizing data of higher dimensions etc.. </a:t>
            </a:r>
          </a:p>
          <a:p>
            <a:r>
              <a:rPr lang="en-US" dirty="0"/>
              <a:t>But it has one key assumption – It assumes linearity</a:t>
            </a:r>
          </a:p>
          <a:p>
            <a:pPr lvl="1"/>
            <a:r>
              <a:rPr lang="en-US" dirty="0"/>
              <a:t>By assuming linearity, the problem reduces to finding the appropriate change of basis</a:t>
            </a:r>
          </a:p>
          <a:p>
            <a:pPr lvl="2"/>
            <a:r>
              <a:rPr lang="en-US" dirty="0"/>
              <a:t>Where a basis a set of vectors that have linear independence and span the whole set</a:t>
            </a:r>
          </a:p>
          <a:p>
            <a:r>
              <a:rPr lang="en-US" dirty="0"/>
              <a:t>When you do not have linearity, you can use other tools such as Independent Competent Analysis </a:t>
            </a:r>
          </a:p>
        </p:txBody>
      </p:sp>
    </p:spTree>
    <p:extLst>
      <p:ext uri="{BB962C8B-B14F-4D97-AF65-F5344CB8AC3E}">
        <p14:creationId xmlns:p14="http://schemas.microsoft.com/office/powerpoint/2010/main" val="377480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812AC83-22F0-44D1-B41F-5FF2304A1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A9B3369-20B8-495A-B857-05C117B5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53743EE-5C98-4818-927C-F0CA00C3C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832B64A-5DE3-4CF7-93BD-E4EEFDC83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0D20CA5-592A-495C-845B-170F147EC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5F811-C1D1-4082-7063-BCC7DC20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F3AD2A-F79C-3B80-05BC-4885DA184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15477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1584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A698-0E31-4083-BE6F-E25C65AE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PCA?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8CE69-9F2E-4E48-5B2F-D43AB5A44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69" y="2077376"/>
            <a:ext cx="6569918" cy="4302888"/>
          </a:xfrm>
        </p:spPr>
        <p:txBody>
          <a:bodyPr>
            <a:noAutofit/>
          </a:bodyPr>
          <a:lstStyle/>
          <a:p>
            <a:r>
              <a:rPr lang="en-US" altLang="en-US" sz="1800" dirty="0"/>
              <a:t>An exploratory data analysis technique used to reduce complex data sets into lower dimensional data</a:t>
            </a:r>
          </a:p>
          <a:p>
            <a:pPr lvl="1"/>
            <a:r>
              <a:rPr lang="en-US" sz="1800" dirty="0"/>
              <a:t>Linear algebra Based</a:t>
            </a:r>
            <a:endParaRPr lang="en-US" altLang="en-US" sz="1800" dirty="0"/>
          </a:p>
          <a:p>
            <a:pPr lvl="1"/>
            <a:r>
              <a:rPr lang="en-US" sz="1800" dirty="0"/>
              <a:t>Has the ability to reveal simple underlying structure of higher dimensional data</a:t>
            </a:r>
          </a:p>
          <a:p>
            <a:pPr lvl="1"/>
            <a:r>
              <a:rPr lang="en-US" sz="1800" dirty="0"/>
              <a:t>The utility of PCA becomes more apparent for data with 4 or more dimensions</a:t>
            </a:r>
          </a:p>
          <a:p>
            <a:r>
              <a:rPr lang="en-US" sz="1800" dirty="0"/>
              <a:t>Used for following:</a:t>
            </a:r>
          </a:p>
          <a:p>
            <a:pPr lvl="1"/>
            <a:r>
              <a:rPr lang="en-US" sz="1800" dirty="0"/>
              <a:t>Dimension Reduction</a:t>
            </a:r>
          </a:p>
          <a:p>
            <a:pPr lvl="1"/>
            <a:r>
              <a:rPr lang="en-US" sz="1800" dirty="0"/>
              <a:t>Visualize data of higher dimension</a:t>
            </a:r>
          </a:p>
          <a:p>
            <a:pPr lvl="1"/>
            <a:r>
              <a:rPr lang="en-US" sz="1800" dirty="0"/>
              <a:t>More efficient use of resources</a:t>
            </a:r>
          </a:p>
          <a:p>
            <a:pPr lvl="1"/>
            <a:r>
              <a:rPr lang="en-US" sz="1800" dirty="0"/>
              <a:t>Noise Removal</a:t>
            </a:r>
          </a:p>
          <a:p>
            <a:r>
              <a:rPr lang="en-US" sz="1800" dirty="0"/>
              <a:t>Applications:</a:t>
            </a:r>
          </a:p>
          <a:p>
            <a:pPr lvl="1"/>
            <a:r>
              <a:rPr lang="en-US" sz="1800" dirty="0"/>
              <a:t>Face Recognition, Image Compression, Gene Expression, AOA estimation etc..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1E0D698-302B-618D-9353-5881F088CCA8}"/>
              </a:ext>
            </a:extLst>
          </p:cNvPr>
          <p:cNvGrpSpPr/>
          <p:nvPr/>
        </p:nvGrpSpPr>
        <p:grpSpPr>
          <a:xfrm>
            <a:off x="7838670" y="4226355"/>
            <a:ext cx="3449785" cy="2413406"/>
            <a:chOff x="7644910" y="2588178"/>
            <a:chExt cx="3773117" cy="285386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8291039-69E0-4F69-E432-24C0BD237E99}"/>
                </a:ext>
              </a:extLst>
            </p:cNvPr>
            <p:cNvGrpSpPr/>
            <p:nvPr/>
          </p:nvGrpSpPr>
          <p:grpSpPr>
            <a:xfrm>
              <a:off x="9008075" y="2936176"/>
              <a:ext cx="1901495" cy="1901496"/>
              <a:chOff x="9008075" y="2936176"/>
              <a:chExt cx="1901495" cy="1901496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1C97A91C-2373-A694-094A-C0859AF8C4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08075" y="2936176"/>
                <a:ext cx="0" cy="190149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3196EAFE-DB98-8915-F4C8-C20157E6EED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958823" y="3886924"/>
                <a:ext cx="0" cy="190149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488918C-B647-F902-4503-297608B04F0B}"/>
                </a:ext>
              </a:extLst>
            </p:cNvPr>
            <p:cNvGrpSpPr/>
            <p:nvPr/>
          </p:nvGrpSpPr>
          <p:grpSpPr>
            <a:xfrm rot="-1800000">
              <a:off x="8415674" y="2588178"/>
              <a:ext cx="1901495" cy="1901496"/>
              <a:chOff x="9008075" y="2936176"/>
              <a:chExt cx="1901495" cy="1901496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6C5A920-2B89-5009-C3AC-C5DA1CEA84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08075" y="2936176"/>
                <a:ext cx="0" cy="1901495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EDB5D22-C93F-E45A-1EB5-B9761FD8F96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958823" y="3886924"/>
                <a:ext cx="0" cy="1901495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25ADEA-B321-C640-F3DD-D9CBDC44089C}"/>
                </a:ext>
              </a:extLst>
            </p:cNvPr>
            <p:cNvSpPr txBox="1"/>
            <p:nvPr/>
          </p:nvSpPr>
          <p:spPr>
            <a:xfrm>
              <a:off x="10675516" y="3626627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PCA1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09DC8B-9061-6F7A-6F7D-A9F2FC91A839}"/>
                </a:ext>
              </a:extLst>
            </p:cNvPr>
            <p:cNvSpPr txBox="1"/>
            <p:nvPr/>
          </p:nvSpPr>
          <p:spPr>
            <a:xfrm>
              <a:off x="7644910" y="2869026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PCA2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00F9F08-538A-2C1F-3420-0609E27E085D}"/>
                </a:ext>
              </a:extLst>
            </p:cNvPr>
            <p:cNvGrpSpPr/>
            <p:nvPr/>
          </p:nvGrpSpPr>
          <p:grpSpPr>
            <a:xfrm>
              <a:off x="8555503" y="4352514"/>
              <a:ext cx="972482" cy="722407"/>
              <a:chOff x="8555503" y="4352514"/>
              <a:chExt cx="972482" cy="722407"/>
            </a:xfrm>
            <a:solidFill>
              <a:srgbClr val="FF0000"/>
            </a:solidFill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1DF23FC-F3C0-B6E4-CC2E-D5F747FBCC3C}"/>
                  </a:ext>
                </a:extLst>
              </p:cNvPr>
              <p:cNvSpPr/>
              <p:nvPr/>
            </p:nvSpPr>
            <p:spPr>
              <a:xfrm>
                <a:off x="8744149" y="4733874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96EDA2A-C3E4-B18A-EC51-14627C3D5523}"/>
                  </a:ext>
                </a:extLst>
              </p:cNvPr>
              <p:cNvSpPr/>
              <p:nvPr/>
            </p:nvSpPr>
            <p:spPr>
              <a:xfrm>
                <a:off x="8896549" y="4886274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FB9AAFD-353F-B4A3-BEE4-C58B54C4B1FB}"/>
                  </a:ext>
                </a:extLst>
              </p:cNvPr>
              <p:cNvSpPr/>
              <p:nvPr/>
            </p:nvSpPr>
            <p:spPr>
              <a:xfrm>
                <a:off x="8911461" y="4482620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7DE4D1F-4386-A16B-9E16-FD92A18D7F4F}"/>
                  </a:ext>
                </a:extLst>
              </p:cNvPr>
              <p:cNvSpPr/>
              <p:nvPr/>
            </p:nvSpPr>
            <p:spPr>
              <a:xfrm>
                <a:off x="9170000" y="4528340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90D91F5-893F-2C48-C2B9-4E3D5BF234D1}"/>
                  </a:ext>
                </a:extLst>
              </p:cNvPr>
              <p:cNvSpPr/>
              <p:nvPr/>
            </p:nvSpPr>
            <p:spPr>
              <a:xfrm>
                <a:off x="9215720" y="4746231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44F4E4F-3B56-327B-48E5-80E58FC8A258}"/>
                  </a:ext>
                </a:extLst>
              </p:cNvPr>
              <p:cNvSpPr/>
              <p:nvPr/>
            </p:nvSpPr>
            <p:spPr>
              <a:xfrm>
                <a:off x="8896549" y="4886274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6E65A1F-B24A-5470-B266-AD98F81F320B}"/>
                  </a:ext>
                </a:extLst>
              </p:cNvPr>
              <p:cNvSpPr/>
              <p:nvPr/>
            </p:nvSpPr>
            <p:spPr>
              <a:xfrm>
                <a:off x="8555503" y="4983481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A12C4C2-4185-04F4-EEBF-6B307C94C41D}"/>
                  </a:ext>
                </a:extLst>
              </p:cNvPr>
              <p:cNvSpPr/>
              <p:nvPr/>
            </p:nvSpPr>
            <p:spPr>
              <a:xfrm>
                <a:off x="9063861" y="4635020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DA3D090-D508-6A9E-A40C-DB80B55C8ECE}"/>
                  </a:ext>
                </a:extLst>
              </p:cNvPr>
              <p:cNvSpPr/>
              <p:nvPr/>
            </p:nvSpPr>
            <p:spPr>
              <a:xfrm>
                <a:off x="9322400" y="4680740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57EC042-F7E4-83C0-094E-8B50FE103A71}"/>
                  </a:ext>
                </a:extLst>
              </p:cNvPr>
              <p:cNvSpPr/>
              <p:nvPr/>
            </p:nvSpPr>
            <p:spPr>
              <a:xfrm>
                <a:off x="9436545" y="4352514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558CC3F-B442-4022-025D-899F23603050}"/>
                </a:ext>
              </a:extLst>
            </p:cNvPr>
            <p:cNvGrpSpPr/>
            <p:nvPr/>
          </p:nvGrpSpPr>
          <p:grpSpPr>
            <a:xfrm>
              <a:off x="9337691" y="3849387"/>
              <a:ext cx="972482" cy="722407"/>
              <a:chOff x="8555503" y="4352514"/>
              <a:chExt cx="972482" cy="722407"/>
            </a:xfrm>
            <a:solidFill>
              <a:srgbClr val="FF0000"/>
            </a:solidFill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23F4F61-C576-4ECC-243A-A66F1291317A}"/>
                  </a:ext>
                </a:extLst>
              </p:cNvPr>
              <p:cNvSpPr/>
              <p:nvPr/>
            </p:nvSpPr>
            <p:spPr>
              <a:xfrm>
                <a:off x="8744149" y="4733874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8BFA13B-6577-C5D9-FD5C-B9E5C20C80B7}"/>
                  </a:ext>
                </a:extLst>
              </p:cNvPr>
              <p:cNvSpPr/>
              <p:nvPr/>
            </p:nvSpPr>
            <p:spPr>
              <a:xfrm>
                <a:off x="8896549" y="4886274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CF05D8F-1F10-721F-51FE-3C6AB356163C}"/>
                  </a:ext>
                </a:extLst>
              </p:cNvPr>
              <p:cNvSpPr/>
              <p:nvPr/>
            </p:nvSpPr>
            <p:spPr>
              <a:xfrm>
                <a:off x="8911461" y="4482620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AF22859-F337-ADFA-6849-FAB2C2D868E5}"/>
                  </a:ext>
                </a:extLst>
              </p:cNvPr>
              <p:cNvSpPr/>
              <p:nvPr/>
            </p:nvSpPr>
            <p:spPr>
              <a:xfrm>
                <a:off x="9170000" y="4528340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6B10E81-4B1D-7166-05F3-FDB9019EB4E5}"/>
                  </a:ext>
                </a:extLst>
              </p:cNvPr>
              <p:cNvSpPr/>
              <p:nvPr/>
            </p:nvSpPr>
            <p:spPr>
              <a:xfrm>
                <a:off x="9215720" y="4746231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AE710C1-450E-31B9-F11D-DD9228F63F9B}"/>
                  </a:ext>
                </a:extLst>
              </p:cNvPr>
              <p:cNvSpPr/>
              <p:nvPr/>
            </p:nvSpPr>
            <p:spPr>
              <a:xfrm>
                <a:off x="8896549" y="4886274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992C908-AD1D-9D3F-CCCE-4157F1F58A7A}"/>
                  </a:ext>
                </a:extLst>
              </p:cNvPr>
              <p:cNvSpPr/>
              <p:nvPr/>
            </p:nvSpPr>
            <p:spPr>
              <a:xfrm>
                <a:off x="8555503" y="4983481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1D16766-8288-965C-1A3F-F9670BF5E4F0}"/>
                  </a:ext>
                </a:extLst>
              </p:cNvPr>
              <p:cNvSpPr/>
              <p:nvPr/>
            </p:nvSpPr>
            <p:spPr>
              <a:xfrm>
                <a:off x="9063861" y="4635020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41F60E4-A375-EED9-BA9A-0E8378DD5C2C}"/>
                  </a:ext>
                </a:extLst>
              </p:cNvPr>
              <p:cNvSpPr/>
              <p:nvPr/>
            </p:nvSpPr>
            <p:spPr>
              <a:xfrm>
                <a:off x="9322400" y="4680740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32CE2D3-D5A1-AD4B-9367-CFF892820A4B}"/>
                  </a:ext>
                </a:extLst>
              </p:cNvPr>
              <p:cNvSpPr/>
              <p:nvPr/>
            </p:nvSpPr>
            <p:spPr>
              <a:xfrm>
                <a:off x="9436545" y="4352514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C77F5EC-7B82-A568-AF1E-0AD6A189B662}"/>
                </a:ext>
              </a:extLst>
            </p:cNvPr>
            <p:cNvGrpSpPr/>
            <p:nvPr/>
          </p:nvGrpSpPr>
          <p:grpSpPr>
            <a:xfrm>
              <a:off x="8205576" y="4595482"/>
              <a:ext cx="972482" cy="722407"/>
              <a:chOff x="8555503" y="4352514"/>
              <a:chExt cx="972482" cy="722407"/>
            </a:xfrm>
            <a:solidFill>
              <a:srgbClr val="FF0000"/>
            </a:solidFill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1ED6F91-EAB3-DDE8-0589-DAAFA5CC6553}"/>
                  </a:ext>
                </a:extLst>
              </p:cNvPr>
              <p:cNvSpPr/>
              <p:nvPr/>
            </p:nvSpPr>
            <p:spPr>
              <a:xfrm>
                <a:off x="8744149" y="4733874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F36D455-E977-A243-341F-1FD1680C365C}"/>
                  </a:ext>
                </a:extLst>
              </p:cNvPr>
              <p:cNvSpPr/>
              <p:nvPr/>
            </p:nvSpPr>
            <p:spPr>
              <a:xfrm>
                <a:off x="8896549" y="4886274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7560215-883E-668A-3754-EDA83B1417B1}"/>
                  </a:ext>
                </a:extLst>
              </p:cNvPr>
              <p:cNvSpPr/>
              <p:nvPr/>
            </p:nvSpPr>
            <p:spPr>
              <a:xfrm>
                <a:off x="8911461" y="4482620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8321BAB-B32E-AC61-78F1-FD3F27293545}"/>
                  </a:ext>
                </a:extLst>
              </p:cNvPr>
              <p:cNvSpPr/>
              <p:nvPr/>
            </p:nvSpPr>
            <p:spPr>
              <a:xfrm>
                <a:off x="9170000" y="4528340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5E6B2FB-7C40-4A89-FC1C-7A3E1D45ECE4}"/>
                  </a:ext>
                </a:extLst>
              </p:cNvPr>
              <p:cNvSpPr/>
              <p:nvPr/>
            </p:nvSpPr>
            <p:spPr>
              <a:xfrm>
                <a:off x="9215720" y="4746231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73F189B-F5A2-EE21-584D-583B1A6ACD02}"/>
                  </a:ext>
                </a:extLst>
              </p:cNvPr>
              <p:cNvSpPr/>
              <p:nvPr/>
            </p:nvSpPr>
            <p:spPr>
              <a:xfrm>
                <a:off x="8896549" y="4886274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0C3C520F-50CD-D436-9B04-9DE4E54D58BB}"/>
                  </a:ext>
                </a:extLst>
              </p:cNvPr>
              <p:cNvSpPr/>
              <p:nvPr/>
            </p:nvSpPr>
            <p:spPr>
              <a:xfrm>
                <a:off x="8555503" y="4983481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F551CEA-9961-C674-CBB3-B90ADE1ECCA1}"/>
                  </a:ext>
                </a:extLst>
              </p:cNvPr>
              <p:cNvSpPr/>
              <p:nvPr/>
            </p:nvSpPr>
            <p:spPr>
              <a:xfrm>
                <a:off x="9063861" y="4635020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E164532-D663-EC1B-068D-51DBA237781F}"/>
                  </a:ext>
                </a:extLst>
              </p:cNvPr>
              <p:cNvSpPr/>
              <p:nvPr/>
            </p:nvSpPr>
            <p:spPr>
              <a:xfrm>
                <a:off x="9322400" y="4680740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245AAB0-30EC-A8B6-D497-15249FA47580}"/>
                  </a:ext>
                </a:extLst>
              </p:cNvPr>
              <p:cNvSpPr/>
              <p:nvPr/>
            </p:nvSpPr>
            <p:spPr>
              <a:xfrm>
                <a:off x="9436545" y="4352514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D975524-7188-650D-1B61-DC1B8BAF0182}"/>
                </a:ext>
              </a:extLst>
            </p:cNvPr>
            <p:cNvGrpSpPr/>
            <p:nvPr/>
          </p:nvGrpSpPr>
          <p:grpSpPr>
            <a:xfrm>
              <a:off x="8778654" y="4008125"/>
              <a:ext cx="972482" cy="722407"/>
              <a:chOff x="8555503" y="4352514"/>
              <a:chExt cx="972482" cy="722407"/>
            </a:xfrm>
            <a:solidFill>
              <a:srgbClr val="FF0000"/>
            </a:solidFill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603496C-DE97-41F5-F7F1-6001ADEC1136}"/>
                  </a:ext>
                </a:extLst>
              </p:cNvPr>
              <p:cNvSpPr/>
              <p:nvPr/>
            </p:nvSpPr>
            <p:spPr>
              <a:xfrm>
                <a:off x="8744149" y="4733874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C39564D-25EB-07F1-50C4-3ABA671EC5D7}"/>
                  </a:ext>
                </a:extLst>
              </p:cNvPr>
              <p:cNvSpPr/>
              <p:nvPr/>
            </p:nvSpPr>
            <p:spPr>
              <a:xfrm>
                <a:off x="8896549" y="4886274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8ACD5E3-BAFE-2251-3CD0-7A41832B1221}"/>
                  </a:ext>
                </a:extLst>
              </p:cNvPr>
              <p:cNvSpPr/>
              <p:nvPr/>
            </p:nvSpPr>
            <p:spPr>
              <a:xfrm>
                <a:off x="8911461" y="4482620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D7AC317-7ED4-6721-3E23-FDCD9677AE89}"/>
                  </a:ext>
                </a:extLst>
              </p:cNvPr>
              <p:cNvSpPr/>
              <p:nvPr/>
            </p:nvSpPr>
            <p:spPr>
              <a:xfrm>
                <a:off x="9170000" y="4528340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F5B633D-82F0-2BF7-6194-E0FBAD668269}"/>
                  </a:ext>
                </a:extLst>
              </p:cNvPr>
              <p:cNvSpPr/>
              <p:nvPr/>
            </p:nvSpPr>
            <p:spPr>
              <a:xfrm>
                <a:off x="9215720" y="4746231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E1D7134D-0652-6075-4113-A1D745A02B29}"/>
                  </a:ext>
                </a:extLst>
              </p:cNvPr>
              <p:cNvSpPr/>
              <p:nvPr/>
            </p:nvSpPr>
            <p:spPr>
              <a:xfrm>
                <a:off x="8896549" y="4886274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D224310-8148-BD23-F643-062E341336C8}"/>
                  </a:ext>
                </a:extLst>
              </p:cNvPr>
              <p:cNvSpPr/>
              <p:nvPr/>
            </p:nvSpPr>
            <p:spPr>
              <a:xfrm>
                <a:off x="8555503" y="4983481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BB936F8A-54D6-EC59-D46D-06FD8D5D2254}"/>
                  </a:ext>
                </a:extLst>
              </p:cNvPr>
              <p:cNvSpPr/>
              <p:nvPr/>
            </p:nvSpPr>
            <p:spPr>
              <a:xfrm>
                <a:off x="9063861" y="4635020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0187C67-2DEB-C890-1560-C6883DF4447F}"/>
                  </a:ext>
                </a:extLst>
              </p:cNvPr>
              <p:cNvSpPr/>
              <p:nvPr/>
            </p:nvSpPr>
            <p:spPr>
              <a:xfrm>
                <a:off x="9322400" y="4680740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5672C17-BED6-F490-59AB-A0118C90EB4D}"/>
                  </a:ext>
                </a:extLst>
              </p:cNvPr>
              <p:cNvSpPr/>
              <p:nvPr/>
            </p:nvSpPr>
            <p:spPr>
              <a:xfrm>
                <a:off x="9436545" y="4352514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885193F-78CF-E928-3E4C-4F4A1F7A4B9D}"/>
                </a:ext>
              </a:extLst>
            </p:cNvPr>
            <p:cNvGrpSpPr/>
            <p:nvPr/>
          </p:nvGrpSpPr>
          <p:grpSpPr>
            <a:xfrm>
              <a:off x="8815722" y="4548341"/>
              <a:ext cx="972482" cy="722407"/>
              <a:chOff x="8555503" y="4352514"/>
              <a:chExt cx="972482" cy="722407"/>
            </a:xfrm>
            <a:solidFill>
              <a:srgbClr val="FF0000"/>
            </a:solidFill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8B70336-F8AD-6C44-4889-10936B9880AC}"/>
                  </a:ext>
                </a:extLst>
              </p:cNvPr>
              <p:cNvSpPr/>
              <p:nvPr/>
            </p:nvSpPr>
            <p:spPr>
              <a:xfrm>
                <a:off x="8744149" y="4733874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6735AA7-FD8C-C4BB-99F5-DBBFCF1C275F}"/>
                  </a:ext>
                </a:extLst>
              </p:cNvPr>
              <p:cNvSpPr/>
              <p:nvPr/>
            </p:nvSpPr>
            <p:spPr>
              <a:xfrm>
                <a:off x="8896549" y="4886274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244F2836-08F8-9DA6-DC3C-CE14AB60AF27}"/>
                  </a:ext>
                </a:extLst>
              </p:cNvPr>
              <p:cNvSpPr/>
              <p:nvPr/>
            </p:nvSpPr>
            <p:spPr>
              <a:xfrm>
                <a:off x="8911461" y="4482620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8DF377B-6AB2-6AF8-BBFE-507A565586E5}"/>
                  </a:ext>
                </a:extLst>
              </p:cNvPr>
              <p:cNvSpPr/>
              <p:nvPr/>
            </p:nvSpPr>
            <p:spPr>
              <a:xfrm>
                <a:off x="9170000" y="4528340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F292F6A-00A3-289A-A70E-9B70199AC683}"/>
                  </a:ext>
                </a:extLst>
              </p:cNvPr>
              <p:cNvSpPr/>
              <p:nvPr/>
            </p:nvSpPr>
            <p:spPr>
              <a:xfrm>
                <a:off x="9215720" y="4746231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127E367A-CC27-9327-34C1-8BA6402B54F9}"/>
                  </a:ext>
                </a:extLst>
              </p:cNvPr>
              <p:cNvSpPr/>
              <p:nvPr/>
            </p:nvSpPr>
            <p:spPr>
              <a:xfrm>
                <a:off x="8896549" y="4886274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24B2AA1-F6BE-8658-6915-0F3C9621D66B}"/>
                  </a:ext>
                </a:extLst>
              </p:cNvPr>
              <p:cNvSpPr/>
              <p:nvPr/>
            </p:nvSpPr>
            <p:spPr>
              <a:xfrm>
                <a:off x="8555503" y="4983481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7D3976E3-4A2D-4FF5-8007-133EB7CE9727}"/>
                  </a:ext>
                </a:extLst>
              </p:cNvPr>
              <p:cNvSpPr/>
              <p:nvPr/>
            </p:nvSpPr>
            <p:spPr>
              <a:xfrm>
                <a:off x="9063861" y="4635020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EADF977-1922-AC4D-8E36-D1A87F6D41CB}"/>
                  </a:ext>
                </a:extLst>
              </p:cNvPr>
              <p:cNvSpPr/>
              <p:nvPr/>
            </p:nvSpPr>
            <p:spPr>
              <a:xfrm>
                <a:off x="9322400" y="4680740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55A8FC6-DB8A-EBD8-E98E-6709CE12353B}"/>
                  </a:ext>
                </a:extLst>
              </p:cNvPr>
              <p:cNvSpPr/>
              <p:nvPr/>
            </p:nvSpPr>
            <p:spPr>
              <a:xfrm>
                <a:off x="9436545" y="4352514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2DE4DDB-17E5-D38D-D2DF-85993CD1A203}"/>
                </a:ext>
              </a:extLst>
            </p:cNvPr>
            <p:cNvGrpSpPr/>
            <p:nvPr/>
          </p:nvGrpSpPr>
          <p:grpSpPr>
            <a:xfrm>
              <a:off x="7970445" y="4790171"/>
              <a:ext cx="841362" cy="651868"/>
              <a:chOff x="8686623" y="4352514"/>
              <a:chExt cx="841362" cy="651868"/>
            </a:xfrm>
            <a:solidFill>
              <a:srgbClr val="FF0000"/>
            </a:solidFill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008B9E6-DF33-0063-97AE-2C9835F487DE}"/>
                  </a:ext>
                </a:extLst>
              </p:cNvPr>
              <p:cNvSpPr/>
              <p:nvPr/>
            </p:nvSpPr>
            <p:spPr>
              <a:xfrm>
                <a:off x="8744149" y="4733874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ED63A864-F1C9-783A-C700-982E98B072C0}"/>
                  </a:ext>
                </a:extLst>
              </p:cNvPr>
              <p:cNvSpPr/>
              <p:nvPr/>
            </p:nvSpPr>
            <p:spPr>
              <a:xfrm>
                <a:off x="8896549" y="4886274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2FE9BA46-C22B-1F20-3F8B-D7A3B0A2184B}"/>
                  </a:ext>
                </a:extLst>
              </p:cNvPr>
              <p:cNvSpPr/>
              <p:nvPr/>
            </p:nvSpPr>
            <p:spPr>
              <a:xfrm>
                <a:off x="8911461" y="4482620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68EEDAB4-9E6F-1113-AF8B-EA23122545DD}"/>
                  </a:ext>
                </a:extLst>
              </p:cNvPr>
              <p:cNvSpPr/>
              <p:nvPr/>
            </p:nvSpPr>
            <p:spPr>
              <a:xfrm>
                <a:off x="9170000" y="4528340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D95A71F-5B75-E12E-1B13-2B3E59EF47B8}"/>
                  </a:ext>
                </a:extLst>
              </p:cNvPr>
              <p:cNvSpPr/>
              <p:nvPr/>
            </p:nvSpPr>
            <p:spPr>
              <a:xfrm>
                <a:off x="9215720" y="4746231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88AB3F03-1F71-BFCF-23AA-79342ED5428C}"/>
                  </a:ext>
                </a:extLst>
              </p:cNvPr>
              <p:cNvSpPr/>
              <p:nvPr/>
            </p:nvSpPr>
            <p:spPr>
              <a:xfrm>
                <a:off x="8896549" y="4886274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E0970F38-0E52-33C8-ACAE-B52F0DF0FB97}"/>
                  </a:ext>
                </a:extLst>
              </p:cNvPr>
              <p:cNvSpPr/>
              <p:nvPr/>
            </p:nvSpPr>
            <p:spPr>
              <a:xfrm>
                <a:off x="8686623" y="4912942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70DD557-BCD5-BA4B-C1BB-1BCEC4BDAB68}"/>
                  </a:ext>
                </a:extLst>
              </p:cNvPr>
              <p:cNvSpPr/>
              <p:nvPr/>
            </p:nvSpPr>
            <p:spPr>
              <a:xfrm>
                <a:off x="9063861" y="4635020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1B26BF1C-2403-5278-FD46-650E340F5581}"/>
                  </a:ext>
                </a:extLst>
              </p:cNvPr>
              <p:cNvSpPr/>
              <p:nvPr/>
            </p:nvSpPr>
            <p:spPr>
              <a:xfrm>
                <a:off x="9322400" y="4680740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17E95B16-3FFD-D122-4220-21D4173200B3}"/>
                  </a:ext>
                </a:extLst>
              </p:cNvPr>
              <p:cNvSpPr/>
              <p:nvPr/>
            </p:nvSpPr>
            <p:spPr>
              <a:xfrm>
                <a:off x="9436545" y="4352514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1DF119F-180E-3E93-5FC8-469C83229997}"/>
                </a:ext>
              </a:extLst>
            </p:cNvPr>
            <p:cNvGrpSpPr/>
            <p:nvPr/>
          </p:nvGrpSpPr>
          <p:grpSpPr>
            <a:xfrm>
              <a:off x="9729709" y="3739898"/>
              <a:ext cx="972482" cy="722407"/>
              <a:chOff x="8555503" y="4352514"/>
              <a:chExt cx="972482" cy="722407"/>
            </a:xfrm>
            <a:solidFill>
              <a:srgbClr val="FF0000"/>
            </a:solidFill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A5D71D84-E509-AF76-5A12-89150BC970FE}"/>
                  </a:ext>
                </a:extLst>
              </p:cNvPr>
              <p:cNvSpPr/>
              <p:nvPr/>
            </p:nvSpPr>
            <p:spPr>
              <a:xfrm>
                <a:off x="8744149" y="4733874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2DDA527E-A620-590B-4157-E8309C723775}"/>
                  </a:ext>
                </a:extLst>
              </p:cNvPr>
              <p:cNvSpPr/>
              <p:nvPr/>
            </p:nvSpPr>
            <p:spPr>
              <a:xfrm>
                <a:off x="8896549" y="4886274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450F634-F74B-A558-E41B-CC77C2C1D005}"/>
                  </a:ext>
                </a:extLst>
              </p:cNvPr>
              <p:cNvSpPr/>
              <p:nvPr/>
            </p:nvSpPr>
            <p:spPr>
              <a:xfrm>
                <a:off x="8911461" y="4482620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0B49352-0304-E6A6-7B34-3DC8A0E7C819}"/>
                  </a:ext>
                </a:extLst>
              </p:cNvPr>
              <p:cNvSpPr/>
              <p:nvPr/>
            </p:nvSpPr>
            <p:spPr>
              <a:xfrm>
                <a:off x="9170000" y="4528340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D59D18E9-1EA2-2DD2-E19C-CED1D05E467A}"/>
                  </a:ext>
                </a:extLst>
              </p:cNvPr>
              <p:cNvSpPr/>
              <p:nvPr/>
            </p:nvSpPr>
            <p:spPr>
              <a:xfrm>
                <a:off x="9215720" y="4746231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49E91D02-8D84-58ED-483E-2F242A95E7B4}"/>
                  </a:ext>
                </a:extLst>
              </p:cNvPr>
              <p:cNvSpPr/>
              <p:nvPr/>
            </p:nvSpPr>
            <p:spPr>
              <a:xfrm>
                <a:off x="8896549" y="4886274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C3334C51-E2D4-729A-E3E9-2E35276B1531}"/>
                  </a:ext>
                </a:extLst>
              </p:cNvPr>
              <p:cNvSpPr/>
              <p:nvPr/>
            </p:nvSpPr>
            <p:spPr>
              <a:xfrm>
                <a:off x="8555503" y="4983481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56E8E222-E58F-D23B-57A3-585FF086C06B}"/>
                  </a:ext>
                </a:extLst>
              </p:cNvPr>
              <p:cNvSpPr/>
              <p:nvPr/>
            </p:nvSpPr>
            <p:spPr>
              <a:xfrm>
                <a:off x="9063861" y="4635020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BA68E6C-D93C-8172-BBF6-FA1EB71654E5}"/>
                  </a:ext>
                </a:extLst>
              </p:cNvPr>
              <p:cNvSpPr/>
              <p:nvPr/>
            </p:nvSpPr>
            <p:spPr>
              <a:xfrm>
                <a:off x="9322400" y="4680740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E5C66D52-A343-D002-EAD0-BEBDD30AB143}"/>
                  </a:ext>
                </a:extLst>
              </p:cNvPr>
              <p:cNvSpPr/>
              <p:nvPr/>
            </p:nvSpPr>
            <p:spPr>
              <a:xfrm>
                <a:off x="9436545" y="4352514"/>
                <a:ext cx="91440" cy="9144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A6F0417-1E0E-9A15-76FF-CCD272082E56}"/>
                </a:ext>
              </a:extLst>
            </p:cNvPr>
            <p:cNvSpPr txBox="1"/>
            <p:nvPr/>
          </p:nvSpPr>
          <p:spPr>
            <a:xfrm>
              <a:off x="8854964" y="261665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Y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24B4732-7DF9-023F-3AF5-A7E345B985DC}"/>
                </a:ext>
              </a:extLst>
            </p:cNvPr>
            <p:cNvSpPr txBox="1"/>
            <p:nvPr/>
          </p:nvSpPr>
          <p:spPr>
            <a:xfrm>
              <a:off x="10861525" y="465986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</p:grpSp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97BD22A3-B1C8-E4D2-8B13-DF601CF6C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500693"/>
              </p:ext>
            </p:extLst>
          </p:nvPr>
        </p:nvGraphicFramePr>
        <p:xfrm>
          <a:off x="7024991" y="2242046"/>
          <a:ext cx="5077144" cy="17153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2468">
                  <a:extLst>
                    <a:ext uri="{9D8B030D-6E8A-4147-A177-3AD203B41FA5}">
                      <a16:colId xmlns:a16="http://schemas.microsoft.com/office/drawing/2014/main" val="1633779129"/>
                    </a:ext>
                  </a:extLst>
                </a:gridCol>
                <a:gridCol w="990918">
                  <a:extLst>
                    <a:ext uri="{9D8B030D-6E8A-4147-A177-3AD203B41FA5}">
                      <a16:colId xmlns:a16="http://schemas.microsoft.com/office/drawing/2014/main" val="3212431752"/>
                    </a:ext>
                  </a:extLst>
                </a:gridCol>
                <a:gridCol w="990918">
                  <a:extLst>
                    <a:ext uri="{9D8B030D-6E8A-4147-A177-3AD203B41FA5}">
                      <a16:colId xmlns:a16="http://schemas.microsoft.com/office/drawing/2014/main" val="531112727"/>
                    </a:ext>
                  </a:extLst>
                </a:gridCol>
                <a:gridCol w="990918">
                  <a:extLst>
                    <a:ext uri="{9D8B030D-6E8A-4147-A177-3AD203B41FA5}">
                      <a16:colId xmlns:a16="http://schemas.microsoft.com/office/drawing/2014/main" val="1154999295"/>
                    </a:ext>
                  </a:extLst>
                </a:gridCol>
                <a:gridCol w="1044892">
                  <a:extLst>
                    <a:ext uri="{9D8B030D-6E8A-4147-A177-3AD203B41FA5}">
                      <a16:colId xmlns:a16="http://schemas.microsoft.com/office/drawing/2014/main" val="3399622390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788551621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Sample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Sample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Sample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Sample 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887820"/>
                  </a:ext>
                </a:extLst>
              </a:tr>
              <a:tr h="3322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Dim 1</a:t>
                      </a: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42844"/>
                  </a:ext>
                </a:extLst>
              </a:tr>
              <a:tr h="3322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Dim 2</a:t>
                      </a: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512120"/>
                  </a:ext>
                </a:extLst>
              </a:tr>
              <a:tr h="3322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Dim 3</a:t>
                      </a: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847470"/>
                  </a:ext>
                </a:extLst>
              </a:tr>
              <a:tr h="3322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Dim 4</a:t>
                      </a: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203620"/>
                  </a:ext>
                </a:extLst>
              </a:tr>
            </a:tbl>
          </a:graphicData>
        </a:graphic>
      </p:graphicFrame>
      <p:sp>
        <p:nvSpPr>
          <p:cNvPr id="118" name="Arrow: Down 117">
            <a:extLst>
              <a:ext uri="{FF2B5EF4-FFF2-40B4-BE49-F238E27FC236}">
                <a16:creationId xmlns:a16="http://schemas.microsoft.com/office/drawing/2014/main" id="{B91D3ED1-996C-36FE-E997-CA9AC4818CFA}"/>
              </a:ext>
            </a:extLst>
          </p:cNvPr>
          <p:cNvSpPr/>
          <p:nvPr/>
        </p:nvSpPr>
        <p:spPr>
          <a:xfrm>
            <a:off x="9722816" y="4059182"/>
            <a:ext cx="241579" cy="587135"/>
          </a:xfrm>
          <a:prstGeom prst="downArrow">
            <a:avLst>
              <a:gd name="adj1" fmla="val 31600"/>
              <a:gd name="adj2" fmla="val 5131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BA5F68C-AB43-3145-43BC-714C4212457C}"/>
              </a:ext>
            </a:extLst>
          </p:cNvPr>
          <p:cNvSpPr txBox="1"/>
          <p:nvPr/>
        </p:nvSpPr>
        <p:spPr>
          <a:xfrm>
            <a:off x="10124779" y="4002122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4D data</a:t>
            </a:r>
          </a:p>
          <a:p>
            <a:r>
              <a:rPr lang="en-US" dirty="0"/>
              <a:t>to 2D PC(s)</a:t>
            </a:r>
          </a:p>
        </p:txBody>
      </p:sp>
    </p:spTree>
    <p:extLst>
      <p:ext uri="{BB962C8B-B14F-4D97-AF65-F5344CB8AC3E}">
        <p14:creationId xmlns:p14="http://schemas.microsoft.com/office/powerpoint/2010/main" val="347967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20C6-3620-8B31-428E-84142D7E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348BF-8DF9-563C-0E0C-1FFB98142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by Karl Pearson (1901) </a:t>
            </a:r>
          </a:p>
          <a:p>
            <a:pPr lvl="1"/>
            <a:r>
              <a:rPr lang="en-US" dirty="0"/>
              <a:t>Persons was a eugenicist, mathematician and biostatistician</a:t>
            </a:r>
          </a:p>
          <a:p>
            <a:pPr lvl="1"/>
            <a:r>
              <a:rPr lang="en-US" dirty="0"/>
              <a:t>Often accredited with establishing the discipling of mathematical statistics</a:t>
            </a:r>
          </a:p>
          <a:p>
            <a:r>
              <a:rPr lang="en-US" dirty="0"/>
              <a:t>Pearson is also known for the following contributions to stats:</a:t>
            </a:r>
          </a:p>
          <a:p>
            <a:pPr lvl="1"/>
            <a:r>
              <a:rPr lang="en-US" dirty="0"/>
              <a:t>Correlation coefficient</a:t>
            </a:r>
          </a:p>
          <a:p>
            <a:pPr lvl="1"/>
            <a:r>
              <a:rPr lang="en-US" dirty="0"/>
              <a:t>Pearson distribution</a:t>
            </a:r>
          </a:p>
          <a:p>
            <a:pPr lvl="1"/>
            <a:r>
              <a:rPr lang="en-US" dirty="0"/>
              <a:t>Chi-Squared Test</a:t>
            </a:r>
          </a:p>
          <a:p>
            <a:pPr lvl="1"/>
            <a:r>
              <a:rPr lang="en-US" dirty="0"/>
              <a:t>Contingency Table </a:t>
            </a:r>
          </a:p>
        </p:txBody>
      </p:sp>
    </p:spTree>
    <p:extLst>
      <p:ext uri="{BB962C8B-B14F-4D97-AF65-F5344CB8AC3E}">
        <p14:creationId xmlns:p14="http://schemas.microsoft.com/office/powerpoint/2010/main" val="233121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1808-48A5-96C4-70F4-18F64B5C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PCA work?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B5266-0DEE-6EC1-A116-B956778C8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376" y="2390849"/>
            <a:ext cx="6295842" cy="3599316"/>
          </a:xfrm>
        </p:spPr>
        <p:txBody>
          <a:bodyPr/>
          <a:lstStyle/>
          <a:p>
            <a:r>
              <a:rPr lang="en-US" dirty="0"/>
              <a:t>The first step is to generate a covariance matrix from you </a:t>
            </a:r>
            <a:r>
              <a:rPr lang="en-US" dirty="0" err="1"/>
              <a:t>mxn</a:t>
            </a:r>
            <a:r>
              <a:rPr lang="en-US" dirty="0"/>
              <a:t> data set</a:t>
            </a:r>
          </a:p>
          <a:p>
            <a:pPr lvl="1"/>
            <a:r>
              <a:rPr lang="en-US" dirty="0"/>
              <a:t>Where covariance measure the correlation between two dimensions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98C8200-5027-8D83-7B27-842058EAE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380939"/>
              </p:ext>
            </p:extLst>
          </p:nvPr>
        </p:nvGraphicFramePr>
        <p:xfrm>
          <a:off x="6658407" y="2264178"/>
          <a:ext cx="5077144" cy="17153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2468">
                  <a:extLst>
                    <a:ext uri="{9D8B030D-6E8A-4147-A177-3AD203B41FA5}">
                      <a16:colId xmlns:a16="http://schemas.microsoft.com/office/drawing/2014/main" val="1633779129"/>
                    </a:ext>
                  </a:extLst>
                </a:gridCol>
                <a:gridCol w="990918">
                  <a:extLst>
                    <a:ext uri="{9D8B030D-6E8A-4147-A177-3AD203B41FA5}">
                      <a16:colId xmlns:a16="http://schemas.microsoft.com/office/drawing/2014/main" val="3212431752"/>
                    </a:ext>
                  </a:extLst>
                </a:gridCol>
                <a:gridCol w="990918">
                  <a:extLst>
                    <a:ext uri="{9D8B030D-6E8A-4147-A177-3AD203B41FA5}">
                      <a16:colId xmlns:a16="http://schemas.microsoft.com/office/drawing/2014/main" val="531112727"/>
                    </a:ext>
                  </a:extLst>
                </a:gridCol>
                <a:gridCol w="990918">
                  <a:extLst>
                    <a:ext uri="{9D8B030D-6E8A-4147-A177-3AD203B41FA5}">
                      <a16:colId xmlns:a16="http://schemas.microsoft.com/office/drawing/2014/main" val="1154999295"/>
                    </a:ext>
                  </a:extLst>
                </a:gridCol>
                <a:gridCol w="1044892">
                  <a:extLst>
                    <a:ext uri="{9D8B030D-6E8A-4147-A177-3AD203B41FA5}">
                      <a16:colId xmlns:a16="http://schemas.microsoft.com/office/drawing/2014/main" val="3399622390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788551621"/>
                    </a:ext>
                  </a:extLst>
                </a:gridCol>
              </a:tblGrid>
              <a:tr h="38640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Sample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Sample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Sample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Sample 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887820"/>
                  </a:ext>
                </a:extLst>
              </a:tr>
              <a:tr h="3322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Dim x</a:t>
                      </a: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42844"/>
                  </a:ext>
                </a:extLst>
              </a:tr>
              <a:tr h="3322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Dim y</a:t>
                      </a: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512120"/>
                  </a:ext>
                </a:extLst>
              </a:tr>
              <a:tr h="3322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Dim z</a:t>
                      </a: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847470"/>
                  </a:ext>
                </a:extLst>
              </a:tr>
              <a:tr h="3322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Dim r</a:t>
                      </a: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203620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52C1A9E0-90AB-DFE9-B9A4-7A5339CDB407}"/>
              </a:ext>
            </a:extLst>
          </p:cNvPr>
          <p:cNvGrpSpPr/>
          <p:nvPr/>
        </p:nvGrpSpPr>
        <p:grpSpPr>
          <a:xfrm>
            <a:off x="6783949" y="4810699"/>
            <a:ext cx="4398916" cy="1715329"/>
            <a:chOff x="6771592" y="4538850"/>
            <a:chExt cx="4398916" cy="1715329"/>
          </a:xfrm>
        </p:grpSpPr>
        <p:sp>
          <p:nvSpPr>
            <p:cNvPr id="4" name="Double Bracket 3">
              <a:extLst>
                <a:ext uri="{FF2B5EF4-FFF2-40B4-BE49-F238E27FC236}">
                  <a16:creationId xmlns:a16="http://schemas.microsoft.com/office/drawing/2014/main" id="{888626BE-9762-2FC9-DE9F-92234705D977}"/>
                </a:ext>
              </a:extLst>
            </p:cNvPr>
            <p:cNvSpPr/>
            <p:nvPr/>
          </p:nvSpPr>
          <p:spPr>
            <a:xfrm>
              <a:off x="7757416" y="4538850"/>
              <a:ext cx="3413092" cy="1715329"/>
            </a:xfrm>
            <a:prstGeom prst="bracketPair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A07EF6-AA9D-0FC0-8B5D-B58A767E2617}"/>
                </a:ext>
              </a:extLst>
            </p:cNvPr>
            <p:cNvSpPr txBox="1"/>
            <p:nvPr/>
          </p:nvSpPr>
          <p:spPr>
            <a:xfrm>
              <a:off x="7869999" y="5751523"/>
              <a:ext cx="962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cov(</a:t>
              </a:r>
              <a:r>
                <a:rPr lang="en-US" dirty="0" err="1"/>
                <a:t>r,x</a:t>
              </a:r>
              <a:r>
                <a:rPr lang="en-US" dirty="0"/>
                <a:t>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0F7191-2DAC-531E-58B4-70BF89E22C7D}"/>
                </a:ext>
              </a:extLst>
            </p:cNvPr>
            <p:cNvSpPr txBox="1"/>
            <p:nvPr/>
          </p:nvSpPr>
          <p:spPr>
            <a:xfrm>
              <a:off x="7875373" y="4653257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cov(x,x)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207075-144B-C8BF-FB00-9BBE9912D3DE}"/>
                </a:ext>
              </a:extLst>
            </p:cNvPr>
            <p:cNvSpPr txBox="1"/>
            <p:nvPr/>
          </p:nvSpPr>
          <p:spPr>
            <a:xfrm>
              <a:off x="9988377" y="5751523"/>
              <a:ext cx="937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cov(</a:t>
              </a:r>
              <a:r>
                <a:rPr lang="en-US" dirty="0" err="1"/>
                <a:t>r,r</a:t>
              </a:r>
              <a:r>
                <a:rPr lang="en-US" dirty="0"/>
                <a:t>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CB1D9A-D5C5-30F0-9DDD-2D563B7DB47F}"/>
                </a:ext>
              </a:extLst>
            </p:cNvPr>
            <p:cNvSpPr txBox="1"/>
            <p:nvPr/>
          </p:nvSpPr>
          <p:spPr>
            <a:xfrm>
              <a:off x="9988377" y="4653257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cov(x,r)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00E2D3-B475-04C2-BC60-805DE80AF2E5}"/>
                </a:ext>
              </a:extLst>
            </p:cNvPr>
            <p:cNvSpPr txBox="1"/>
            <p:nvPr/>
          </p:nvSpPr>
          <p:spPr>
            <a:xfrm>
              <a:off x="8131673" y="5192180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B10D61-0277-FFD6-1A69-23000EE98CEC}"/>
                </a:ext>
              </a:extLst>
            </p:cNvPr>
            <p:cNvSpPr txBox="1"/>
            <p:nvPr/>
          </p:nvSpPr>
          <p:spPr>
            <a:xfrm>
              <a:off x="9155537" y="4647361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31C80E-B489-B2AD-FA26-4D37EF384069}"/>
                </a:ext>
              </a:extLst>
            </p:cNvPr>
            <p:cNvSpPr txBox="1"/>
            <p:nvPr/>
          </p:nvSpPr>
          <p:spPr>
            <a:xfrm>
              <a:off x="9155537" y="5192180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96A771-9619-5C86-1768-0E7265352797}"/>
                </a:ext>
              </a:extLst>
            </p:cNvPr>
            <p:cNvSpPr txBox="1"/>
            <p:nvPr/>
          </p:nvSpPr>
          <p:spPr>
            <a:xfrm>
              <a:off x="9155537" y="5751523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95A558-4C11-27BB-B0B9-1475E95584D1}"/>
                </a:ext>
              </a:extLst>
            </p:cNvPr>
            <p:cNvSpPr txBox="1"/>
            <p:nvPr/>
          </p:nvSpPr>
          <p:spPr>
            <a:xfrm>
              <a:off x="10237227" y="5202390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DC6D69-113A-8A0A-A364-F475058623DF}"/>
                </a:ext>
              </a:extLst>
            </p:cNvPr>
            <p:cNvSpPr txBox="1"/>
            <p:nvPr/>
          </p:nvSpPr>
          <p:spPr>
            <a:xfrm>
              <a:off x="6771592" y="5081679"/>
              <a:ext cx="10679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i="1" dirty="0"/>
                <a:t>C</a:t>
              </a:r>
              <a:r>
                <a:rPr lang="en-US" sz="4000" dirty="0"/>
                <a:t> = </a:t>
              </a:r>
            </a:p>
          </p:txBody>
        </p:sp>
      </p:grpSp>
      <p:sp>
        <p:nvSpPr>
          <p:cNvPr id="17" name="Arrow: Down 16">
            <a:extLst>
              <a:ext uri="{FF2B5EF4-FFF2-40B4-BE49-F238E27FC236}">
                <a16:creationId xmlns:a16="http://schemas.microsoft.com/office/drawing/2014/main" id="{3A61D3D9-A0FE-5A56-5613-09FC48653AFF}"/>
              </a:ext>
            </a:extLst>
          </p:cNvPr>
          <p:cNvSpPr/>
          <p:nvPr/>
        </p:nvSpPr>
        <p:spPr>
          <a:xfrm>
            <a:off x="9266876" y="4079382"/>
            <a:ext cx="241579" cy="587135"/>
          </a:xfrm>
          <a:prstGeom prst="downArrow">
            <a:avLst>
              <a:gd name="adj1" fmla="val 31600"/>
              <a:gd name="adj2" fmla="val 5131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54">
            <a:extLst>
              <a:ext uri="{FF2B5EF4-FFF2-40B4-BE49-F238E27FC236}">
                <a16:creationId xmlns:a16="http://schemas.microsoft.com/office/drawing/2014/main" id="{C2799C58-6B05-D00A-E184-92D289E82E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388627"/>
              </p:ext>
            </p:extLst>
          </p:nvPr>
        </p:nvGraphicFramePr>
        <p:xfrm>
          <a:off x="1256885" y="4515972"/>
          <a:ext cx="33782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6920" imgH="596880" progId="Equation.3">
                  <p:embed/>
                </p:oleObj>
              </mc:Choice>
              <mc:Fallback>
                <p:oleObj name="Equation" r:id="rId2" imgW="1726920" imgH="596880" progId="Equation.3">
                  <p:embed/>
                  <p:pic>
                    <p:nvPicPr>
                      <p:cNvPr id="89142" name="Object 54">
                        <a:extLst>
                          <a:ext uri="{FF2B5EF4-FFF2-40B4-BE49-F238E27FC236}">
                            <a16:creationId xmlns:a16="http://schemas.microsoft.com/office/drawing/2014/main" id="{773134F3-E11E-A873-B1F5-650B0362BE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885" y="4515972"/>
                        <a:ext cx="3378200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454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1808-48A5-96C4-70F4-18F64B5C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PCA work?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B5266-0DEE-6EC1-A116-B956778C8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15" y="2475178"/>
            <a:ext cx="5417488" cy="3599316"/>
          </a:xfrm>
        </p:spPr>
        <p:txBody>
          <a:bodyPr/>
          <a:lstStyle/>
          <a:p>
            <a:r>
              <a:rPr lang="en-US" dirty="0"/>
              <a:t>The second step is to calculate the </a:t>
            </a:r>
            <a:r>
              <a:rPr lang="en-US" dirty="0">
                <a:solidFill>
                  <a:srgbClr val="00B0F0"/>
                </a:solidFill>
              </a:rPr>
              <a:t>eigenvalues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eigenvectors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Eigenvalues</a:t>
            </a:r>
            <a:r>
              <a:rPr lang="en-US" dirty="0"/>
              <a:t> correspond to the variance on each competent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Eigenvectors </a:t>
            </a:r>
            <a:r>
              <a:rPr lang="en-US" dirty="0"/>
              <a:t>correspond to individual components in your data set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C1A9E0-90AB-DFE9-B9A4-7A5339CDB407}"/>
              </a:ext>
            </a:extLst>
          </p:cNvPr>
          <p:cNvGrpSpPr/>
          <p:nvPr/>
        </p:nvGrpSpPr>
        <p:grpSpPr>
          <a:xfrm>
            <a:off x="6847697" y="2475178"/>
            <a:ext cx="4398916" cy="1715329"/>
            <a:chOff x="6771592" y="4538850"/>
            <a:chExt cx="4398916" cy="1715329"/>
          </a:xfrm>
        </p:grpSpPr>
        <p:sp>
          <p:nvSpPr>
            <p:cNvPr id="4" name="Double Bracket 3">
              <a:extLst>
                <a:ext uri="{FF2B5EF4-FFF2-40B4-BE49-F238E27FC236}">
                  <a16:creationId xmlns:a16="http://schemas.microsoft.com/office/drawing/2014/main" id="{888626BE-9762-2FC9-DE9F-92234705D977}"/>
                </a:ext>
              </a:extLst>
            </p:cNvPr>
            <p:cNvSpPr/>
            <p:nvPr/>
          </p:nvSpPr>
          <p:spPr>
            <a:xfrm>
              <a:off x="7757416" y="4538850"/>
              <a:ext cx="3413092" cy="1715329"/>
            </a:xfrm>
            <a:prstGeom prst="bracketPair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A07EF6-AA9D-0FC0-8B5D-B58A767E2617}"/>
                </a:ext>
              </a:extLst>
            </p:cNvPr>
            <p:cNvSpPr txBox="1"/>
            <p:nvPr/>
          </p:nvSpPr>
          <p:spPr>
            <a:xfrm>
              <a:off x="7869999" y="5751523"/>
              <a:ext cx="962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cov(</a:t>
              </a:r>
              <a:r>
                <a:rPr lang="en-US" dirty="0" err="1"/>
                <a:t>r,x</a:t>
              </a:r>
              <a:r>
                <a:rPr lang="en-US" dirty="0"/>
                <a:t>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0F7191-2DAC-531E-58B4-70BF89E22C7D}"/>
                </a:ext>
              </a:extLst>
            </p:cNvPr>
            <p:cNvSpPr txBox="1"/>
            <p:nvPr/>
          </p:nvSpPr>
          <p:spPr>
            <a:xfrm>
              <a:off x="7875373" y="4653257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cov(x,x)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207075-144B-C8BF-FB00-9BBE9912D3DE}"/>
                </a:ext>
              </a:extLst>
            </p:cNvPr>
            <p:cNvSpPr txBox="1"/>
            <p:nvPr/>
          </p:nvSpPr>
          <p:spPr>
            <a:xfrm>
              <a:off x="9988377" y="5751523"/>
              <a:ext cx="937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cov(</a:t>
              </a:r>
              <a:r>
                <a:rPr lang="en-US" dirty="0" err="1"/>
                <a:t>r,r</a:t>
              </a:r>
              <a:r>
                <a:rPr lang="en-US" dirty="0"/>
                <a:t>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CB1D9A-D5C5-30F0-9DDD-2D563B7DB47F}"/>
                </a:ext>
              </a:extLst>
            </p:cNvPr>
            <p:cNvSpPr txBox="1"/>
            <p:nvPr/>
          </p:nvSpPr>
          <p:spPr>
            <a:xfrm>
              <a:off x="9988377" y="4653257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cov(x,r)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00E2D3-B475-04C2-BC60-805DE80AF2E5}"/>
                </a:ext>
              </a:extLst>
            </p:cNvPr>
            <p:cNvSpPr txBox="1"/>
            <p:nvPr/>
          </p:nvSpPr>
          <p:spPr>
            <a:xfrm>
              <a:off x="8131673" y="5192180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B10D61-0277-FFD6-1A69-23000EE98CEC}"/>
                </a:ext>
              </a:extLst>
            </p:cNvPr>
            <p:cNvSpPr txBox="1"/>
            <p:nvPr/>
          </p:nvSpPr>
          <p:spPr>
            <a:xfrm>
              <a:off x="9155537" y="4647361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31C80E-B489-B2AD-FA26-4D37EF384069}"/>
                </a:ext>
              </a:extLst>
            </p:cNvPr>
            <p:cNvSpPr txBox="1"/>
            <p:nvPr/>
          </p:nvSpPr>
          <p:spPr>
            <a:xfrm>
              <a:off x="9155537" y="5192180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96A771-9619-5C86-1768-0E7265352797}"/>
                </a:ext>
              </a:extLst>
            </p:cNvPr>
            <p:cNvSpPr txBox="1"/>
            <p:nvPr/>
          </p:nvSpPr>
          <p:spPr>
            <a:xfrm>
              <a:off x="9155537" y="5751523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95A558-4C11-27BB-B0B9-1475E95584D1}"/>
                </a:ext>
              </a:extLst>
            </p:cNvPr>
            <p:cNvSpPr txBox="1"/>
            <p:nvPr/>
          </p:nvSpPr>
          <p:spPr>
            <a:xfrm>
              <a:off x="10237227" y="5202390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DC6D69-113A-8A0A-A364-F475058623DF}"/>
                </a:ext>
              </a:extLst>
            </p:cNvPr>
            <p:cNvSpPr txBox="1"/>
            <p:nvPr/>
          </p:nvSpPr>
          <p:spPr>
            <a:xfrm>
              <a:off x="6771592" y="5081679"/>
              <a:ext cx="106792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i="1" dirty="0"/>
                <a:t>C</a:t>
              </a:r>
              <a:r>
                <a:rPr lang="en-US" sz="4000" dirty="0"/>
                <a:t> = </a:t>
              </a:r>
            </a:p>
          </p:txBody>
        </p:sp>
      </p:grpSp>
      <p:sp>
        <p:nvSpPr>
          <p:cNvPr id="10" name="Arrow: Down 9">
            <a:extLst>
              <a:ext uri="{FF2B5EF4-FFF2-40B4-BE49-F238E27FC236}">
                <a16:creationId xmlns:a16="http://schemas.microsoft.com/office/drawing/2014/main" id="{1FF807F9-895A-64FF-4334-F35D6F9C1152}"/>
              </a:ext>
            </a:extLst>
          </p:cNvPr>
          <p:cNvSpPr/>
          <p:nvPr/>
        </p:nvSpPr>
        <p:spPr>
          <a:xfrm>
            <a:off x="9451414" y="4299018"/>
            <a:ext cx="241579" cy="587135"/>
          </a:xfrm>
          <a:prstGeom prst="downArrow">
            <a:avLst>
              <a:gd name="adj1" fmla="val 31600"/>
              <a:gd name="adj2" fmla="val 5131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F72FD9-0EDE-2FF0-3832-6E5C57C4CD6E}"/>
              </a:ext>
            </a:extLst>
          </p:cNvPr>
          <p:cNvSpPr txBox="1"/>
          <p:nvPr/>
        </p:nvSpPr>
        <p:spPr>
          <a:xfrm>
            <a:off x="8524718" y="5049237"/>
            <a:ext cx="1973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solidFill>
                  <a:srgbClr val="00B050"/>
                </a:solidFill>
              </a:rPr>
              <a:t>C</a:t>
            </a:r>
            <a:r>
              <a:rPr lang="en-US" sz="4000" b="1" i="1" dirty="0">
                <a:solidFill>
                  <a:srgbClr val="FF0000"/>
                </a:solidFill>
              </a:rPr>
              <a:t>x</a:t>
            </a:r>
            <a:r>
              <a:rPr lang="en-US" sz="4000" b="1" dirty="0"/>
              <a:t> = </a:t>
            </a:r>
            <a:r>
              <a:rPr lang="el-GR" sz="4000" b="1" dirty="0">
                <a:solidFill>
                  <a:srgbClr val="0070C0"/>
                </a:solidFill>
              </a:rPr>
              <a:t>λ</a:t>
            </a:r>
            <a:r>
              <a:rPr lang="en-US" sz="40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93E029-6501-6C46-BF7F-4024A06052FD}"/>
              </a:ext>
            </a:extLst>
          </p:cNvPr>
          <p:cNvCxnSpPr>
            <a:cxnSpLocks/>
          </p:cNvCxnSpPr>
          <p:nvPr/>
        </p:nvCxnSpPr>
        <p:spPr>
          <a:xfrm>
            <a:off x="8972911" y="5214993"/>
            <a:ext cx="35644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2D9ED6-B672-0E08-13A3-52E4F2A6F7AA}"/>
              </a:ext>
            </a:extLst>
          </p:cNvPr>
          <p:cNvCxnSpPr>
            <a:cxnSpLocks/>
          </p:cNvCxnSpPr>
          <p:nvPr/>
        </p:nvCxnSpPr>
        <p:spPr>
          <a:xfrm>
            <a:off x="10078894" y="5190721"/>
            <a:ext cx="35644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0F5DD47-A327-7282-AD41-EF0758DE9340}"/>
              </a:ext>
            </a:extLst>
          </p:cNvPr>
          <p:cNvSpPr txBox="1"/>
          <p:nvPr/>
        </p:nvSpPr>
        <p:spPr>
          <a:xfrm>
            <a:off x="7292752" y="5757123"/>
            <a:ext cx="1354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rgbClr val="00B050"/>
                </a:solidFill>
              </a:rPr>
              <a:t>nxn</a:t>
            </a:r>
            <a:endParaRPr lang="en-US" sz="1400" b="1" dirty="0">
              <a:solidFill>
                <a:srgbClr val="00B050"/>
              </a:solidFill>
            </a:endParaRPr>
          </a:p>
          <a:p>
            <a:pPr algn="ctr"/>
            <a:r>
              <a:rPr lang="en-US" sz="1400" b="1" dirty="0">
                <a:solidFill>
                  <a:srgbClr val="00B050"/>
                </a:solidFill>
              </a:rPr>
              <a:t>Covariance Matrix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15D46A-784B-2150-0724-847ED52BC9AF}"/>
              </a:ext>
            </a:extLst>
          </p:cNvPr>
          <p:cNvSpPr txBox="1"/>
          <p:nvPr/>
        </p:nvSpPr>
        <p:spPr>
          <a:xfrm>
            <a:off x="8908996" y="6188010"/>
            <a:ext cx="1354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Eigenvector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2ED9A0-F623-0BA2-9C0A-2F1D1D17E0A5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9106930" y="5584813"/>
            <a:ext cx="479351" cy="60319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DFDEF9-A5E0-D6C6-3209-87CE73167991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9586281" y="5560541"/>
            <a:ext cx="643134" cy="62746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B8F3EC-591E-E9E8-95DB-D1C550D8F621}"/>
              </a:ext>
            </a:extLst>
          </p:cNvPr>
          <p:cNvCxnSpPr>
            <a:cxnSpLocks/>
          </p:cNvCxnSpPr>
          <p:nvPr/>
        </p:nvCxnSpPr>
        <p:spPr>
          <a:xfrm flipV="1">
            <a:off x="8207778" y="5584813"/>
            <a:ext cx="528449" cy="335394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4FF20D3-DF5F-4C77-1187-E1FB87028012}"/>
              </a:ext>
            </a:extLst>
          </p:cNvPr>
          <p:cNvSpPr txBox="1"/>
          <p:nvPr/>
        </p:nvSpPr>
        <p:spPr>
          <a:xfrm>
            <a:off x="10340010" y="5925389"/>
            <a:ext cx="1354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F0"/>
                </a:solidFill>
              </a:rPr>
              <a:t>Eigenvalues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27D0AC1-8FCC-C77A-9596-30C7AD17FA76}"/>
              </a:ext>
            </a:extLst>
          </p:cNvPr>
          <p:cNvCxnSpPr>
            <a:cxnSpLocks/>
          </p:cNvCxnSpPr>
          <p:nvPr/>
        </p:nvCxnSpPr>
        <p:spPr>
          <a:xfrm flipH="1" flipV="1">
            <a:off x="9956984" y="5584813"/>
            <a:ext cx="518997" cy="405352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96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1808-48A5-96C4-70F4-18F64B5CF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PCA work?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B5266-0DEE-6EC1-A116-B956778C8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15" y="2475178"/>
            <a:ext cx="5417488" cy="3599316"/>
          </a:xfrm>
        </p:spPr>
        <p:txBody>
          <a:bodyPr/>
          <a:lstStyle/>
          <a:p>
            <a:r>
              <a:rPr lang="en-US" dirty="0"/>
              <a:t>To derive PCs, you then sort the eigenvalues in decreasing order and keep the eigenvectors that account for most of the variance</a:t>
            </a:r>
          </a:p>
          <a:p>
            <a:pPr lvl="1"/>
            <a:r>
              <a:rPr lang="en-US" dirty="0"/>
              <a:t>You do lose some information, but if the eigenvalues are small, you can still have a meaningful representation of your data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B25347-3F79-AA5D-F190-BFB0575EF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043" y="3149470"/>
            <a:ext cx="5896513" cy="256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6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52EB36-EB2C-4AFE-B09B-0DF8AC871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7CE68524-856D-453B-9349-8E8CBC8BF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99688E6-8880-4976-A59B-AB148C7C9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0BDFEB8-9E1D-0A16-D4C6-3910E1F641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522" r="17963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8D0330D-F534-4131-9807-B71B9EF12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F1C50-87C6-EEB9-D6F3-F1B6D90D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en-US" sz="3000" dirty="0"/>
              <a:t>Example: Image Compression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B7ED37-7ABB-42DD-AB26-3F9028261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9EEC1-C709-5EA5-EF59-707B041B3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9" y="2336873"/>
            <a:ext cx="4188939" cy="3599316"/>
          </a:xfrm>
        </p:spPr>
        <p:txBody>
          <a:bodyPr>
            <a:normAutofit/>
          </a:bodyPr>
          <a:lstStyle/>
          <a:p>
            <a:r>
              <a:rPr lang="en-US" sz="2000" dirty="0"/>
              <a:t>Image compression is a great way to visibly see what PCA can do</a:t>
            </a:r>
          </a:p>
          <a:p>
            <a:pPr lvl="1"/>
            <a:r>
              <a:rPr lang="en-US" dirty="0"/>
              <a:t>Images a primally a gird of pixels or a matrix of </a:t>
            </a:r>
            <a:r>
              <a:rPr lang="en-US" dirty="0" err="1"/>
              <a:t>rgb</a:t>
            </a:r>
            <a:r>
              <a:rPr lang="en-US" dirty="0"/>
              <a:t> values</a:t>
            </a:r>
          </a:p>
          <a:p>
            <a:r>
              <a:rPr lang="en-US" sz="2000" dirty="0"/>
              <a:t>For this example, I am going to use an image of the perseverance  mars rover shown to the right</a:t>
            </a:r>
          </a:p>
          <a:p>
            <a:pPr lvl="1"/>
            <a:r>
              <a:rPr lang="en-US" sz="1800" dirty="0"/>
              <a:t>844x1500 pixels</a:t>
            </a:r>
          </a:p>
        </p:txBody>
      </p:sp>
    </p:spTree>
    <p:extLst>
      <p:ext uri="{BB962C8B-B14F-4D97-AF65-F5344CB8AC3E}">
        <p14:creationId xmlns:p14="http://schemas.microsoft.com/office/powerpoint/2010/main" val="87798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3EA8-5D02-F762-0E81-1666D5B8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Compression: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8E55-19F3-3AD5-109F-62325DDE3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584554" cy="4434630"/>
          </a:xfrm>
        </p:spPr>
        <p:txBody>
          <a:bodyPr>
            <a:normAutofit/>
          </a:bodyPr>
          <a:lstStyle/>
          <a:p>
            <a:r>
              <a:rPr lang="en-US" sz="2200" dirty="0"/>
              <a:t>First step: Import image into R</a:t>
            </a:r>
          </a:p>
          <a:p>
            <a:r>
              <a:rPr lang="en-US" sz="2200" dirty="0"/>
              <a:t>R has built in PCA tools, but under the hood, it building a </a:t>
            </a:r>
            <a:r>
              <a:rPr lang="en-US" sz="2200" dirty="0" err="1"/>
              <a:t>covarianve</a:t>
            </a:r>
            <a:r>
              <a:rPr lang="en-US" sz="2200" dirty="0"/>
              <a:t> matrix, and doing eigenvalue eigenvector decomposition </a:t>
            </a:r>
          </a:p>
          <a:p>
            <a:r>
              <a:rPr lang="en-US" sz="2200" dirty="0"/>
              <a:t>Visualizing the first 7 eigen values of the individual RGB components you can see that there is one dimension that has the largest eigenvalues by a large margin</a:t>
            </a:r>
          </a:p>
          <a:p>
            <a:r>
              <a:rPr lang="en-US" sz="2200" dirty="0"/>
              <a:t>Next is choosing/reducing  the number of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D0192-5D21-2145-EDFB-3387372D9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280" y="2336874"/>
            <a:ext cx="5318940" cy="376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7551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</TotalTime>
  <Words>811</Words>
  <Application>Microsoft Office PowerPoint</Application>
  <PresentationFormat>Widescreen</PresentationFormat>
  <Paragraphs>163</Paragraphs>
  <Slides>14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Trebuchet MS</vt:lpstr>
      <vt:lpstr>Berlin</vt:lpstr>
      <vt:lpstr>Equation</vt:lpstr>
      <vt:lpstr>Principle Component Analysis (PCA)</vt:lpstr>
      <vt:lpstr>Agenda</vt:lpstr>
      <vt:lpstr>What is PCA?</vt:lpstr>
      <vt:lpstr>History</vt:lpstr>
      <vt:lpstr>How does PCA work? (1/3)</vt:lpstr>
      <vt:lpstr>How does PCA work? (2/3)</vt:lpstr>
      <vt:lpstr>How does PCA work? (3/3)</vt:lpstr>
      <vt:lpstr>Example: Image Compression</vt:lpstr>
      <vt:lpstr>Image Compression: Eigenvalues</vt:lpstr>
      <vt:lpstr>Image Compression: PCs 5 and 10</vt:lpstr>
      <vt:lpstr>Image Compression: PCs 15-80</vt:lpstr>
      <vt:lpstr>Image Compression: PCs 120-210</vt:lpstr>
      <vt:lpstr>Image Compression: File Size</vt:lpstr>
      <vt:lpstr>Conclusion/Considerations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Estrada</dc:creator>
  <cp:lastModifiedBy>Luis Estrada</cp:lastModifiedBy>
  <cp:revision>12</cp:revision>
  <dcterms:created xsi:type="dcterms:W3CDTF">2024-08-11T03:08:32Z</dcterms:created>
  <dcterms:modified xsi:type="dcterms:W3CDTF">2024-08-13T02:21:32Z</dcterms:modified>
</cp:coreProperties>
</file>