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97" r:id="rId3"/>
  </p:sldMasterIdLst>
  <p:notesMasterIdLst>
    <p:notesMasterId r:id="rId15"/>
  </p:notesMasterIdLst>
  <p:sldIdLst>
    <p:sldId id="256" r:id="rId4"/>
    <p:sldId id="257" r:id="rId5"/>
    <p:sldId id="266" r:id="rId6"/>
    <p:sldId id="284" r:id="rId7"/>
    <p:sldId id="282" r:id="rId8"/>
    <p:sldId id="283" r:id="rId9"/>
    <p:sldId id="279" r:id="rId10"/>
    <p:sldId id="280" r:id="rId11"/>
    <p:sldId id="281" r:id="rId12"/>
    <p:sldId id="278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31407089-E79A-4F91-AE28-940F9676E622}">
          <p14:sldIdLst>
            <p14:sldId id="256"/>
            <p14:sldId id="257"/>
          </p14:sldIdLst>
        </p14:section>
        <p14:section name="Introduction" id="{C933B83D-6E55-42C9-A279-D153345AFC20}">
          <p14:sldIdLst>
            <p14:sldId id="266"/>
            <p14:sldId id="284"/>
          </p14:sldIdLst>
        </p14:section>
        <p14:section name="1st year result" id="{E953AE2F-3BC2-40AA-9689-69F2B22E338B}">
          <p14:sldIdLst>
            <p14:sldId id="282"/>
            <p14:sldId id="283"/>
            <p14:sldId id="279"/>
            <p14:sldId id="280"/>
            <p14:sldId id="281"/>
            <p14:sldId id="278"/>
          </p14:sldIdLst>
        </p14:section>
        <p14:section name="The End" id="{C4854BEA-AB75-41FD-A4F8-2FE7A987128E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u Sy. Le" initials="HSL" lastIdx="1" clrIdx="0">
    <p:extLst>
      <p:ext uri="{19B8F6BF-5375-455C-9EA6-DF929625EA0E}">
        <p15:presenceInfo xmlns:p15="http://schemas.microsoft.com/office/powerpoint/2012/main" userId="S-1-5-21-1821468967-4106907450-2776687247-303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84047" autoAdjust="0"/>
  </p:normalViewPr>
  <p:slideViewPr>
    <p:cSldViewPr snapToGrid="0">
      <p:cViewPr varScale="1">
        <p:scale>
          <a:sx n="131" d="100"/>
          <a:sy n="131" d="100"/>
        </p:scale>
        <p:origin x="15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3444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BB0D2-B4AB-46DD-8353-5863A644691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0AC63-8529-4852-8793-AD37C1250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8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</a:t>
            </a:r>
            <a:r>
              <a:rPr lang="en-US" baseline="0" dirty="0"/>
              <a:t> one, I’m </a:t>
            </a:r>
            <a:r>
              <a:rPr lang="en-US" baseline="0" dirty="0" err="1"/>
              <a:t>Hau</a:t>
            </a:r>
            <a:r>
              <a:rPr lang="en-US" baseline="0" dirty="0"/>
              <a:t> Le from AIS2, FED1.</a:t>
            </a:r>
          </a:p>
          <a:p>
            <a:endParaRPr lang="en-US" baseline="0" dirty="0"/>
          </a:p>
          <a:p>
            <a:r>
              <a:rPr lang="en-US" baseline="0" dirty="0"/>
              <a:t>Today, I’m going to introduce my MMT plan for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57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</a:t>
            </a:r>
            <a:r>
              <a:rPr lang="en-US" baseline="0" dirty="0"/>
              <a:t> has 5 main parts.</a:t>
            </a:r>
          </a:p>
          <a:p>
            <a:r>
              <a:rPr lang="en-US" baseline="0" dirty="0"/>
              <a:t>The first one is a sort introduction about mentor, mentee.</a:t>
            </a:r>
          </a:p>
          <a:p>
            <a:r>
              <a:rPr lang="en-US" baseline="0" dirty="0"/>
              <a:t>The second one is a overview about the target that I aiming after this MMT finish.</a:t>
            </a:r>
          </a:p>
          <a:p>
            <a:r>
              <a:rPr lang="en-US" baseline="0" dirty="0"/>
              <a:t>The third one, I’ll talk about the methods that will be applied in order to archive the target.</a:t>
            </a:r>
          </a:p>
          <a:p>
            <a:r>
              <a:rPr lang="en-US" baseline="0" dirty="0"/>
              <a:t>After that, I’ll talk about the communication channel between mentor and mentee.</a:t>
            </a:r>
          </a:p>
          <a:p>
            <a:r>
              <a:rPr lang="en-US" baseline="0" dirty="0"/>
              <a:t>The final one is Q&amp;A.</a:t>
            </a:r>
          </a:p>
          <a:p>
            <a:endParaRPr lang="en-US" baseline="0" dirty="0"/>
          </a:p>
          <a:p>
            <a:r>
              <a:rPr lang="en-US" baseline="0" dirty="0"/>
              <a:t>So, firstly, let me take a quick 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2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mentor is Thu</a:t>
            </a:r>
            <a:r>
              <a:rPr lang="en-US" baseline="0" dirty="0"/>
              <a:t> Vo. He is a 22G engineer.</a:t>
            </a:r>
          </a:p>
          <a:p>
            <a:r>
              <a:rPr lang="en-US" baseline="0" dirty="0"/>
              <a:t>I’m </a:t>
            </a:r>
            <a:r>
              <a:rPr lang="en-US" baseline="0" dirty="0" err="1"/>
              <a:t>Hau</a:t>
            </a:r>
            <a:r>
              <a:rPr lang="en-US" baseline="0" dirty="0"/>
              <a:t> Le, I’m a 26G engineer and I’m the mentee.</a:t>
            </a:r>
          </a:p>
          <a:p>
            <a:r>
              <a:rPr lang="en-US" baseline="0" dirty="0"/>
              <a:t>And we come from AISS2 group.</a:t>
            </a:r>
          </a:p>
          <a:p>
            <a:endParaRPr lang="en-US" baseline="0" dirty="0"/>
          </a:p>
          <a:p>
            <a:r>
              <a:rPr lang="en-US" baseline="0" dirty="0"/>
              <a:t>Now, I’m going to show you guys my target in this MMT.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This slide also the end of my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6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42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9234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097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68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95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07093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96321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02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9F078-88ED-41ED-832F-7AC4AFAA4DE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01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2950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864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4867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190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41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78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862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1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78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0952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46596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044532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517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06602492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37870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06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2883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  <p:sp>
        <p:nvSpPr>
          <p:cNvPr id="4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32809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9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02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54424468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62870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3689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2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721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7305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229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11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9686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036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535628855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06319784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003746474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22637275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14608349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90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352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1269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8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47578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9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0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748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6433195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2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4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7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2016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Design Vietnam Co., Ltd.. All rights reserved.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5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782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5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6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svg"/><Relationship Id="rId7" Type="http://schemas.openxmlformats.org/officeDocument/2006/relationships/image" Target="../media/image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13.sv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svg"/><Relationship Id="rId7" Type="http://schemas.openxmlformats.org/officeDocument/2006/relationships/image" Target="../media/image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13.sv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 b="3308"/>
          <a:stretch>
            <a:fillRect/>
          </a:stretch>
        </p:blipFill>
        <p:spPr>
          <a:xfrm>
            <a:off x="468000" y="-36871"/>
            <a:ext cx="11253600" cy="615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dirty="0">
                <a:latin typeface="+mn-lt"/>
              </a:rPr>
              <a:t>MENTOR – MENTEE</a:t>
            </a:r>
          </a:p>
          <a:p>
            <a:r>
              <a:rPr lang="en-US" dirty="0">
                <a:latin typeface="+mn-lt"/>
              </a:rPr>
              <a:t>TRAINING REPORT</a:t>
            </a:r>
          </a:p>
          <a:p>
            <a:r>
              <a:rPr lang="en-US" dirty="0">
                <a:latin typeface="+mn-lt"/>
              </a:rPr>
              <a:t>26</a:t>
            </a:r>
            <a:r>
              <a:rPr lang="en-US" baseline="30000" dirty="0">
                <a:latin typeface="+mn-lt"/>
              </a:rPr>
              <a:t>th</a:t>
            </a:r>
            <a:r>
              <a:rPr lang="en-US" dirty="0">
                <a:latin typeface="+mn-lt"/>
              </a:rPr>
              <a:t> GENERATION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368305"/>
          </a:xfr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latin typeface="+mn-lt"/>
              </a:rPr>
              <a:t>Mentor:	THU MANH VO</a:t>
            </a:r>
          </a:p>
          <a:p>
            <a:r>
              <a:rPr lang="en-US" dirty="0">
                <a:latin typeface="+mn-lt"/>
              </a:rPr>
              <a:t>Mentee:	HAU SY LE</a:t>
            </a:r>
          </a:p>
          <a:p>
            <a:r>
              <a:rPr lang="en-US" dirty="0">
                <a:latin typeface="+mn-lt"/>
              </a:rPr>
              <a:t>Peripheral Design Group</a:t>
            </a:r>
          </a:p>
          <a:p>
            <a:r>
              <a:rPr lang="en-US" dirty="0">
                <a:latin typeface="+mn-lt"/>
              </a:rPr>
              <a:t>Front-end Design Department 1</a:t>
            </a:r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1080000" y="4176306"/>
            <a:ext cx="5040000" cy="60973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252000" tIns="180000" rIns="180000" bIns="18000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600" b="0" kern="1200" cap="none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Dec 19</a:t>
            </a:r>
            <a:r>
              <a:rPr lang="en-US" baseline="30000" dirty="0">
                <a:latin typeface="+mn-lt"/>
              </a:rPr>
              <a:t>th</a:t>
            </a:r>
            <a:r>
              <a:rPr lang="en-US" dirty="0">
                <a:latin typeface="+mn-lt"/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613003727"/>
      </p:ext>
    </p:extLst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82615" y="4123592"/>
            <a:ext cx="9144000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Line Callout 2 8"/>
          <p:cNvSpPr/>
          <p:nvPr/>
        </p:nvSpPr>
        <p:spPr>
          <a:xfrm>
            <a:off x="2704022" y="2333760"/>
            <a:ext cx="2031023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8588"/>
              <a:gd name="adj6" fmla="val -32155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presentation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5385000" y="2333760"/>
            <a:ext cx="2031023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0762"/>
              <a:gd name="adj6" fmla="val -31722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Mid-term presentation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8065978" y="2333760"/>
            <a:ext cx="2031023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8588"/>
              <a:gd name="adj6" fmla="val -33021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Finish MMT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8584488" y="2928167"/>
            <a:ext cx="2031023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5110"/>
              <a:gd name="adj6" fmla="val -2696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presentation</a:t>
            </a:r>
          </a:p>
        </p:txBody>
      </p:sp>
      <p:sp>
        <p:nvSpPr>
          <p:cNvPr id="13" name="Line Callout 2 12"/>
          <p:cNvSpPr/>
          <p:nvPr/>
        </p:nvSpPr>
        <p:spPr>
          <a:xfrm>
            <a:off x="9063905" y="3522572"/>
            <a:ext cx="2031023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5110"/>
              <a:gd name="adj6" fmla="val -21765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Evaluation, feedback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0007" y="4135501"/>
            <a:ext cx="5052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18291" y="4135501"/>
            <a:ext cx="63350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M13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99269" y="4135501"/>
            <a:ext cx="63350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M24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9224" y="4135501"/>
            <a:ext cx="63350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M25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82615" y="5401407"/>
            <a:ext cx="9144000" cy="0"/>
          </a:xfrm>
          <a:prstGeom prst="straightConnector1">
            <a:avLst/>
          </a:prstGeom>
          <a:ln>
            <a:prstDash val="lgDashDot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2615" y="5032075"/>
            <a:ext cx="478849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Monthly report, monthly evaluate with mentor</a:t>
            </a:r>
          </a:p>
        </p:txBody>
      </p:sp>
    </p:spTree>
    <p:extLst>
      <p:ext uri="{BB962C8B-B14F-4D97-AF65-F5344CB8AC3E}">
        <p14:creationId xmlns:p14="http://schemas.microsoft.com/office/powerpoint/2010/main" val="2965450730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build="p" animBg="1"/>
      <p:bldP spid="11" grpId="0" build="p" animBg="1"/>
      <p:bldP spid="12" grpId="0" build="p" animBg="1"/>
      <p:bldP spid="13" grpId="0" build="p" animBg="1"/>
      <p:bldP spid="14" grpId="0" build="p"/>
      <p:bldP spid="15" grpId="0" build="p"/>
      <p:bldP spid="16" grpId="0" build="p"/>
      <p:bldP spid="17" grpId="0" build="p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 b="3308"/>
          <a:stretch>
            <a:fillRect/>
          </a:stretch>
        </p:blipFill>
        <p:spPr>
          <a:xfrm>
            <a:off x="468000" y="0"/>
            <a:ext cx="11253600" cy="61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THANK YOU FOR YOUR LISTENING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80000" y="2489081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Q&amp;A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902700"/>
      </p:ext>
    </p:extLst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096966"/>
              </p:ext>
            </p:extLst>
          </p:nvPr>
        </p:nvGraphicFramePr>
        <p:xfrm>
          <a:off x="1568499" y="2311213"/>
          <a:ext cx="8920206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30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71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800" dirty="0"/>
                        <a:t>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baseline="0" dirty="0"/>
                        <a:t> 1</a:t>
                      </a:r>
                      <a:r>
                        <a:rPr lang="en-US" sz="2800" baseline="30000" dirty="0"/>
                        <a:t>st</a:t>
                      </a:r>
                      <a:r>
                        <a:rPr lang="en-US" sz="2800" baseline="0" dirty="0"/>
                        <a:t> YEAR RESULT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800" dirty="0"/>
                        <a:t> 2</a:t>
                      </a:r>
                      <a:r>
                        <a:rPr lang="en-US" sz="2800" baseline="30000" dirty="0"/>
                        <a:t>nd</a:t>
                      </a:r>
                      <a:r>
                        <a:rPr lang="en-US" sz="2800" baseline="0" dirty="0"/>
                        <a:t> YEAR TARGET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/>
                        <a:t> 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55972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2579535" y="2249103"/>
            <a:ext cx="2743200" cy="27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THU VO</a:t>
            </a:r>
          </a:p>
          <a:p>
            <a:pPr algn="ctr"/>
            <a:r>
              <a:rPr lang="en-US" dirty="0"/>
              <a:t>22G – 1605</a:t>
            </a:r>
          </a:p>
          <a:p>
            <a:pPr algn="ctr"/>
            <a:r>
              <a:rPr lang="en-US" dirty="0"/>
              <a:t>Mentor</a:t>
            </a:r>
          </a:p>
        </p:txBody>
      </p:sp>
      <p:sp>
        <p:nvSpPr>
          <p:cNvPr id="6" name="Oval 5"/>
          <p:cNvSpPr/>
          <p:nvPr/>
        </p:nvSpPr>
        <p:spPr>
          <a:xfrm>
            <a:off x="6063007" y="2249103"/>
            <a:ext cx="2743200" cy="27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HAU LE</a:t>
            </a:r>
          </a:p>
          <a:p>
            <a:pPr algn="ctr"/>
            <a:r>
              <a:rPr lang="en-US" dirty="0"/>
              <a:t>26G – 2082</a:t>
            </a:r>
          </a:p>
          <a:p>
            <a:pPr algn="ctr"/>
            <a:r>
              <a:rPr lang="en-US" dirty="0"/>
              <a:t>Mentee</a:t>
            </a:r>
          </a:p>
        </p:txBody>
      </p:sp>
    </p:spTree>
    <p:extLst>
      <p:ext uri="{BB962C8B-B14F-4D97-AF65-F5344CB8AC3E}">
        <p14:creationId xmlns:p14="http://schemas.microsoft.com/office/powerpoint/2010/main" val="697926688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867327"/>
              </p:ext>
            </p:extLst>
          </p:nvPr>
        </p:nvGraphicFramePr>
        <p:xfrm>
          <a:off x="1080000" y="1678489"/>
          <a:ext cx="6324404" cy="3670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79044"/>
                <a:gridCol w="2828444"/>
                <a:gridCol w="437668"/>
                <a:gridCol w="451956"/>
                <a:gridCol w="437668"/>
                <a:gridCol w="451956"/>
                <a:gridCol w="437668"/>
              </a:tblGrid>
              <a:tr h="7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Role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Skill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Nov-17</a:t>
                      </a:r>
                      <a:endParaRPr lang="en-US" sz="1000" b="1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May-18</a:t>
                      </a:r>
                      <a:endParaRPr lang="en-US" sz="1000" b="1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Nov-18</a:t>
                      </a:r>
                      <a:endParaRPr lang="en-US" sz="1000" b="1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May-19</a:t>
                      </a:r>
                      <a:endParaRPr lang="en-US" sz="1000" b="1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Nov-19</a:t>
                      </a:r>
                      <a:endParaRPr lang="en-US" sz="1000" b="1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</a:tr>
              <a:tr h="106127"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Functional Verification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Determine verification strategy (verification policy)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</a:tr>
              <a:tr h="59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Check specification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Create verification item checklist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Create test patterns for functional verification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Conduct test patterns verification of RTL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Evaluate functional verification result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</a:tr>
              <a:tr h="59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</a:tr>
              <a:tr h="71174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Logic Design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Synthesis and do formal verification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Determine checker strategy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Analyze and fix checker errors (HLDRC)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Analyze and fix checker errors (DFTcheck)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Analyze and fix checker errors (STAcheck)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</a:tr>
              <a:tr h="59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Analyze and do ECO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Analyze timing report and optimize timing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</a:tr>
              <a:tr h="59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</a:tr>
              <a:tr h="71174"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Functional Design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Create module design specifications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</a:tr>
              <a:tr h="59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Create RTL description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Analyze and fix RTL checker (Spyglass)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</a:tr>
              <a:tr h="59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Create top level netlist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Determine strategies of evaluation and testing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</a:tr>
              <a:tr h="59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Create timing budget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</a:tr>
              <a:tr h="59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</a:tr>
              <a:tr h="5952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2.4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76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64" name="Rectangle 65">
            <a:extLst>
              <a:ext uri="{FF2B5EF4-FFF2-40B4-BE49-F238E27FC236}">
                <a16:creationId xmlns:a16="http://schemas.microsoft.com/office/drawing/2014/main" xmlns="" id="{AA4513F4-801C-4D2A-AB44-CAE5F0B3A8B3}"/>
              </a:ext>
            </a:extLst>
          </p:cNvPr>
          <p:cNvSpPr/>
          <p:nvPr/>
        </p:nvSpPr>
        <p:spPr>
          <a:xfrm>
            <a:off x="9497588" y="137919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65" name="Rectangle 65">
            <a:extLst>
              <a:ext uri="{FF2B5EF4-FFF2-40B4-BE49-F238E27FC236}">
                <a16:creationId xmlns:a16="http://schemas.microsoft.com/office/drawing/2014/main" xmlns="" id="{B0A0EC76-636C-42AB-8305-8CC78D5E295D}"/>
              </a:ext>
            </a:extLst>
          </p:cNvPr>
          <p:cNvSpPr/>
          <p:nvPr/>
        </p:nvSpPr>
        <p:spPr>
          <a:xfrm>
            <a:off x="10741761" y="137919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080000" y="230027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Create module design specifications</a:t>
            </a:r>
          </a:p>
          <a:p>
            <a:r>
              <a:rPr lang="en-US" dirty="0"/>
              <a:t>Create RTL description</a:t>
            </a:r>
          </a:p>
          <a:p>
            <a:r>
              <a:rPr lang="en-US" dirty="0"/>
              <a:t>Analyze and fix RTL checker (Spyglass)</a:t>
            </a:r>
          </a:p>
          <a:p>
            <a:r>
              <a:rPr lang="en-US" dirty="0"/>
              <a:t>Create top level netlist</a:t>
            </a:r>
          </a:p>
          <a:p>
            <a:r>
              <a:rPr lang="en-US" dirty="0"/>
              <a:t>Determine strategies of evaluation and testing</a:t>
            </a:r>
          </a:p>
          <a:p>
            <a:r>
              <a:rPr lang="en-US" dirty="0"/>
              <a:t>Create timing budget</a:t>
            </a:r>
          </a:p>
        </p:txBody>
      </p:sp>
    </p:spTree>
    <p:extLst>
      <p:ext uri="{BB962C8B-B14F-4D97-AF65-F5344CB8AC3E}">
        <p14:creationId xmlns:p14="http://schemas.microsoft.com/office/powerpoint/2010/main" val="267319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DESIGN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9600000" y="137919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9" name="Rectangle 8"/>
          <p:cNvSpPr/>
          <p:nvPr/>
        </p:nvSpPr>
        <p:spPr>
          <a:xfrm>
            <a:off x="9600000" y="1698123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D3-ES1.1</a:t>
            </a:r>
          </a:p>
        </p:txBody>
      </p:sp>
      <p:sp>
        <p:nvSpPr>
          <p:cNvPr id="10" name="Rectangle 65">
            <a:extLst>
              <a:ext uri="{FF2B5EF4-FFF2-40B4-BE49-F238E27FC236}">
                <a16:creationId xmlns:a16="http://schemas.microsoft.com/office/drawing/2014/main" xmlns="" id="{86BCF2D7-265B-428E-8E7B-B4770CD5F2D6}"/>
              </a:ext>
            </a:extLst>
          </p:cNvPr>
          <p:cNvSpPr/>
          <p:nvPr/>
        </p:nvSpPr>
        <p:spPr>
          <a:xfrm>
            <a:off x="10842735" y="137919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11" name="Rectangle 65">
            <a:extLst>
              <a:ext uri="{FF2B5EF4-FFF2-40B4-BE49-F238E27FC236}">
                <a16:creationId xmlns:a16="http://schemas.microsoft.com/office/drawing/2014/main" xmlns="" id="{6E428CCA-6A2D-45E1-91D8-D9DF13D3FA8C}"/>
              </a:ext>
            </a:extLst>
          </p:cNvPr>
          <p:cNvSpPr/>
          <p:nvPr/>
        </p:nvSpPr>
        <p:spPr>
          <a:xfrm>
            <a:off x="10842735" y="202595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TMU</a:t>
            </a:r>
            <a:endParaRPr lang="en-US" sz="1400" dirty="0"/>
          </a:p>
        </p:txBody>
      </p:sp>
      <p:sp>
        <p:nvSpPr>
          <p:cNvPr id="12" name="Rectangle 65">
            <a:extLst>
              <a:ext uri="{FF2B5EF4-FFF2-40B4-BE49-F238E27FC236}">
                <a16:creationId xmlns:a16="http://schemas.microsoft.com/office/drawing/2014/main" xmlns="" id="{4697D502-C568-44DC-93A0-8BD1149D2CBA}"/>
              </a:ext>
            </a:extLst>
          </p:cNvPr>
          <p:cNvSpPr/>
          <p:nvPr/>
        </p:nvSpPr>
        <p:spPr>
          <a:xfrm>
            <a:off x="10842735" y="1702574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RWDT</a:t>
            </a:r>
            <a:endParaRPr lang="en-US" sz="1400" dirty="0"/>
          </a:p>
        </p:txBody>
      </p:sp>
      <p:sp>
        <p:nvSpPr>
          <p:cNvPr id="13" name="Rectangle 65">
            <a:extLst>
              <a:ext uri="{FF2B5EF4-FFF2-40B4-BE49-F238E27FC236}">
                <a16:creationId xmlns:a16="http://schemas.microsoft.com/office/drawing/2014/main" xmlns="" id="{80551A04-DB34-4F7B-834F-E434D2132175}"/>
              </a:ext>
            </a:extLst>
          </p:cNvPr>
          <p:cNvSpPr/>
          <p:nvPr/>
        </p:nvSpPr>
        <p:spPr>
          <a:xfrm>
            <a:off x="10842735" y="2349326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14" name="Rectangle 65">
            <a:extLst>
              <a:ext uri="{FF2B5EF4-FFF2-40B4-BE49-F238E27FC236}">
                <a16:creationId xmlns:a16="http://schemas.microsoft.com/office/drawing/2014/main" xmlns="" id="{AA4513F4-801C-4D2A-AB44-CAE5F0B3A8B3}"/>
              </a:ext>
            </a:extLst>
          </p:cNvPr>
          <p:cNvSpPr/>
          <p:nvPr/>
        </p:nvSpPr>
        <p:spPr>
          <a:xfrm>
            <a:off x="9600000" y="2672702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15" name="Rectangle 65">
            <a:extLst>
              <a:ext uri="{FF2B5EF4-FFF2-40B4-BE49-F238E27FC236}">
                <a16:creationId xmlns:a16="http://schemas.microsoft.com/office/drawing/2014/main" xmlns="" id="{B0A0EC76-636C-42AB-8305-8CC78D5E295D}"/>
              </a:ext>
            </a:extLst>
          </p:cNvPr>
          <p:cNvSpPr/>
          <p:nvPr/>
        </p:nvSpPr>
        <p:spPr>
          <a:xfrm>
            <a:off x="10844173" y="2672702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80000" y="248648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Synthesis and do formal verification</a:t>
            </a:r>
          </a:p>
          <a:p>
            <a:r>
              <a:rPr lang="en-US" dirty="0"/>
              <a:t>Determine checker strategy</a:t>
            </a:r>
          </a:p>
          <a:p>
            <a:r>
              <a:rPr lang="en-US" dirty="0"/>
              <a:t>Analyze and fix checker errors (HLDRC)</a:t>
            </a:r>
          </a:p>
          <a:p>
            <a:r>
              <a:rPr lang="en-US" dirty="0"/>
              <a:t>Analyze and fix checker errors (</a:t>
            </a:r>
            <a:r>
              <a:rPr lang="en-US" dirty="0" err="1"/>
              <a:t>DFTcheck</a:t>
            </a:r>
            <a:r>
              <a:rPr lang="en-US" dirty="0"/>
              <a:t>)</a:t>
            </a:r>
          </a:p>
          <a:p>
            <a:r>
              <a:rPr lang="en-US" dirty="0"/>
              <a:t>Analyze and fix checker errors (</a:t>
            </a:r>
            <a:r>
              <a:rPr lang="en-US" dirty="0" err="1"/>
              <a:t>STAcheck</a:t>
            </a:r>
            <a:r>
              <a:rPr lang="en-US" dirty="0"/>
              <a:t>)</a:t>
            </a:r>
          </a:p>
          <a:p>
            <a:r>
              <a:rPr lang="en-US" dirty="0"/>
              <a:t>Analyze and do ECO</a:t>
            </a:r>
          </a:p>
          <a:p>
            <a:r>
              <a:rPr lang="en-US" dirty="0"/>
              <a:t>Analyze timing report and optimize timing</a:t>
            </a:r>
          </a:p>
        </p:txBody>
      </p:sp>
    </p:spTree>
    <p:extLst>
      <p:ext uri="{BB962C8B-B14F-4D97-AF65-F5344CB8AC3E}">
        <p14:creationId xmlns:p14="http://schemas.microsoft.com/office/powerpoint/2010/main" val="148549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65" name="Rectangle 64"/>
          <p:cNvSpPr/>
          <p:nvPr/>
        </p:nvSpPr>
        <p:spPr>
          <a:xfrm>
            <a:off x="9600000" y="137919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600000" y="1698123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D3-ES1.1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xmlns="" id="{86BCF2D7-265B-428E-8E7B-B4770CD5F2D6}"/>
              </a:ext>
            </a:extLst>
          </p:cNvPr>
          <p:cNvSpPr/>
          <p:nvPr/>
        </p:nvSpPr>
        <p:spPr>
          <a:xfrm>
            <a:off x="10842735" y="137919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8" name="Rectangle 65">
            <a:extLst>
              <a:ext uri="{FF2B5EF4-FFF2-40B4-BE49-F238E27FC236}">
                <a16:creationId xmlns:a16="http://schemas.microsoft.com/office/drawing/2014/main" xmlns="" id="{6E428CCA-6A2D-45E1-91D8-D9DF13D3FA8C}"/>
              </a:ext>
            </a:extLst>
          </p:cNvPr>
          <p:cNvSpPr/>
          <p:nvPr/>
        </p:nvSpPr>
        <p:spPr>
          <a:xfrm>
            <a:off x="10842735" y="202595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TMU</a:t>
            </a:r>
            <a:endParaRPr lang="en-US" sz="1400" dirty="0"/>
          </a:p>
        </p:txBody>
      </p:sp>
      <p:sp>
        <p:nvSpPr>
          <p:cNvPr id="9" name="Rectangle 65">
            <a:extLst>
              <a:ext uri="{FF2B5EF4-FFF2-40B4-BE49-F238E27FC236}">
                <a16:creationId xmlns:a16="http://schemas.microsoft.com/office/drawing/2014/main" xmlns="" id="{4697D502-C568-44DC-93A0-8BD1149D2CBA}"/>
              </a:ext>
            </a:extLst>
          </p:cNvPr>
          <p:cNvSpPr/>
          <p:nvPr/>
        </p:nvSpPr>
        <p:spPr>
          <a:xfrm>
            <a:off x="10842735" y="1702574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RWDT</a:t>
            </a:r>
            <a:endParaRPr lang="en-US" sz="1400" dirty="0"/>
          </a:p>
        </p:txBody>
      </p:sp>
      <p:sp>
        <p:nvSpPr>
          <p:cNvPr id="10" name="Rectangle 65">
            <a:extLst>
              <a:ext uri="{FF2B5EF4-FFF2-40B4-BE49-F238E27FC236}">
                <a16:creationId xmlns:a16="http://schemas.microsoft.com/office/drawing/2014/main" xmlns="" id="{80551A04-DB34-4F7B-834F-E434D2132175}"/>
              </a:ext>
            </a:extLst>
          </p:cNvPr>
          <p:cNvSpPr/>
          <p:nvPr/>
        </p:nvSpPr>
        <p:spPr>
          <a:xfrm>
            <a:off x="10842735" y="2349326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grpSp>
        <p:nvGrpSpPr>
          <p:cNvPr id="12" name="Nhóm 11">
            <a:extLst>
              <a:ext uri="{FF2B5EF4-FFF2-40B4-BE49-F238E27FC236}">
                <a16:creationId xmlns:a16="http://schemas.microsoft.com/office/drawing/2014/main" xmlns="" id="{E9824CE2-871E-49FD-8B66-EC2EABC88AD6}"/>
              </a:ext>
            </a:extLst>
          </p:cNvPr>
          <p:cNvGrpSpPr/>
          <p:nvPr/>
        </p:nvGrpSpPr>
        <p:grpSpPr>
          <a:xfrm>
            <a:off x="1140486" y="1685476"/>
            <a:ext cx="5643235" cy="615553"/>
            <a:chOff x="506534" y="4095924"/>
            <a:chExt cx="5643235" cy="615553"/>
          </a:xfrm>
        </p:grpSpPr>
        <p:pic>
          <p:nvPicPr>
            <p:cNvPr id="13" name="Đồ họa 12" descr="Cơ sở dữ liệu">
              <a:extLst>
                <a:ext uri="{FF2B5EF4-FFF2-40B4-BE49-F238E27FC236}">
                  <a16:creationId xmlns:a16="http://schemas.microsoft.com/office/drawing/2014/main" xmlns="" id="{ABA56C2A-B7DB-4C66-AF59-C25EDA3F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xmlns="" id="{F9C4A32F-A02E-4F23-9B87-EDF40562F1D1}"/>
                </a:ext>
              </a:extLst>
            </p:cNvPr>
            <p:cNvSpPr txBox="1"/>
            <p:nvPr/>
          </p:nvSpPr>
          <p:spPr>
            <a:xfrm>
              <a:off x="963734" y="4095924"/>
              <a:ext cx="518603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test patterns for functional verification</a:t>
              </a:r>
            </a:p>
            <a:p>
              <a:r>
                <a:rPr lang="en-US" sz="1600" dirty="0"/>
                <a:t>+ SWDT(27), RWDT(27), TMU(145), TPU(8)</a:t>
              </a:r>
              <a:endParaRPr lang="en-US" dirty="0"/>
            </a:p>
          </p:txBody>
        </p:sp>
      </p:grpSp>
      <p:grpSp>
        <p:nvGrpSpPr>
          <p:cNvPr id="15" name="Nhóm 14">
            <a:extLst>
              <a:ext uri="{FF2B5EF4-FFF2-40B4-BE49-F238E27FC236}">
                <a16:creationId xmlns:a16="http://schemas.microsoft.com/office/drawing/2014/main" xmlns="" id="{C3CDC543-7412-4CB3-90F0-C5847D7D2FA0}"/>
              </a:ext>
            </a:extLst>
          </p:cNvPr>
          <p:cNvGrpSpPr/>
          <p:nvPr/>
        </p:nvGrpSpPr>
        <p:grpSpPr>
          <a:xfrm>
            <a:off x="1140486" y="2567393"/>
            <a:ext cx="5399579" cy="615553"/>
            <a:chOff x="506534" y="4764945"/>
            <a:chExt cx="5399579" cy="615553"/>
          </a:xfrm>
        </p:grpSpPr>
        <p:pic>
          <p:nvPicPr>
            <p:cNvPr id="16" name="Đồ họa 15" descr="Xe chở bê tông">
              <a:extLst>
                <a:ext uri="{FF2B5EF4-FFF2-40B4-BE49-F238E27FC236}">
                  <a16:creationId xmlns:a16="http://schemas.microsoft.com/office/drawing/2014/main" xmlns="" id="{859E4CEA-2B4B-4FFB-A38A-A335DB44B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06534" y="4764945"/>
              <a:ext cx="457200" cy="457200"/>
            </a:xfrm>
            <a:prstGeom prst="rect">
              <a:avLst/>
            </a:prstGeom>
          </p:spPr>
        </p:pic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xmlns="" id="{11D433E5-6663-4CD0-8F30-FE649F167225}"/>
                </a:ext>
              </a:extLst>
            </p:cNvPr>
            <p:cNvSpPr txBox="1"/>
            <p:nvPr/>
          </p:nvSpPr>
          <p:spPr>
            <a:xfrm>
              <a:off x="963734" y="4764945"/>
              <a:ext cx="494237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Conduct functional verification at RTL level</a:t>
              </a:r>
            </a:p>
            <a:p>
              <a:r>
                <a:rPr lang="en-US" sz="1600" dirty="0"/>
                <a:t>+ SWDT(35), RWDT(35), TMU(210), TPU(47)</a:t>
              </a:r>
              <a:endParaRPr lang="en-US" dirty="0"/>
            </a:p>
          </p:txBody>
        </p:sp>
      </p:grpSp>
      <p:grpSp>
        <p:nvGrpSpPr>
          <p:cNvPr id="18" name="Nhóm 17">
            <a:extLst>
              <a:ext uri="{FF2B5EF4-FFF2-40B4-BE49-F238E27FC236}">
                <a16:creationId xmlns:a16="http://schemas.microsoft.com/office/drawing/2014/main" xmlns="" id="{448CC9C4-2936-44B7-B175-A57AEA2D0D4D}"/>
              </a:ext>
            </a:extLst>
          </p:cNvPr>
          <p:cNvGrpSpPr/>
          <p:nvPr/>
        </p:nvGrpSpPr>
        <p:grpSpPr>
          <a:xfrm>
            <a:off x="1140486" y="3384113"/>
            <a:ext cx="4745552" cy="861774"/>
            <a:chOff x="506534" y="5328765"/>
            <a:chExt cx="4745552" cy="861774"/>
          </a:xfrm>
        </p:grpSpPr>
        <p:pic>
          <p:nvPicPr>
            <p:cNvPr id="19" name="Đồ họa 18" descr="Kính hiển vi">
              <a:extLst>
                <a:ext uri="{FF2B5EF4-FFF2-40B4-BE49-F238E27FC236}">
                  <a16:creationId xmlns:a16="http://schemas.microsoft.com/office/drawing/2014/main" xmlns="" id="{9F48E957-8DA2-415F-96A4-D62D38AE4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506534" y="5328765"/>
              <a:ext cx="457200" cy="457200"/>
            </a:xfrm>
            <a:prstGeom prst="rect">
              <a:avLst/>
            </a:prstGeom>
          </p:spPr>
        </p:pic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xmlns="" id="{1EFFA4D1-5A09-4C62-B15B-B087783C0747}"/>
                </a:ext>
              </a:extLst>
            </p:cNvPr>
            <p:cNvSpPr txBox="1"/>
            <p:nvPr/>
          </p:nvSpPr>
          <p:spPr>
            <a:xfrm>
              <a:off x="963733" y="5328765"/>
              <a:ext cx="428835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Evaluate functional verification result</a:t>
              </a:r>
            </a:p>
            <a:p>
              <a:r>
                <a:rPr lang="en-US" sz="1600" dirty="0"/>
                <a:t>+ CT verification result</a:t>
              </a:r>
            </a:p>
            <a:p>
              <a:r>
                <a:rPr lang="en-US" sz="1600" dirty="0"/>
                <a:t>+ Coverage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492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grpSp>
        <p:nvGrpSpPr>
          <p:cNvPr id="28" name="Nhóm 27">
            <a:extLst>
              <a:ext uri="{FF2B5EF4-FFF2-40B4-BE49-F238E27FC236}">
                <a16:creationId xmlns:a16="http://schemas.microsoft.com/office/drawing/2014/main" xmlns="" id="{A22FA561-2E1E-4D0D-9D58-75839BA6075C}"/>
              </a:ext>
            </a:extLst>
          </p:cNvPr>
          <p:cNvGrpSpPr/>
          <p:nvPr/>
        </p:nvGrpSpPr>
        <p:grpSpPr>
          <a:xfrm>
            <a:off x="1080000" y="1672429"/>
            <a:ext cx="6880753" cy="923330"/>
            <a:chOff x="506534" y="2939553"/>
            <a:chExt cx="6880753" cy="923330"/>
          </a:xfrm>
        </p:grpSpPr>
        <p:pic>
          <p:nvPicPr>
            <p:cNvPr id="11" name="Đồ họa 10" descr="Danh sách">
              <a:extLst>
                <a:ext uri="{FF2B5EF4-FFF2-40B4-BE49-F238E27FC236}">
                  <a16:creationId xmlns:a16="http://schemas.microsoft.com/office/drawing/2014/main" xmlns="" id="{B9D46646-FACA-4589-BAD1-3CD8D5E34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06534" y="2939553"/>
              <a:ext cx="457200" cy="457200"/>
            </a:xfrm>
            <a:prstGeom prst="rect">
              <a:avLst/>
            </a:prstGeom>
          </p:spPr>
        </p:pic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xmlns="" id="{B7CF234B-BE45-4E9C-A67F-CD4A7B347EAD}"/>
                </a:ext>
              </a:extLst>
            </p:cNvPr>
            <p:cNvSpPr txBox="1"/>
            <p:nvPr/>
          </p:nvSpPr>
          <p:spPr>
            <a:xfrm>
              <a:off x="963734" y="2939553"/>
              <a:ext cx="64235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Check </a:t>
              </a:r>
              <a:r>
                <a:rPr lang="en-US" b="1" dirty="0" smtClean="0"/>
                <a:t>specification (I2C)</a:t>
              </a:r>
              <a:endParaRPr lang="en-US" b="1" dirty="0"/>
            </a:p>
            <a:p>
              <a:r>
                <a:rPr lang="en-US" dirty="0"/>
                <a:t>+ Check the current </a:t>
              </a:r>
              <a:r>
                <a:rPr lang="en-US" dirty="0" smtClean="0"/>
                <a:t>specs </a:t>
              </a:r>
              <a:r>
                <a:rPr lang="en-US" dirty="0"/>
                <a:t>and </a:t>
              </a:r>
              <a:r>
                <a:rPr lang="en-US" dirty="0" smtClean="0"/>
                <a:t>the new </a:t>
              </a:r>
              <a:r>
                <a:rPr lang="en-US" dirty="0"/>
                <a:t>change points specs</a:t>
              </a:r>
            </a:p>
            <a:p>
              <a:r>
                <a:rPr lang="en-US" dirty="0"/>
                <a:t>+ </a:t>
              </a:r>
              <a:r>
                <a:rPr lang="en-US" dirty="0" smtClean="0"/>
                <a:t>Feedback problem, </a:t>
              </a:r>
              <a:r>
                <a:rPr lang="en-US" dirty="0"/>
                <a:t>propose ideal to </a:t>
              </a:r>
              <a:r>
                <a:rPr lang="en-US" dirty="0" smtClean="0"/>
                <a:t>the REL</a:t>
              </a:r>
              <a:endParaRPr lang="en-US" dirty="0"/>
            </a:p>
          </p:txBody>
        </p:sp>
      </p:grpSp>
      <p:grpSp>
        <p:nvGrpSpPr>
          <p:cNvPr id="29" name="Nhóm 28">
            <a:extLst>
              <a:ext uri="{FF2B5EF4-FFF2-40B4-BE49-F238E27FC236}">
                <a16:creationId xmlns:a16="http://schemas.microsoft.com/office/drawing/2014/main" xmlns="" id="{B509A667-22C3-445E-8ECD-9783ED13AA98}"/>
              </a:ext>
            </a:extLst>
          </p:cNvPr>
          <p:cNvGrpSpPr/>
          <p:nvPr/>
        </p:nvGrpSpPr>
        <p:grpSpPr>
          <a:xfrm>
            <a:off x="1080000" y="2619336"/>
            <a:ext cx="7069908" cy="615553"/>
            <a:chOff x="506534" y="3426903"/>
            <a:chExt cx="7069908" cy="615553"/>
          </a:xfrm>
        </p:grpSpPr>
        <p:pic>
          <p:nvPicPr>
            <p:cNvPr id="9" name="Đồ họa 8" descr="Danh sách kiểm tra">
              <a:extLst>
                <a:ext uri="{FF2B5EF4-FFF2-40B4-BE49-F238E27FC236}">
                  <a16:creationId xmlns:a16="http://schemas.microsoft.com/office/drawing/2014/main" xmlns="" id="{E2F29AF9-A4F2-4A84-AEFB-4DDDE9450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06534" y="3426903"/>
              <a:ext cx="457200" cy="457200"/>
            </a:xfrm>
            <a:prstGeom prst="rect">
              <a:avLst/>
            </a:prstGeom>
          </p:spPr>
        </p:pic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xmlns="" id="{23A44B04-637F-443B-B249-D55F2E3875A3}"/>
                </a:ext>
              </a:extLst>
            </p:cNvPr>
            <p:cNvSpPr txBox="1"/>
            <p:nvPr/>
          </p:nvSpPr>
          <p:spPr>
            <a:xfrm>
              <a:off x="963734" y="3426903"/>
              <a:ext cx="661270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verification items check </a:t>
              </a:r>
              <a:r>
                <a:rPr lang="en-US" b="1" dirty="0" smtClean="0"/>
                <a:t>list (I2C)</a:t>
              </a:r>
            </a:p>
            <a:p>
              <a:r>
                <a:rPr lang="en-US" sz="1600" dirty="0" smtClean="0"/>
                <a:t>+ Create a new check list based on the specs and the legacy check list</a:t>
              </a:r>
            </a:p>
          </p:txBody>
        </p:sp>
      </p:grpSp>
      <p:grpSp>
        <p:nvGrpSpPr>
          <p:cNvPr id="30" name="Nhóm 29">
            <a:extLst>
              <a:ext uri="{FF2B5EF4-FFF2-40B4-BE49-F238E27FC236}">
                <a16:creationId xmlns:a16="http://schemas.microsoft.com/office/drawing/2014/main" xmlns="" id="{ADD44F73-D7E6-4184-9C5D-80B134FE1311}"/>
              </a:ext>
            </a:extLst>
          </p:cNvPr>
          <p:cNvGrpSpPr/>
          <p:nvPr/>
        </p:nvGrpSpPr>
        <p:grpSpPr>
          <a:xfrm>
            <a:off x="1080000" y="3260013"/>
            <a:ext cx="9871444" cy="1107996"/>
            <a:chOff x="506534" y="4095924"/>
            <a:chExt cx="9871444" cy="1107996"/>
          </a:xfrm>
        </p:grpSpPr>
        <p:pic>
          <p:nvPicPr>
            <p:cNvPr id="13" name="Đồ họa 12" descr="Cơ sở dữ liệu">
              <a:extLst>
                <a:ext uri="{FF2B5EF4-FFF2-40B4-BE49-F238E27FC236}">
                  <a16:creationId xmlns:a16="http://schemas.microsoft.com/office/drawing/2014/main" xmlns="" id="{4FBF62DF-BF53-406D-9929-0B695643B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xmlns="" id="{80318687-91C5-4D9C-8EC5-E227278A1053}"/>
                </a:ext>
              </a:extLst>
            </p:cNvPr>
            <p:cNvSpPr txBox="1"/>
            <p:nvPr/>
          </p:nvSpPr>
          <p:spPr>
            <a:xfrm>
              <a:off x="963734" y="4095924"/>
              <a:ext cx="941424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test patterns for functional </a:t>
              </a:r>
              <a:r>
                <a:rPr lang="en-US" b="1" dirty="0" smtClean="0"/>
                <a:t>verification</a:t>
              </a:r>
            </a:p>
            <a:p>
              <a:r>
                <a:rPr lang="en-US" sz="1600" dirty="0" smtClean="0"/>
                <a:t>+ Create new 336 patterns in C for I2C and new 24 patterns in C for DMAC</a:t>
              </a:r>
            </a:p>
            <a:p>
              <a:r>
                <a:rPr lang="en-US" sz="1600" dirty="0" smtClean="0"/>
                <a:t>+ Create a software drivers package for I2C and some common modules (GIC, DMAC, PFC, CPG)</a:t>
              </a:r>
            </a:p>
            <a:p>
              <a:r>
                <a:rPr lang="en-US" sz="1600" dirty="0" smtClean="0"/>
                <a:t>+ Create a compilation tool (CT Pattern Builder) that reduces a lot of work load</a:t>
              </a:r>
              <a:endParaRPr lang="en-US" sz="1600" dirty="0"/>
            </a:p>
          </p:txBody>
        </p:sp>
      </p:grpSp>
      <p:grpSp>
        <p:nvGrpSpPr>
          <p:cNvPr id="31" name="Nhóm 30">
            <a:extLst>
              <a:ext uri="{FF2B5EF4-FFF2-40B4-BE49-F238E27FC236}">
                <a16:creationId xmlns:a16="http://schemas.microsoft.com/office/drawing/2014/main" xmlns="" id="{22BF9D0B-136C-408B-B280-6963B306BB83}"/>
              </a:ext>
            </a:extLst>
          </p:cNvPr>
          <p:cNvGrpSpPr/>
          <p:nvPr/>
        </p:nvGrpSpPr>
        <p:grpSpPr>
          <a:xfrm>
            <a:off x="1080000" y="4394515"/>
            <a:ext cx="5649519" cy="861774"/>
            <a:chOff x="506534" y="4764945"/>
            <a:chExt cx="5649519" cy="861774"/>
          </a:xfrm>
        </p:grpSpPr>
        <p:pic>
          <p:nvPicPr>
            <p:cNvPr id="15" name="Đồ họa 14" descr="Xe chở bê tông">
              <a:extLst>
                <a:ext uri="{FF2B5EF4-FFF2-40B4-BE49-F238E27FC236}">
                  <a16:creationId xmlns:a16="http://schemas.microsoft.com/office/drawing/2014/main" xmlns="" id="{AC7D20A8-684D-4D88-9B22-11B0C258E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06534" y="4764945"/>
              <a:ext cx="457200" cy="457200"/>
            </a:xfrm>
            <a:prstGeom prst="rect">
              <a:avLst/>
            </a:prstGeom>
          </p:spPr>
        </p:pic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xmlns="" id="{6108A849-1640-4BDF-A81C-732BD39F495A}"/>
                </a:ext>
              </a:extLst>
            </p:cNvPr>
            <p:cNvSpPr txBox="1"/>
            <p:nvPr/>
          </p:nvSpPr>
          <p:spPr>
            <a:xfrm>
              <a:off x="963734" y="4764945"/>
              <a:ext cx="519231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Conduct functional verification at RTL </a:t>
              </a:r>
              <a:r>
                <a:rPr lang="en-US" b="1" dirty="0" smtClean="0"/>
                <a:t>level</a:t>
              </a:r>
            </a:p>
            <a:p>
              <a:r>
                <a:rPr lang="en-US" sz="1600" dirty="0" smtClean="0"/>
                <a:t>+ Verify 336 patterns for I2C and 24 patterns for DMAC</a:t>
              </a:r>
            </a:p>
            <a:p>
              <a:r>
                <a:rPr lang="en-US" sz="1600" dirty="0" smtClean="0"/>
                <a:t>+ Debugging support to other engineers</a:t>
              </a:r>
              <a:endParaRPr lang="en-US" sz="1600" dirty="0"/>
            </a:p>
          </p:txBody>
        </p:sp>
      </p:grpSp>
      <p:grpSp>
        <p:nvGrpSpPr>
          <p:cNvPr id="32" name="Nhóm 31">
            <a:extLst>
              <a:ext uri="{FF2B5EF4-FFF2-40B4-BE49-F238E27FC236}">
                <a16:creationId xmlns:a16="http://schemas.microsoft.com/office/drawing/2014/main" xmlns="" id="{DD9360C9-B1EB-45B1-BEA4-C2DDA8E4FEF5}"/>
              </a:ext>
            </a:extLst>
          </p:cNvPr>
          <p:cNvGrpSpPr/>
          <p:nvPr/>
        </p:nvGrpSpPr>
        <p:grpSpPr>
          <a:xfrm>
            <a:off x="1080000" y="5300417"/>
            <a:ext cx="5882082" cy="861774"/>
            <a:chOff x="506534" y="5328765"/>
            <a:chExt cx="5882082" cy="861774"/>
          </a:xfrm>
        </p:grpSpPr>
        <p:pic>
          <p:nvPicPr>
            <p:cNvPr id="17" name="Đồ họa 16" descr="Kính hiển vi">
              <a:extLst>
                <a:ext uri="{FF2B5EF4-FFF2-40B4-BE49-F238E27FC236}">
                  <a16:creationId xmlns:a16="http://schemas.microsoft.com/office/drawing/2014/main" xmlns="" id="{E43F761C-1B61-4311-9BB3-B7173F54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506534" y="5328765"/>
              <a:ext cx="457200" cy="457200"/>
            </a:xfrm>
            <a:prstGeom prst="rect">
              <a:avLst/>
            </a:prstGeom>
          </p:spPr>
        </p:pic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xmlns="" id="{B9CB2816-9F0C-4F34-98C6-7DD180E361F9}"/>
                </a:ext>
              </a:extLst>
            </p:cNvPr>
            <p:cNvSpPr txBox="1"/>
            <p:nvPr/>
          </p:nvSpPr>
          <p:spPr>
            <a:xfrm>
              <a:off x="963733" y="5328765"/>
              <a:ext cx="542488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Evaluate functional verification </a:t>
              </a:r>
              <a:r>
                <a:rPr lang="en-US" b="1" dirty="0" smtClean="0"/>
                <a:t>result</a:t>
              </a:r>
            </a:p>
            <a:p>
              <a:r>
                <a:rPr lang="en-US" sz="1600" dirty="0" smtClean="0"/>
                <a:t>+ Evaluate functional verification result for I2C and DMAC</a:t>
              </a:r>
            </a:p>
            <a:p>
              <a:r>
                <a:rPr lang="en-US" sz="1600" dirty="0" smtClean="0"/>
                <a:t>+ Evaluate coverage result for I2C</a:t>
              </a:r>
              <a:endParaRPr lang="en-US" sz="1600" dirty="0"/>
            </a:p>
          </p:txBody>
        </p:sp>
      </p:grpSp>
      <p:sp>
        <p:nvSpPr>
          <p:cNvPr id="34" name="Rectangle 65">
            <a:extLst>
              <a:ext uri="{FF2B5EF4-FFF2-40B4-BE49-F238E27FC236}">
                <a16:creationId xmlns:a16="http://schemas.microsoft.com/office/drawing/2014/main" xmlns="" id="{AA4513F4-801C-4D2A-AB44-CAE5F0B3A8B3}"/>
              </a:ext>
            </a:extLst>
          </p:cNvPr>
          <p:cNvSpPr/>
          <p:nvPr/>
        </p:nvSpPr>
        <p:spPr>
          <a:xfrm>
            <a:off x="9497588" y="137919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35" name="Rectangle 65">
            <a:extLst>
              <a:ext uri="{FF2B5EF4-FFF2-40B4-BE49-F238E27FC236}">
                <a16:creationId xmlns:a16="http://schemas.microsoft.com/office/drawing/2014/main" xmlns="" id="{B0A0EC76-636C-42AB-8305-8CC78D5E295D}"/>
              </a:ext>
            </a:extLst>
          </p:cNvPr>
          <p:cNvSpPr/>
          <p:nvPr/>
        </p:nvSpPr>
        <p:spPr>
          <a:xfrm>
            <a:off x="10741761" y="137919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25" name="Rectangle 65">
            <a:extLst>
              <a:ext uri="{FF2B5EF4-FFF2-40B4-BE49-F238E27FC236}">
                <a16:creationId xmlns:a16="http://schemas.microsoft.com/office/drawing/2014/main" xmlns="" id="{B0A0EC76-636C-42AB-8305-8CC78D5E295D}"/>
              </a:ext>
            </a:extLst>
          </p:cNvPr>
          <p:cNvSpPr/>
          <p:nvPr/>
        </p:nvSpPr>
        <p:spPr>
          <a:xfrm>
            <a:off x="10741761" y="1708242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DMAC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2928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grpSp>
        <p:nvGrpSpPr>
          <p:cNvPr id="53" name="Group 52"/>
          <p:cNvGrpSpPr/>
          <p:nvPr/>
        </p:nvGrpSpPr>
        <p:grpSpPr>
          <a:xfrm>
            <a:off x="1080000" y="2388150"/>
            <a:ext cx="5955581" cy="562576"/>
            <a:chOff x="1080000" y="2272267"/>
            <a:chExt cx="5955581" cy="562576"/>
          </a:xfrm>
        </p:grpSpPr>
        <p:grpSp>
          <p:nvGrpSpPr>
            <p:cNvPr id="4" name="Nhóm 27">
              <a:extLst>
                <a:ext uri="{FF2B5EF4-FFF2-40B4-BE49-F238E27FC236}">
                  <a16:creationId xmlns:a16="http://schemas.microsoft.com/office/drawing/2014/main" xmlns="" id="{A22FA561-2E1E-4D0D-9D58-75839BA6075C}"/>
                </a:ext>
              </a:extLst>
            </p:cNvPr>
            <p:cNvGrpSpPr/>
            <p:nvPr/>
          </p:nvGrpSpPr>
          <p:grpSpPr>
            <a:xfrm>
              <a:off x="1080000" y="2272267"/>
              <a:ext cx="2873246" cy="457200"/>
              <a:chOff x="506534" y="2939553"/>
              <a:chExt cx="2873246" cy="457200"/>
            </a:xfrm>
          </p:grpSpPr>
          <p:pic>
            <p:nvPicPr>
              <p:cNvPr id="5" name="Đồ họa 10" descr="Danh sách">
                <a:extLst>
                  <a:ext uri="{FF2B5EF4-FFF2-40B4-BE49-F238E27FC236}">
                    <a16:creationId xmlns:a16="http://schemas.microsoft.com/office/drawing/2014/main" xmlns="" id="{B9D46646-FACA-4589-BAD1-3CD8D5E347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06534" y="293955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6" name="Hộp Văn bản 19">
                <a:extLst>
                  <a:ext uri="{FF2B5EF4-FFF2-40B4-BE49-F238E27FC236}">
                    <a16:creationId xmlns:a16="http://schemas.microsoft.com/office/drawing/2014/main" xmlns="" id="{B7CF234B-BE45-4E9C-A67F-CD4A7B347EAD}"/>
                  </a:ext>
                </a:extLst>
              </p:cNvPr>
              <p:cNvSpPr txBox="1"/>
              <p:nvPr/>
            </p:nvSpPr>
            <p:spPr>
              <a:xfrm>
                <a:off x="963734" y="2939553"/>
                <a:ext cx="2416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Check </a:t>
                </a:r>
                <a:r>
                  <a:rPr lang="en-US" b="1" dirty="0" smtClean="0"/>
                  <a:t>specification</a:t>
                </a:r>
                <a:endParaRPr lang="en-US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537199" y="2639813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 smtClean="0"/>
                <a:t>1</a:t>
              </a:r>
              <a:endParaRPr lang="en-US" sz="7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37199" y="274340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92381" y="2639813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92381" y="274340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 smtClean="0"/>
                <a:t>2</a:t>
              </a:r>
              <a:endParaRPr lang="en-US" sz="7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80000" y="3114759"/>
            <a:ext cx="7346478" cy="659818"/>
            <a:chOff x="1080000" y="2864715"/>
            <a:chExt cx="7346478" cy="659818"/>
          </a:xfrm>
        </p:grpSpPr>
        <p:grpSp>
          <p:nvGrpSpPr>
            <p:cNvPr id="7" name="Nhóm 28">
              <a:extLst>
                <a:ext uri="{FF2B5EF4-FFF2-40B4-BE49-F238E27FC236}">
                  <a16:creationId xmlns:a16="http://schemas.microsoft.com/office/drawing/2014/main" xmlns="" id="{B509A667-22C3-445E-8ECD-9783ED13AA98}"/>
                </a:ext>
              </a:extLst>
            </p:cNvPr>
            <p:cNvGrpSpPr/>
            <p:nvPr/>
          </p:nvGrpSpPr>
          <p:grpSpPr>
            <a:xfrm>
              <a:off x="1080000" y="2864715"/>
              <a:ext cx="4578841" cy="457200"/>
              <a:chOff x="506534" y="3426903"/>
              <a:chExt cx="4578841" cy="457200"/>
            </a:xfrm>
          </p:grpSpPr>
          <p:pic>
            <p:nvPicPr>
              <p:cNvPr id="8" name="Đồ họa 8" descr="Danh sách kiểm tra">
                <a:extLst>
                  <a:ext uri="{FF2B5EF4-FFF2-40B4-BE49-F238E27FC236}">
                    <a16:creationId xmlns:a16="http://schemas.microsoft.com/office/drawing/2014/main" xmlns="" id="{E2F29AF9-A4F2-4A84-AEFB-4DDDE94500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506534" y="342690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9" name="Hộp Văn bản 20">
                <a:extLst>
                  <a:ext uri="{FF2B5EF4-FFF2-40B4-BE49-F238E27FC236}">
                    <a16:creationId xmlns:a16="http://schemas.microsoft.com/office/drawing/2014/main" xmlns="" id="{23A44B04-637F-443B-B249-D55F2E3875A3}"/>
                  </a:ext>
                </a:extLst>
              </p:cNvPr>
              <p:cNvSpPr txBox="1"/>
              <p:nvPr/>
            </p:nvSpPr>
            <p:spPr>
              <a:xfrm>
                <a:off x="963734" y="3426903"/>
                <a:ext cx="4121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Create verification items check </a:t>
                </a:r>
                <a:r>
                  <a:rPr lang="en-US" b="1" dirty="0" smtClean="0"/>
                  <a:t>list</a:t>
                </a:r>
                <a:endParaRPr lang="en-US" sz="1600" dirty="0" smtClean="0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1537199" y="332218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 smtClean="0"/>
                <a:t>1</a:t>
              </a:r>
              <a:endParaRPr lang="en-US" sz="7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37199" y="343309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92381" y="332218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92381" y="343309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54878" y="3432483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 smtClean="0"/>
                <a:t>2.5</a:t>
              </a:r>
              <a:endParaRPr lang="en-US" sz="7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080000" y="3938610"/>
            <a:ext cx="8718078" cy="659483"/>
            <a:chOff x="1080000" y="3771712"/>
            <a:chExt cx="8718078" cy="659483"/>
          </a:xfrm>
        </p:grpSpPr>
        <p:grpSp>
          <p:nvGrpSpPr>
            <p:cNvPr id="10" name="Nhóm 29">
              <a:extLst>
                <a:ext uri="{FF2B5EF4-FFF2-40B4-BE49-F238E27FC236}">
                  <a16:creationId xmlns:a16="http://schemas.microsoft.com/office/drawing/2014/main" xmlns="" id="{ADD44F73-D7E6-4184-9C5D-80B134FE1311}"/>
                </a:ext>
              </a:extLst>
            </p:cNvPr>
            <p:cNvGrpSpPr/>
            <p:nvPr/>
          </p:nvGrpSpPr>
          <p:grpSpPr>
            <a:xfrm>
              <a:off x="1080000" y="3771712"/>
              <a:ext cx="5643235" cy="457200"/>
              <a:chOff x="506534" y="4095924"/>
              <a:chExt cx="5643235" cy="457200"/>
            </a:xfrm>
          </p:grpSpPr>
          <p:pic>
            <p:nvPicPr>
              <p:cNvPr id="11" name="Đồ họa 12" descr="Cơ sở dữ liệu">
                <a:extLst>
                  <a:ext uri="{FF2B5EF4-FFF2-40B4-BE49-F238E27FC236}">
                    <a16:creationId xmlns:a16="http://schemas.microsoft.com/office/drawing/2014/main" xmlns="" id="{4FBF62DF-BF53-406D-9929-0B695643BD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506534" y="4095924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" name="Hộp Văn bản 21">
                <a:extLst>
                  <a:ext uri="{FF2B5EF4-FFF2-40B4-BE49-F238E27FC236}">
                    <a16:creationId xmlns:a16="http://schemas.microsoft.com/office/drawing/2014/main" xmlns="" id="{80318687-91C5-4D9C-8EC5-E227278A1053}"/>
                  </a:ext>
                </a:extLst>
              </p:cNvPr>
              <p:cNvSpPr txBox="1"/>
              <p:nvPr/>
            </p:nvSpPr>
            <p:spPr>
              <a:xfrm>
                <a:off x="963734" y="4095924"/>
                <a:ext cx="5186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Create test patterns for functional </a:t>
                </a:r>
                <a:r>
                  <a:rPr lang="en-US" b="1" dirty="0" smtClean="0"/>
                  <a:t>verification</a:t>
                </a:r>
                <a:endParaRPr lang="en-US" sz="1600" dirty="0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1537199" y="4228850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 smtClean="0"/>
                <a:t>1</a:t>
              </a:r>
              <a:endParaRPr lang="en-US" sz="7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37199" y="4339755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92381" y="4228850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92381" y="4339755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054878" y="4339755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3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80000" y="4762126"/>
            <a:ext cx="8718078" cy="659545"/>
            <a:chOff x="1080000" y="4678709"/>
            <a:chExt cx="8718078" cy="659545"/>
          </a:xfrm>
        </p:grpSpPr>
        <p:grpSp>
          <p:nvGrpSpPr>
            <p:cNvPr id="13" name="Nhóm 30">
              <a:extLst>
                <a:ext uri="{FF2B5EF4-FFF2-40B4-BE49-F238E27FC236}">
                  <a16:creationId xmlns:a16="http://schemas.microsoft.com/office/drawing/2014/main" xmlns="" id="{22BF9D0B-136C-408B-B280-6963B306BB83}"/>
                </a:ext>
              </a:extLst>
            </p:cNvPr>
            <p:cNvGrpSpPr/>
            <p:nvPr/>
          </p:nvGrpSpPr>
          <p:grpSpPr>
            <a:xfrm>
              <a:off x="1080000" y="4678709"/>
              <a:ext cx="5395411" cy="457200"/>
              <a:chOff x="506534" y="4764945"/>
              <a:chExt cx="5395411" cy="457200"/>
            </a:xfrm>
          </p:grpSpPr>
          <p:pic>
            <p:nvPicPr>
              <p:cNvPr id="14" name="Đồ họa 14" descr="Xe chở bê tông">
                <a:extLst>
                  <a:ext uri="{FF2B5EF4-FFF2-40B4-BE49-F238E27FC236}">
                    <a16:creationId xmlns:a16="http://schemas.microsoft.com/office/drawing/2014/main" xmlns="" id="{AC7D20A8-684D-4D88-9B22-11B0C258E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506534" y="476494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" name="Hộp Văn bản 22">
                <a:extLst>
                  <a:ext uri="{FF2B5EF4-FFF2-40B4-BE49-F238E27FC236}">
                    <a16:creationId xmlns:a16="http://schemas.microsoft.com/office/drawing/2014/main" xmlns="" id="{6108A849-1640-4BDF-A81C-732BD39F495A}"/>
                  </a:ext>
                </a:extLst>
              </p:cNvPr>
              <p:cNvSpPr txBox="1"/>
              <p:nvPr/>
            </p:nvSpPr>
            <p:spPr>
              <a:xfrm>
                <a:off x="963734" y="4764945"/>
                <a:ext cx="4938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Conduct functional verification at RTL </a:t>
                </a:r>
                <a:r>
                  <a:rPr lang="en-US" b="1" dirty="0" smtClean="0"/>
                  <a:t>level</a:t>
                </a:r>
                <a:endParaRPr lang="en-US" sz="1600" dirty="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1537199" y="5135909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 smtClean="0"/>
                <a:t>1</a:t>
              </a:r>
              <a:endParaRPr lang="en-US" sz="7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37199" y="5246814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92381" y="5135909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92381" y="5246814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54878" y="5246199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3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80000" y="5585706"/>
            <a:ext cx="7346478" cy="659545"/>
            <a:chOff x="1080000" y="5585706"/>
            <a:chExt cx="7346478" cy="659545"/>
          </a:xfrm>
        </p:grpSpPr>
        <p:grpSp>
          <p:nvGrpSpPr>
            <p:cNvPr id="16" name="Nhóm 31">
              <a:extLst>
                <a:ext uri="{FF2B5EF4-FFF2-40B4-BE49-F238E27FC236}">
                  <a16:creationId xmlns:a16="http://schemas.microsoft.com/office/drawing/2014/main" xmlns="" id="{DD9360C9-B1EB-45B1-BEA4-C2DDA8E4FEF5}"/>
                </a:ext>
              </a:extLst>
            </p:cNvPr>
            <p:cNvGrpSpPr/>
            <p:nvPr/>
          </p:nvGrpSpPr>
          <p:grpSpPr>
            <a:xfrm>
              <a:off x="1080000" y="5585706"/>
              <a:ext cx="4745552" cy="457200"/>
              <a:chOff x="506534" y="5328765"/>
              <a:chExt cx="4745552" cy="457200"/>
            </a:xfrm>
          </p:grpSpPr>
          <p:pic>
            <p:nvPicPr>
              <p:cNvPr id="17" name="Đồ họa 16" descr="Kính hiển vi">
                <a:extLst>
                  <a:ext uri="{FF2B5EF4-FFF2-40B4-BE49-F238E27FC236}">
                    <a16:creationId xmlns:a16="http://schemas.microsoft.com/office/drawing/2014/main" xmlns="" id="{E43F761C-1B61-4311-9BB3-B7173F547F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tretch>
                <a:fillRect/>
              </a:stretch>
            </p:blipFill>
            <p:spPr>
              <a:xfrm>
                <a:off x="506534" y="532876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Hộp Văn bản 23">
                <a:extLst>
                  <a:ext uri="{FF2B5EF4-FFF2-40B4-BE49-F238E27FC236}">
                    <a16:creationId xmlns:a16="http://schemas.microsoft.com/office/drawing/2014/main" xmlns="" id="{B9CB2816-9F0C-4F34-98C6-7DD180E361F9}"/>
                  </a:ext>
                </a:extLst>
              </p:cNvPr>
              <p:cNvSpPr txBox="1"/>
              <p:nvPr/>
            </p:nvSpPr>
            <p:spPr>
              <a:xfrm>
                <a:off x="963733" y="5328765"/>
                <a:ext cx="42883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Evaluate functional verification </a:t>
                </a:r>
                <a:r>
                  <a:rPr lang="en-US" b="1" dirty="0" smtClean="0"/>
                  <a:t>result</a:t>
                </a:r>
                <a:endParaRPr lang="en-US" sz="1600" dirty="0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1537199" y="604290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37199" y="6153811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292381" y="604290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92381" y="6153811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54878" y="6152643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 smtClean="0"/>
                <a:t>2.5</a:t>
              </a:r>
              <a:endParaRPr lang="en-US" sz="7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841595" y="922877"/>
            <a:ext cx="1444983" cy="738664"/>
            <a:chOff x="9706827" y="788267"/>
            <a:chExt cx="1444983" cy="738664"/>
          </a:xfrm>
        </p:grpSpPr>
        <p:sp>
          <p:nvSpPr>
            <p:cNvPr id="58" name="Rectangle 57"/>
            <p:cNvSpPr/>
            <p:nvPr/>
          </p:nvSpPr>
          <p:spPr>
            <a:xfrm>
              <a:off x="10694610" y="1164914"/>
              <a:ext cx="457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694610" y="1340793"/>
              <a:ext cx="457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706827" y="788267"/>
              <a:ext cx="95410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u="sng" dirty="0" smtClean="0"/>
                <a:t>Legend</a:t>
              </a:r>
              <a:endParaRPr lang="en-US" u="sng" dirty="0"/>
            </a:p>
            <a:p>
              <a:pPr algn="r"/>
              <a:r>
                <a:rPr lang="en-US" sz="1200" dirty="0" smtClean="0"/>
                <a:t>Target</a:t>
              </a:r>
            </a:p>
            <a:p>
              <a:pPr algn="r"/>
              <a:r>
                <a:rPr lang="en-US" sz="1200" dirty="0" smtClean="0"/>
                <a:t>Actual</a:t>
              </a:r>
              <a:endParaRPr lang="en-US" sz="12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080000" y="1661541"/>
            <a:ext cx="5955581" cy="562576"/>
            <a:chOff x="1080000" y="1661541"/>
            <a:chExt cx="5955581" cy="562576"/>
          </a:xfrm>
        </p:grpSpPr>
        <p:grpSp>
          <p:nvGrpSpPr>
            <p:cNvPr id="45" name="Nhóm 27">
              <a:extLst>
                <a:ext uri="{FF2B5EF4-FFF2-40B4-BE49-F238E27FC236}">
                  <a16:creationId xmlns:a16="http://schemas.microsoft.com/office/drawing/2014/main" xmlns="" id="{A22FA561-2E1E-4D0D-9D58-75839BA6075C}"/>
                </a:ext>
              </a:extLst>
            </p:cNvPr>
            <p:cNvGrpSpPr/>
            <p:nvPr/>
          </p:nvGrpSpPr>
          <p:grpSpPr>
            <a:xfrm>
              <a:off x="1080000" y="1661541"/>
              <a:ext cx="4027408" cy="457200"/>
              <a:chOff x="506534" y="2939553"/>
              <a:chExt cx="4027408" cy="457200"/>
            </a:xfrm>
          </p:grpSpPr>
          <p:pic>
            <p:nvPicPr>
              <p:cNvPr id="46" name="Đồ họa 10" descr="Danh sách">
                <a:extLst>
                  <a:ext uri="{FF2B5EF4-FFF2-40B4-BE49-F238E27FC236}">
                    <a16:creationId xmlns:a16="http://schemas.microsoft.com/office/drawing/2014/main" xmlns="" id="{B9D46646-FACA-4589-BAD1-3CD8D5E347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06534" y="293955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47" name="Hộp Văn bản 19">
                <a:extLst>
                  <a:ext uri="{FF2B5EF4-FFF2-40B4-BE49-F238E27FC236}">
                    <a16:creationId xmlns:a16="http://schemas.microsoft.com/office/drawing/2014/main" xmlns="" id="{B7CF234B-BE45-4E9C-A67F-CD4A7B347EAD}"/>
                  </a:ext>
                </a:extLst>
              </p:cNvPr>
              <p:cNvSpPr txBox="1"/>
              <p:nvPr/>
            </p:nvSpPr>
            <p:spPr>
              <a:xfrm>
                <a:off x="963734" y="2939553"/>
                <a:ext cx="3570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Determine verification strategy</a:t>
                </a:r>
                <a:endParaRPr lang="en-US" dirty="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1537199" y="202908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 smtClean="0"/>
                <a:t>1</a:t>
              </a:r>
              <a:endParaRPr lang="en-US" sz="7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37199" y="213267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92381" y="202908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292381" y="2132677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 smtClean="0"/>
                <a:t>1.5</a:t>
              </a:r>
              <a:endParaRPr 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096290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899C797-84B0-4695-B057-F01D47E9F03C}" vid="{1AB21059-C674-436C-A419-83750F765C46}"/>
    </a:ext>
  </a:extLst>
</a:theme>
</file>

<file path=ppt/theme/theme2.xml><?xml version="1.0" encoding="utf-8"?>
<a:theme xmlns:a="http://schemas.openxmlformats.org/drawingml/2006/main" name="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3.xml><?xml version="1.0" encoding="utf-8"?>
<a:theme xmlns:a="http://schemas.openxmlformats.org/drawingml/2006/main" name="151002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1001_Renesas_Templates_16_9_en.potx" id="{4CECBC3B-BCD1-4ABE-9F0B-FD46036D789B}" vid="{A2AC57C3-B263-4E76-AB4D-EF1C315B111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14773</TotalTime>
  <Words>830</Words>
  <Application>Microsoft Office PowerPoint</Application>
  <PresentationFormat>Widescreen</PresentationFormat>
  <Paragraphs>302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Narrow</vt:lpstr>
      <vt:lpstr>Calibri</vt:lpstr>
      <vt:lpstr>Segoe UI</vt:lpstr>
      <vt:lpstr>Symbol</vt:lpstr>
      <vt:lpstr>Wingdings</vt:lpstr>
      <vt:lpstr>Theme1</vt:lpstr>
      <vt:lpstr>151021_Renesas_Templates_16_9_EN_conf</vt:lpstr>
      <vt:lpstr>151002_Renesas_Templates_16_9_EN</vt:lpstr>
      <vt:lpstr>PowerPoint Presentation</vt:lpstr>
      <vt:lpstr>AGENDA</vt:lpstr>
      <vt:lpstr>INTRODUCTION</vt:lpstr>
      <vt:lpstr>PowerPoint Presentation</vt:lpstr>
      <vt:lpstr>FUNCTIONAL DESIGN</vt:lpstr>
      <vt:lpstr>LOGIC DESIGN</vt:lpstr>
      <vt:lpstr>FUNCTIONAL VERIFICATION</vt:lpstr>
      <vt:lpstr>FUNCTIONAL VERIFICATION</vt:lpstr>
      <vt:lpstr>FUNCTIONAL VERIFICATION</vt:lpstr>
      <vt:lpstr>SCHEDULE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 Sy. Le</dc:creator>
  <cp:lastModifiedBy>Hau Sy. Le</cp:lastModifiedBy>
  <cp:revision>321</cp:revision>
  <dcterms:created xsi:type="dcterms:W3CDTF">2017-11-27T03:25:14Z</dcterms:created>
  <dcterms:modified xsi:type="dcterms:W3CDTF">2018-12-07T08:43:59Z</dcterms:modified>
</cp:coreProperties>
</file>