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2"/>
  </p:notesMasterIdLst>
  <p:sldIdLst>
    <p:sldId id="256" r:id="rId4"/>
    <p:sldId id="257" r:id="rId5"/>
    <p:sldId id="266" r:id="rId6"/>
    <p:sldId id="285" r:id="rId7"/>
    <p:sldId id="289" r:id="rId8"/>
    <p:sldId id="286" r:id="rId9"/>
    <p:sldId id="283" r:id="rId10"/>
    <p:sldId id="281" r:id="rId11"/>
    <p:sldId id="279" r:id="rId12"/>
    <p:sldId id="294" r:id="rId13"/>
    <p:sldId id="295" r:id="rId14"/>
    <p:sldId id="287" r:id="rId15"/>
    <p:sldId id="288" r:id="rId16"/>
    <p:sldId id="290" r:id="rId17"/>
    <p:sldId id="291" r:id="rId18"/>
    <p:sldId id="292" r:id="rId19"/>
    <p:sldId id="29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85"/>
            <p14:sldId id="289"/>
            <p14:sldId id="286"/>
            <p14:sldId id="283"/>
            <p14:sldId id="281"/>
            <p14:sldId id="279"/>
            <p14:sldId id="294"/>
            <p14:sldId id="295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2"/>
          </p14:sldIdLst>
        </p14:section>
        <p14:section name="Difficulties and Expectation" id="{1EF2B681-A2A9-42FC-94E0-98FC0C9A9588}">
          <p14:sldIdLst>
            <p14:sldId id="296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1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3" Type="http://schemas.openxmlformats.org/officeDocument/2006/relationships/image" Target="../media/image9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svg"/><Relationship Id="rId3" Type="http://schemas.openxmlformats.org/officeDocument/2006/relationships/image" Target="../media/image11.svg"/><Relationship Id="rId7" Type="http://schemas.openxmlformats.org/officeDocument/2006/relationships/image" Target="../media/image25.sv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5" Type="http://schemas.openxmlformats.org/officeDocument/2006/relationships/image" Target="../media/image9.sv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sv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>
                <a:latin typeface="+mn-lt"/>
              </a:rPr>
              <a:t>THE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YEAR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Mentor:	FED1/PER/TIMER/THU MANH VO</a:t>
            </a:r>
          </a:p>
          <a:p>
            <a:r>
              <a:rPr lang="en-US" dirty="0">
                <a:latin typeface="+mn-lt"/>
              </a:rPr>
              <a:t>Mentee:	FED1/PER/TIMER/HAU SY LE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7DB14E9D-2A91-4277-9D20-B45CD3CF1C0C}"/>
              </a:ext>
            </a:extLst>
          </p:cNvPr>
          <p:cNvGrpSpPr/>
          <p:nvPr/>
        </p:nvGrpSpPr>
        <p:grpSpPr>
          <a:xfrm>
            <a:off x="1080000" y="1592252"/>
            <a:ext cx="10032000" cy="1600438"/>
            <a:chOff x="506534" y="4095924"/>
            <a:chExt cx="10032000" cy="1600438"/>
          </a:xfrm>
        </p:grpSpPr>
        <p:pic>
          <p:nvPicPr>
            <p:cNvPr id="38" name="Đồ họa 37" descr="Cơ sở dữ liệu">
              <a:extLst>
                <a:ext uri="{FF2B5EF4-FFF2-40B4-BE49-F238E27FC236}">
                  <a16:creationId xmlns:a16="http://schemas.microsoft.com/office/drawing/2014/main" id="{0A08F0E3-261C-40A5-B069-AACFBB1E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9" name="Hộp Văn bản 38">
              <a:extLst>
                <a:ext uri="{FF2B5EF4-FFF2-40B4-BE49-F238E27FC236}">
                  <a16:creationId xmlns:a16="http://schemas.microsoft.com/office/drawing/2014/main" id="{B1915974-D675-41FB-8310-CD6DF283ABB7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Modify </a:t>
              </a:r>
              <a:r>
                <a:rPr lang="en-US" sz="1600" u="sng" dirty="0"/>
                <a:t>27/27/145/8 assembly patterns</a:t>
              </a:r>
              <a:r>
                <a:rPr lang="en-US" sz="1600" dirty="0"/>
                <a:t> for SWDT/RWDT/TMU/TPU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30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can apply for any module and any kind of pattern with high output quality</a:t>
              </a:r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C3DA138D-A6CE-4D3A-A843-180B98A17D75}"/>
              </a:ext>
            </a:extLst>
          </p:cNvPr>
          <p:cNvGrpSpPr/>
          <p:nvPr/>
        </p:nvGrpSpPr>
        <p:grpSpPr>
          <a:xfrm>
            <a:off x="1079999" y="3360001"/>
            <a:ext cx="10032001" cy="1846659"/>
            <a:chOff x="506534" y="4764945"/>
            <a:chExt cx="10032001" cy="1846659"/>
          </a:xfrm>
        </p:grpSpPr>
        <p:pic>
          <p:nvPicPr>
            <p:cNvPr id="51" name="Đồ họa 50" descr="Xe chở bê tông">
              <a:extLst>
                <a:ext uri="{FF2B5EF4-FFF2-40B4-BE49-F238E27FC236}">
                  <a16:creationId xmlns:a16="http://schemas.microsoft.com/office/drawing/2014/main" id="{50E5B203-1F4B-4D15-B0E2-1A8EFE87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52" name="Hộp Văn bản 51">
              <a:extLst>
                <a:ext uri="{FF2B5EF4-FFF2-40B4-BE49-F238E27FC236}">
                  <a16:creationId xmlns:a16="http://schemas.microsoft.com/office/drawing/2014/main" id="{2F103B3A-3AAA-4A43-BDD3-21C8A43EC86E}"/>
                </a:ext>
              </a:extLst>
            </p:cNvPr>
            <p:cNvSpPr txBox="1"/>
            <p:nvPr/>
          </p:nvSpPr>
          <p:spPr>
            <a:xfrm>
              <a:off x="963735" y="4764945"/>
              <a:ext cx="95748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Conduct CT verification</a:t>
              </a:r>
              <a:r>
                <a:rPr lang="en-US" sz="1600" dirty="0"/>
                <a:t> for I2C(336), DMAC(30), SWDT(35), RWDT(35), TMU(210), TPU(47)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Conduct verification coverage test</a:t>
              </a:r>
              <a:r>
                <a:rPr lang="en-US" sz="1600" dirty="0"/>
                <a:t>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</a:t>
              </a:r>
              <a:r>
                <a:rPr lang="en-US" sz="1600" dirty="0"/>
                <a:t> the simulation result, archived all check targets</a:t>
              </a:r>
            </a:p>
            <a:p>
              <a:r>
                <a:rPr lang="en-US" sz="1600" dirty="0"/>
                <a:t>+ Compilation and simulation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for DMAC, PAD, LBSC, RWDT, SWDT, TMU, TPU, IPMMU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Propose idea</a:t>
              </a:r>
              <a:r>
                <a:rPr lang="en-US" sz="1600" dirty="0"/>
                <a:t> about CT verification management method to the verification management team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1460A974-EB71-47AB-B91E-F25B4653FFAC}"/>
              </a:ext>
            </a:extLst>
          </p:cNvPr>
          <p:cNvGrpSpPr/>
          <p:nvPr/>
        </p:nvGrpSpPr>
        <p:grpSpPr>
          <a:xfrm>
            <a:off x="1079999" y="5373971"/>
            <a:ext cx="10031999" cy="861774"/>
            <a:chOff x="506534" y="5328765"/>
            <a:chExt cx="10031999" cy="861774"/>
          </a:xfrm>
        </p:grpSpPr>
        <p:pic>
          <p:nvPicPr>
            <p:cNvPr id="54" name="Đồ họa 53" descr="Kính hiển vi">
              <a:extLst>
                <a:ext uri="{FF2B5EF4-FFF2-40B4-BE49-F238E27FC236}">
                  <a16:creationId xmlns:a16="http://schemas.microsoft.com/office/drawing/2014/main" id="{3A6C1184-CD48-43EE-9E21-68153C26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662A617B-2108-4882-97C7-A6F6D4D44B2C}"/>
                </a:ext>
              </a:extLst>
            </p:cNvPr>
            <p:cNvSpPr txBox="1"/>
            <p:nvPr/>
          </p:nvSpPr>
          <p:spPr>
            <a:xfrm>
              <a:off x="963733" y="5328765"/>
              <a:ext cx="9574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DMAC, targets archived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I2C, target archived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91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Đồ họa 4" descr="Đồng hồ đo">
            <a:extLst>
              <a:ext uri="{FF2B5EF4-FFF2-40B4-BE49-F238E27FC236}">
                <a16:creationId xmlns:a16="http://schemas.microsoft.com/office/drawing/2014/main" id="{E9F42CF7-775F-499F-BB2F-8E514582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993987-CB6F-454E-A59E-368B5FF6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C3C257B-E5FB-4E00-89E3-DBA7D4E00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BA7B8FBA-0661-4A1B-8CE3-65949B1A6F8D}"/>
              </a:ext>
            </a:extLst>
          </p:cNvPr>
          <p:cNvGrpSpPr/>
          <p:nvPr/>
        </p:nvGrpSpPr>
        <p:grpSpPr>
          <a:xfrm>
            <a:off x="1080000" y="1793670"/>
            <a:ext cx="4583981" cy="715636"/>
            <a:chOff x="1080000" y="3938610"/>
            <a:chExt cx="4583981" cy="715636"/>
          </a:xfrm>
        </p:grpSpPr>
        <p:grpSp>
          <p:nvGrpSpPr>
            <p:cNvPr id="26" name="Nhóm 29">
              <a:extLst>
                <a:ext uri="{FF2B5EF4-FFF2-40B4-BE49-F238E27FC236}">
                  <a16:creationId xmlns:a16="http://schemas.microsoft.com/office/drawing/2014/main" id="{8171B00C-6CC5-4AFE-90B1-429CC72946C3}"/>
                </a:ext>
              </a:extLst>
            </p:cNvPr>
            <p:cNvGrpSpPr/>
            <p:nvPr/>
          </p:nvGrpSpPr>
          <p:grpSpPr>
            <a:xfrm>
              <a:off x="1080000" y="3938610"/>
              <a:ext cx="3027134" cy="457200"/>
              <a:chOff x="506534" y="4095924"/>
              <a:chExt cx="3027134" cy="457200"/>
            </a:xfrm>
          </p:grpSpPr>
          <p:pic>
            <p:nvPicPr>
              <p:cNvPr id="32" name="Đồ họa 12" descr="Cơ sở dữ liệu">
                <a:extLst>
                  <a:ext uri="{FF2B5EF4-FFF2-40B4-BE49-F238E27FC236}">
                    <a16:creationId xmlns:a16="http://schemas.microsoft.com/office/drawing/2014/main" id="{D2708B69-A161-4901-BF90-DFE8C7053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Hộp Văn bản 21">
                <a:extLst>
                  <a:ext uri="{FF2B5EF4-FFF2-40B4-BE49-F238E27FC236}">
                    <a16:creationId xmlns:a16="http://schemas.microsoft.com/office/drawing/2014/main" id="{93C68615-EA32-475B-945E-8046DC354832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2569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tester patterns</a:t>
                </a:r>
              </a:p>
            </p:txBody>
          </p:sp>
        </p:grp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3C3B9A75-5372-448C-B512-05B37918A840}"/>
                </a:ext>
              </a:extLst>
            </p:cNvPr>
            <p:cNvSpPr/>
            <p:nvPr/>
          </p:nvSpPr>
          <p:spPr>
            <a:xfrm>
              <a:off x="1537199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0849753-7845-4757-AA90-8C97C81D5483}"/>
                </a:ext>
              </a:extLst>
            </p:cNvPr>
            <p:cNvSpPr/>
            <p:nvPr/>
          </p:nvSpPr>
          <p:spPr>
            <a:xfrm>
              <a:off x="1537199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41FC62FA-CBCB-4527-8A7B-6BA4EB965A0B}"/>
                </a:ext>
              </a:extLst>
            </p:cNvPr>
            <p:cNvSpPr/>
            <p:nvPr/>
          </p:nvSpPr>
          <p:spPr>
            <a:xfrm>
              <a:off x="4292381" y="4471366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D51606A3-94C1-4557-894D-318DB138AA53}"/>
              </a:ext>
            </a:extLst>
          </p:cNvPr>
          <p:cNvGrpSpPr/>
          <p:nvPr/>
        </p:nvGrpSpPr>
        <p:grpSpPr>
          <a:xfrm>
            <a:off x="1039463" y="2840250"/>
            <a:ext cx="4624518" cy="723914"/>
            <a:chOff x="1080000" y="5585706"/>
            <a:chExt cx="4624518" cy="723914"/>
          </a:xfrm>
        </p:grpSpPr>
        <p:grpSp>
          <p:nvGrpSpPr>
            <p:cNvPr id="44" name="Nhóm 31">
              <a:extLst>
                <a:ext uri="{FF2B5EF4-FFF2-40B4-BE49-F238E27FC236}">
                  <a16:creationId xmlns:a16="http://schemas.microsoft.com/office/drawing/2014/main" id="{6FDACD5E-8B7F-4D1A-A1C8-57FAF719E520}"/>
                </a:ext>
              </a:extLst>
            </p:cNvPr>
            <p:cNvGrpSpPr/>
            <p:nvPr/>
          </p:nvGrpSpPr>
          <p:grpSpPr>
            <a:xfrm>
              <a:off x="1080000" y="5585706"/>
              <a:ext cx="3373382" cy="457200"/>
              <a:chOff x="506534" y="5328765"/>
              <a:chExt cx="3373382" cy="457200"/>
            </a:xfrm>
          </p:grpSpPr>
          <p:pic>
            <p:nvPicPr>
              <p:cNvPr id="50" name="Đồ họa 49" descr="Kính hiển vi">
                <a:extLst>
                  <a:ext uri="{FF2B5EF4-FFF2-40B4-BE49-F238E27FC236}">
                    <a16:creationId xmlns:a16="http://schemas.microsoft.com/office/drawing/2014/main" id="{510E52FF-ADB9-4F6B-A30F-64CD52242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1" name="Hộp Văn bản 23">
                <a:extLst>
                  <a:ext uri="{FF2B5EF4-FFF2-40B4-BE49-F238E27FC236}">
                    <a16:creationId xmlns:a16="http://schemas.microsoft.com/office/drawing/2014/main" id="{0EF2A020-BE0A-4125-8212-32321E63EA8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291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Debug for failed patterns</a:t>
                </a:r>
              </a:p>
            </p:txBody>
          </p:sp>
        </p:grp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B9579B4E-E7B5-4DCF-A54D-C28336E2DBD8}"/>
                </a:ext>
              </a:extLst>
            </p:cNvPr>
            <p:cNvSpPr/>
            <p:nvPr/>
          </p:nvSpPr>
          <p:spPr>
            <a:xfrm>
              <a:off x="1577736" y="592509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1C483048-D10A-40AF-B337-925DFF06A458}"/>
                </a:ext>
              </a:extLst>
            </p:cNvPr>
            <p:cNvSpPr/>
            <p:nvPr/>
          </p:nvSpPr>
          <p:spPr>
            <a:xfrm>
              <a:off x="1577736" y="6126740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C320E512-E610-4B90-BB68-176643002C93}"/>
                </a:ext>
              </a:extLst>
            </p:cNvPr>
            <p:cNvSpPr/>
            <p:nvPr/>
          </p:nvSpPr>
          <p:spPr>
            <a:xfrm>
              <a:off x="4332918" y="5925094"/>
              <a:ext cx="13716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BFC3E039-B5D3-4A98-A781-D5D1A84C1C2C}"/>
                </a:ext>
              </a:extLst>
            </p:cNvPr>
            <p:cNvSpPr/>
            <p:nvPr/>
          </p:nvSpPr>
          <p:spPr>
            <a:xfrm>
              <a:off x="4332918" y="6126740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1.5</a:t>
              </a:r>
            </a:p>
          </p:txBody>
        </p:sp>
      </p:grp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E3217457-0166-4B7C-9CDB-D7D3560AAE5A}"/>
              </a:ext>
            </a:extLst>
          </p:cNvPr>
          <p:cNvSpPr txBox="1"/>
          <p:nvPr/>
        </p:nvSpPr>
        <p:spPr>
          <a:xfrm>
            <a:off x="10008536" y="3271078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1.5</a:t>
            </a:r>
            <a:r>
              <a:rPr lang="en-US" sz="2800" b="1" dirty="0">
                <a:solidFill>
                  <a:schemeClr val="tx2"/>
                </a:solidFill>
              </a:rPr>
              <a:t>/1.5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CC8E8A63-218E-4DD1-89ED-D35DA8513F2B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D13B068E-FE46-4766-8DBE-31085B6B32DC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55" name="TextBox 59">
            <a:extLst>
              <a:ext uri="{FF2B5EF4-FFF2-40B4-BE49-F238E27FC236}">
                <a16:creationId xmlns:a16="http://schemas.microsoft.com/office/drawing/2014/main" id="{8CA18E74-049A-4EF8-8783-CEE86417ACD4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1A55D6DC-B246-4664-B725-EC47BB301345}"/>
              </a:ext>
            </a:extLst>
          </p:cNvPr>
          <p:cNvSpPr/>
          <p:nvPr/>
        </p:nvSpPr>
        <p:spPr>
          <a:xfrm>
            <a:off x="4292381" y="2125270"/>
            <a:ext cx="13716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50149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7520352" cy="1107996"/>
            <a:chOff x="506534" y="4095924"/>
            <a:chExt cx="7520352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706315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 for SWDT(1), RWDT(1), TMU(4), TPU(1)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3402687"/>
            <a:ext cx="3455137" cy="888087"/>
            <a:chOff x="1080000" y="3402687"/>
            <a:chExt cx="3455137" cy="888087"/>
          </a:xfrm>
        </p:grpSpPr>
        <p:pic>
          <p:nvPicPr>
            <p:cNvPr id="21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1537200" y="3429000"/>
              <a:ext cx="29979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Failure analysis</a:t>
              </a:r>
              <a:r>
                <a:rPr lang="en-US" sz="1600" dirty="0"/>
                <a:t> and </a:t>
              </a:r>
              <a:r>
                <a:rPr lang="en-US" sz="1600" u="sng" dirty="0"/>
                <a:t>fixing</a:t>
              </a:r>
            </a:p>
            <a:p>
              <a:r>
                <a:rPr lang="en-US" sz="1600" dirty="0"/>
                <a:t>+ Get </a:t>
              </a:r>
              <a:r>
                <a:rPr lang="en-US" sz="1600" u="sng" dirty="0"/>
                <a:t>pass within 3 releases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:a16="http://schemas.microsoft.com/office/drawing/2014/main" id="{EDF18BEF-CF4F-4625-AE11-F97B80F403D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BB6B9935-B1E7-45AE-BD36-7B98334067F1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204EADB6-04DC-4F95-A8B4-7B0BBCB01FDB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95E64215-285F-4B1C-B1E5-CD951EEB9F50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220FBE3A-B4B4-4F06-BBC8-32B9B590D1D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2CF094B4-9D80-4AB2-8AA3-9689095A880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C496B93B-814D-407F-95E4-0F53B20A22F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C8A9785A-4480-43C0-B479-6622A6F3D3EA}"/>
              </a:ext>
            </a:extLst>
          </p:cNvPr>
          <p:cNvGrpSpPr/>
          <p:nvPr/>
        </p:nvGrpSpPr>
        <p:grpSpPr>
          <a:xfrm>
            <a:off x="1080000" y="1690712"/>
            <a:ext cx="9639522" cy="1107996"/>
            <a:chOff x="1051339" y="1599457"/>
            <a:chExt cx="9639522" cy="1107996"/>
          </a:xfrm>
        </p:grpSpPr>
        <p:pic>
          <p:nvPicPr>
            <p:cNvPr id="8" name="Đồ họa 7" descr="Danh sách">
              <a:extLst>
                <a:ext uri="{FF2B5EF4-FFF2-40B4-BE49-F238E27FC236}">
                  <a16:creationId xmlns:a16="http://schemas.microsoft.com/office/drawing/2014/main" id="{C69E9DCC-B9E1-4A50-A442-24634550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CAE0C8FC-5A57-4DB6-8480-4B3EA05E18C0}"/>
                </a:ext>
              </a:extLst>
            </p:cNvPr>
            <p:cNvSpPr/>
            <p:nvPr/>
          </p:nvSpPr>
          <p:spPr>
            <a:xfrm>
              <a:off x="1508539" y="1599457"/>
              <a:ext cx="918232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  <a:p>
              <a:r>
                <a:rPr lang="en-US" sz="1600" dirty="0"/>
                <a:t>+ Claim more design tasks for I2C and GYRO</a:t>
              </a:r>
            </a:p>
            <a:p>
              <a:r>
                <a:rPr lang="en-US" sz="1600" dirty="0"/>
                <a:t>+ Make my design idea become more significant, become a key design member for I2C and GYRO</a:t>
              </a:r>
            </a:p>
            <a:p>
              <a:r>
                <a:rPr lang="en-US" sz="1600" dirty="0"/>
                <a:t>+ Create blocks diagram for I2C, get ready to make I2C hardware model using </a:t>
              </a:r>
              <a:r>
                <a:rPr lang="en-US" sz="1600" dirty="0" err="1"/>
                <a:t>SystemC</a:t>
              </a:r>
              <a:endParaRPr lang="en-US" sz="1600" dirty="0"/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F535CB84-DC4C-4FA1-A0F5-48B90CB669B3}"/>
              </a:ext>
            </a:extLst>
          </p:cNvPr>
          <p:cNvGrpSpPr/>
          <p:nvPr/>
        </p:nvGrpSpPr>
        <p:grpSpPr>
          <a:xfrm>
            <a:off x="1080000" y="3708601"/>
            <a:ext cx="6385426" cy="615553"/>
            <a:chOff x="1051339" y="5794288"/>
            <a:chExt cx="6385426" cy="615553"/>
          </a:xfrm>
        </p:grpSpPr>
        <p:pic>
          <p:nvPicPr>
            <p:cNvPr id="23" name="Đồ họa 22" descr="Biểu đồ hình tròn">
              <a:extLst>
                <a:ext uri="{FF2B5EF4-FFF2-40B4-BE49-F238E27FC236}">
                  <a16:creationId xmlns:a16="http://schemas.microsoft.com/office/drawing/2014/main" id="{C0361789-D1B4-47B7-A67D-6F919F70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9285F7A5-C648-4723-A5B7-D6EE4D790E4A}"/>
                </a:ext>
              </a:extLst>
            </p:cNvPr>
            <p:cNvSpPr/>
            <p:nvPr/>
          </p:nvSpPr>
          <p:spPr>
            <a:xfrm>
              <a:off x="1508539" y="5794288"/>
              <a:ext cx="5928226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  <a:p>
              <a:r>
                <a:rPr lang="en-US" sz="1600" dirty="0"/>
                <a:t>+ Make timing design explanation document for I2C and GYRO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58C90B79-F430-4825-9813-79A101951EF0}"/>
              </a:ext>
            </a:extLst>
          </p:cNvPr>
          <p:cNvGrpSpPr/>
          <p:nvPr/>
        </p:nvGrpSpPr>
        <p:grpSpPr>
          <a:xfrm>
            <a:off x="1080000" y="2945878"/>
            <a:ext cx="7778179" cy="615553"/>
            <a:chOff x="1051339" y="2441568"/>
            <a:chExt cx="7778179" cy="615553"/>
          </a:xfrm>
        </p:grpSpPr>
        <p:pic>
          <p:nvPicPr>
            <p:cNvPr id="35" name="Đồ họa 34" descr="Trò chơi đố">
              <a:extLst>
                <a:ext uri="{FF2B5EF4-FFF2-40B4-BE49-F238E27FC236}">
                  <a16:creationId xmlns:a16="http://schemas.microsoft.com/office/drawing/2014/main" id="{1DB87EE1-5CB8-444F-9535-3ACF9F5DA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7BDD3D97-91A9-49EE-B87B-7240FF07DCFC}"/>
                </a:ext>
              </a:extLst>
            </p:cNvPr>
            <p:cNvSpPr/>
            <p:nvPr/>
          </p:nvSpPr>
          <p:spPr>
            <a:xfrm>
              <a:off x="1508539" y="2441568"/>
              <a:ext cx="732097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Become main RTL coding member and RTL checker (</a:t>
              </a:r>
              <a:r>
                <a:rPr lang="en-US" sz="1600" dirty="0" err="1"/>
                <a:t>SpyGlass</a:t>
              </a:r>
              <a:r>
                <a:rPr lang="en-US" sz="1600" dirty="0"/>
                <a:t>) for I2C team</a:t>
              </a:r>
            </a:p>
          </p:txBody>
        </p:sp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99CEF966-9117-4150-A584-2071A0680687}"/>
              </a:ext>
            </a:extLst>
          </p:cNvPr>
          <p:cNvGrpSpPr/>
          <p:nvPr/>
        </p:nvGrpSpPr>
        <p:grpSpPr>
          <a:xfrm>
            <a:off x="1080000" y="4471325"/>
            <a:ext cx="5797123" cy="457200"/>
            <a:chOff x="1051339" y="4984002"/>
            <a:chExt cx="5797123" cy="457200"/>
          </a:xfrm>
        </p:grpSpPr>
        <p:pic>
          <p:nvPicPr>
            <p:cNvPr id="42" name="Đồ họa 41" descr="Đầu có bánh răng">
              <a:extLst>
                <a:ext uri="{FF2B5EF4-FFF2-40B4-BE49-F238E27FC236}">
                  <a16:creationId xmlns:a16="http://schemas.microsoft.com/office/drawing/2014/main" id="{9C76CD55-1193-4F19-BB8A-FF7816EC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346C1300-62A2-4014-BA02-298CFD26FE27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9F442CF3-8128-4957-9992-1ED5078BEB10}"/>
              </a:ext>
            </a:extLst>
          </p:cNvPr>
          <p:cNvGrpSpPr/>
          <p:nvPr/>
        </p:nvGrpSpPr>
        <p:grpSpPr>
          <a:xfrm>
            <a:off x="1080000" y="1804832"/>
            <a:ext cx="7489894" cy="861774"/>
            <a:chOff x="1080000" y="3540561"/>
            <a:chExt cx="7489894" cy="861774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021F2F26-FEA1-4940-A225-6A2D3A978E6A}"/>
                </a:ext>
              </a:extLst>
            </p:cNvPr>
            <p:cNvSpPr/>
            <p:nvPr/>
          </p:nvSpPr>
          <p:spPr>
            <a:xfrm>
              <a:off x="1537200" y="3540561"/>
              <a:ext cx="703269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Maintain checker confirmation, make detailed explanation document</a:t>
              </a:r>
            </a:p>
            <a:p>
              <a:r>
                <a:rPr lang="en-US" sz="1600" dirty="0"/>
                <a:t>+ Keep the design away from real checker errors</a:t>
              </a:r>
            </a:p>
          </p:txBody>
        </p:sp>
        <p:pic>
          <p:nvPicPr>
            <p:cNvPr id="11" name="Đồ họa 10" descr="Kính hiển vi">
              <a:extLst>
                <a:ext uri="{FF2B5EF4-FFF2-40B4-BE49-F238E27FC236}">
                  <a16:creationId xmlns:a16="http://schemas.microsoft.com/office/drawing/2014/main" id="{59D75368-E0C3-45DB-BD88-6DB9747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F4529AD2-18B5-4D36-8016-6FEAD63E33A7}"/>
              </a:ext>
            </a:extLst>
          </p:cNvPr>
          <p:cNvGrpSpPr/>
          <p:nvPr/>
        </p:nvGrpSpPr>
        <p:grpSpPr>
          <a:xfrm>
            <a:off x="1080000" y="2857909"/>
            <a:ext cx="10032000" cy="861774"/>
            <a:chOff x="1080000" y="5382998"/>
            <a:chExt cx="10032000" cy="861774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20F6019-36EF-4EE9-9184-A312B4C358FE}"/>
                </a:ext>
              </a:extLst>
            </p:cNvPr>
            <p:cNvSpPr/>
            <p:nvPr/>
          </p:nvSpPr>
          <p:spPr>
            <a:xfrm>
              <a:off x="1537200" y="5382998"/>
              <a:ext cx="95748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Investigate the GYRO’s timing issue in Gen 3 and make a detailed timing design document</a:t>
              </a:r>
            </a:p>
            <a:p>
              <a:r>
                <a:rPr lang="en-US" sz="1600" dirty="0"/>
                <a:t>+ Update the STA report summarizing script to support to check for GYRO’s special case</a:t>
              </a:r>
            </a:p>
          </p:txBody>
        </p:sp>
        <p:pic>
          <p:nvPicPr>
            <p:cNvPr id="18" name="Đồ họa 17" descr="Đồng hồ bấm giờ">
              <a:extLst>
                <a:ext uri="{FF2B5EF4-FFF2-40B4-BE49-F238E27FC236}">
                  <a16:creationId xmlns:a16="http://schemas.microsoft.com/office/drawing/2014/main" id="{FA5CEA4E-FE04-42B7-A00B-F8F4EA4B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4">
            <a:extLst>
              <a:ext uri="{FF2B5EF4-FFF2-40B4-BE49-F238E27FC236}">
                <a16:creationId xmlns:a16="http://schemas.microsoft.com/office/drawing/2014/main" id="{AC38B050-B3A5-42C7-87E4-B5D12691C08A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1FE2747C-899D-4D1D-8BCC-5A0A8EEBC0F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8CC4EAE2-802D-4D32-A7B9-A5FF3CC2DBF2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pSp>
        <p:nvGrpSpPr>
          <p:cNvPr id="27" name="Nhóm 29">
            <a:extLst>
              <a:ext uri="{FF2B5EF4-FFF2-40B4-BE49-F238E27FC236}">
                <a16:creationId xmlns:a16="http://schemas.microsoft.com/office/drawing/2014/main" id="{4B9B7103-966B-49F2-B78A-FC054D5D4CF7}"/>
              </a:ext>
            </a:extLst>
          </p:cNvPr>
          <p:cNvGrpSpPr/>
          <p:nvPr/>
        </p:nvGrpSpPr>
        <p:grpSpPr>
          <a:xfrm>
            <a:off x="1080000" y="2591632"/>
            <a:ext cx="10094135" cy="1846659"/>
            <a:chOff x="506534" y="4095924"/>
            <a:chExt cx="10094135" cy="1846659"/>
          </a:xfrm>
        </p:grpSpPr>
        <p:pic>
          <p:nvPicPr>
            <p:cNvPr id="33" name="Đồ họa 12" descr="Cơ sở dữ liệu">
              <a:extLst>
                <a:ext uri="{FF2B5EF4-FFF2-40B4-BE49-F238E27FC236}">
                  <a16:creationId xmlns:a16="http://schemas.microsoft.com/office/drawing/2014/main" id="{5FF13001-DE5D-4506-B6E9-0E0341CA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4" name="Hộp Văn bản 21">
              <a:extLst>
                <a:ext uri="{FF2B5EF4-FFF2-40B4-BE49-F238E27FC236}">
                  <a16:creationId xmlns:a16="http://schemas.microsoft.com/office/drawing/2014/main" id="{F40F794D-16B5-46FB-8C78-1DA8742371C9}"/>
                </a:ext>
              </a:extLst>
            </p:cNvPr>
            <p:cNvSpPr txBox="1"/>
            <p:nvPr/>
          </p:nvSpPr>
          <p:spPr>
            <a:xfrm>
              <a:off x="963734" y="4095924"/>
              <a:ext cx="9636935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Replace</a:t>
              </a:r>
              <a:r>
                <a:rPr lang="en-US" sz="1600" dirty="0"/>
                <a:t> GYRO’s </a:t>
              </a:r>
              <a:r>
                <a:rPr lang="en-US" sz="1600" u="sng" dirty="0"/>
                <a:t>assembly patterns</a:t>
              </a:r>
              <a:r>
                <a:rPr lang="en-US" sz="1600" dirty="0"/>
                <a:t> by </a:t>
              </a:r>
              <a:r>
                <a:rPr lang="en-US" sz="1600" u="sng" dirty="0"/>
                <a:t>new C patterns</a:t>
              </a:r>
              <a:r>
                <a:rPr lang="en-US" sz="1600" dirty="0"/>
                <a:t> and make a software driver for GYRO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new verification tool</a:t>
              </a:r>
              <a:r>
                <a:rPr lang="en-US" sz="1600" dirty="0"/>
                <a:t> for I2C and GYRO such as Jasper Gold and UVM.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, </a:t>
              </a:r>
              <a:r>
                <a:rPr lang="en-US" sz="1600" u="sng" dirty="0"/>
                <a:t>update</a:t>
              </a:r>
              <a:r>
                <a:rPr lang="en-US" sz="1600" dirty="0"/>
                <a:t> the </a:t>
              </a:r>
              <a:r>
                <a:rPr lang="en-US" sz="1600" u="sng" dirty="0"/>
                <a:t>software driver package</a:t>
              </a:r>
              <a:r>
                <a:rPr lang="en-US" sz="1600" dirty="0"/>
                <a:t>, </a:t>
              </a:r>
              <a:r>
                <a:rPr lang="en-US" sz="1600" u="sng" dirty="0"/>
                <a:t>introduce</a:t>
              </a:r>
              <a:r>
                <a:rPr lang="en-US" sz="1600" dirty="0"/>
                <a:t> it to the other engineers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Maintain</a:t>
              </a:r>
              <a:r>
                <a:rPr lang="en-US" sz="1600" dirty="0"/>
                <a:t>, </a:t>
              </a:r>
              <a:r>
                <a:rPr lang="en-US" sz="1600" u="sng" dirty="0"/>
                <a:t>update</a:t>
              </a:r>
              <a:r>
                <a:rPr lang="en-US" sz="1600" dirty="0"/>
                <a:t> the </a:t>
              </a:r>
              <a:r>
                <a:rPr lang="en-US" sz="1600" u="sng" dirty="0"/>
                <a:t>CT Pattern Builder</a:t>
              </a:r>
              <a:r>
                <a:rPr lang="en-US" sz="1600" dirty="0"/>
                <a:t> tool, </a:t>
              </a:r>
              <a:r>
                <a:rPr lang="en-US" sz="1600" u="sng" dirty="0"/>
                <a:t>expand</a:t>
              </a:r>
              <a:r>
                <a:rPr lang="en-US" sz="1600" dirty="0"/>
                <a:t> the </a:t>
              </a:r>
              <a:r>
                <a:rPr lang="en-US" sz="1600" u="sng" dirty="0"/>
                <a:t>usage</a:t>
              </a:r>
              <a:r>
                <a:rPr lang="en-US" sz="1600" dirty="0"/>
                <a:t> to whole section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Share</a:t>
              </a:r>
              <a:r>
                <a:rPr lang="en-US" sz="1600" dirty="0"/>
                <a:t> my embedded software programming experience, </a:t>
              </a:r>
              <a:r>
                <a:rPr lang="en-US" sz="1600" u="sng" dirty="0"/>
                <a:t>become</a:t>
              </a:r>
              <a:r>
                <a:rPr lang="en-US" sz="1600" dirty="0"/>
                <a:t> the </a:t>
              </a:r>
              <a:r>
                <a:rPr lang="en-US" sz="1600" u="sng" dirty="0"/>
                <a:t>pioneer</a:t>
              </a:r>
              <a:r>
                <a:rPr lang="en-US" sz="1600" dirty="0"/>
                <a:t> in bringing </a:t>
              </a:r>
              <a:r>
                <a:rPr lang="en-US" sz="1600" u="sng" dirty="0"/>
                <a:t>advanced software methods</a:t>
              </a:r>
              <a:r>
                <a:rPr lang="en-US" sz="1600" dirty="0"/>
                <a:t> to the hardware verification</a:t>
              </a:r>
            </a:p>
          </p:txBody>
        </p:sp>
      </p:grpSp>
      <p:sp>
        <p:nvSpPr>
          <p:cNvPr id="53" name="Rectangle 64">
            <a:extLst>
              <a:ext uri="{FF2B5EF4-FFF2-40B4-BE49-F238E27FC236}">
                <a16:creationId xmlns:a16="http://schemas.microsoft.com/office/drawing/2014/main" id="{DBAF8B0C-A338-46CF-8721-716441EDC5C7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B2ED4FF5-DFF8-485F-A9AA-8AC2C37433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55" name="Rectangle 65">
            <a:extLst>
              <a:ext uri="{FF2B5EF4-FFF2-40B4-BE49-F238E27FC236}">
                <a16:creationId xmlns:a16="http://schemas.microsoft.com/office/drawing/2014/main" id="{921374CA-B349-4072-B3EB-D75C7344C43E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9AF66C71-9123-4A75-BD57-75B2C87F3D64}"/>
              </a:ext>
            </a:extLst>
          </p:cNvPr>
          <p:cNvGrpSpPr/>
          <p:nvPr/>
        </p:nvGrpSpPr>
        <p:grpSpPr>
          <a:xfrm>
            <a:off x="1080000" y="1733436"/>
            <a:ext cx="10032000" cy="615553"/>
            <a:chOff x="1080000" y="1661541"/>
            <a:chExt cx="10032000" cy="615553"/>
          </a:xfrm>
        </p:grpSpPr>
        <p:pic>
          <p:nvPicPr>
            <p:cNvPr id="19" name="Đồ họa 10" descr="Đầu có bánh răng">
              <a:extLst>
                <a:ext uri="{FF2B5EF4-FFF2-40B4-BE49-F238E27FC236}">
                  <a16:creationId xmlns:a16="http://schemas.microsoft.com/office/drawing/2014/main" id="{20044C5F-CD4D-4815-96B8-A346AA3E9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C0942554-E7E1-4424-BD74-65D615DF9234}"/>
                </a:ext>
              </a:extLst>
            </p:cNvPr>
            <p:cNvSpPr txBox="1"/>
            <p:nvPr/>
          </p:nvSpPr>
          <p:spPr>
            <a:xfrm>
              <a:off x="1537200" y="1661541"/>
              <a:ext cx="9574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Determine verification strategy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verification strategy</a:t>
              </a:r>
              <a:r>
                <a:rPr lang="en-US" sz="1600" dirty="0"/>
                <a:t> and </a:t>
              </a:r>
              <a:r>
                <a:rPr lang="en-US" sz="1600" u="sng" dirty="0"/>
                <a:t>methods</a:t>
              </a:r>
              <a:r>
                <a:rPr lang="en-US" sz="1600" dirty="0"/>
                <a:t> from I2C to GYRO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91CC5E65-B111-4898-9277-14D29022C4DF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15CE529C-325C-4007-ACBC-75733367074D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AA6FCB8A-26A1-4809-BCD3-37E2F968FAB5}"/>
              </a:ext>
            </a:extLst>
          </p:cNvPr>
          <p:cNvSpPr/>
          <p:nvPr/>
        </p:nvSpPr>
        <p:spPr>
          <a:xfrm flipH="1">
            <a:off x="8219476" y="1242038"/>
            <a:ext cx="91440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IICDVFS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0E7C93B1-59BB-4C0E-8F46-A5E99C01F785}"/>
              </a:ext>
            </a:extLst>
          </p:cNvPr>
          <p:cNvSpPr/>
          <p:nvPr/>
        </p:nvSpPr>
        <p:spPr>
          <a:xfrm flipH="1">
            <a:off x="745901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151A8157-CC80-4156-B186-BA63E4A65E84}"/>
              </a:ext>
            </a:extLst>
          </p:cNvPr>
          <p:cNvSpPr/>
          <p:nvPr/>
        </p:nvSpPr>
        <p:spPr>
          <a:xfrm flipH="1">
            <a:off x="5938090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89A7541E-A9CF-4D08-82D5-DDD56E1AE77F}"/>
              </a:ext>
            </a:extLst>
          </p:cNvPr>
          <p:cNvSpPr/>
          <p:nvPr/>
        </p:nvSpPr>
        <p:spPr>
          <a:xfrm flipH="1">
            <a:off x="669855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9DBA2E9C-80E5-47B1-AE12-1CB2D9C16829}"/>
              </a:ext>
            </a:extLst>
          </p:cNvPr>
          <p:cNvSpPr/>
          <p:nvPr/>
        </p:nvSpPr>
        <p:spPr>
          <a:xfrm flipH="1">
            <a:off x="517762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579D9CB5-E543-4214-AEAE-5DBAA41216F9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7DE79590-CD55-4C1A-8686-390CC2A0D5AD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8DEBA47E-D8D4-4B7C-B310-54B7FA4417E0}"/>
              </a:ext>
            </a:extLst>
          </p:cNvPr>
          <p:cNvSpPr/>
          <p:nvPr/>
        </p:nvSpPr>
        <p:spPr>
          <a:xfrm flipH="1">
            <a:off x="8219476" y="936000"/>
            <a:ext cx="91440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IICDVFS</a:t>
            </a:r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90EDA023-636A-4ADB-9036-BBEEC506672F}"/>
              </a:ext>
            </a:extLst>
          </p:cNvPr>
          <p:cNvGrpSpPr/>
          <p:nvPr/>
        </p:nvGrpSpPr>
        <p:grpSpPr>
          <a:xfrm>
            <a:off x="1080000" y="1972443"/>
            <a:ext cx="10032000" cy="861774"/>
            <a:chOff x="506534" y="4095924"/>
            <a:chExt cx="10032000" cy="861774"/>
          </a:xfrm>
        </p:grpSpPr>
        <p:pic>
          <p:nvPicPr>
            <p:cNvPr id="18" name="Đồ họa 17" descr="Cơ sở dữ liệu">
              <a:extLst>
                <a:ext uri="{FF2B5EF4-FFF2-40B4-BE49-F238E27FC236}">
                  <a16:creationId xmlns:a16="http://schemas.microsoft.com/office/drawing/2014/main" id="{CE0063C7-AE07-47E4-B8E2-5A904B41E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26A1937C-06DC-4F46-B557-FD3DEDB6204C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Create AC/DC tester pattern for I2C and IICDVFS</a:t>
              </a:r>
            </a:p>
            <a:p>
              <a:r>
                <a:rPr lang="en-US" sz="1600" dirty="0"/>
                <a:t>+ Trial a C pattern in tester phase since C has more successful result compare with assembly</a:t>
              </a:r>
              <a:endParaRPr lang="en-US" dirty="0"/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4B8E216D-9CA5-4D5C-8772-0FD5B00B8968}"/>
              </a:ext>
            </a:extLst>
          </p:cNvPr>
          <p:cNvGrpSpPr/>
          <p:nvPr/>
        </p:nvGrpSpPr>
        <p:grpSpPr>
          <a:xfrm>
            <a:off x="1080000" y="3022888"/>
            <a:ext cx="5918952" cy="641866"/>
            <a:chOff x="1080000" y="3402687"/>
            <a:chExt cx="5918952" cy="641866"/>
          </a:xfrm>
        </p:grpSpPr>
        <p:pic>
          <p:nvPicPr>
            <p:cNvPr id="23" name="Đồ họa 16" descr="Kính hiển vi">
              <a:extLst>
                <a:ext uri="{FF2B5EF4-FFF2-40B4-BE49-F238E27FC236}">
                  <a16:creationId xmlns:a16="http://schemas.microsoft.com/office/drawing/2014/main" id="{517A1AF3-724A-4D28-80F9-13C6999BA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FFCF93E5-D23D-4FF6-8BBE-963DE94E41EE}"/>
                </a:ext>
              </a:extLst>
            </p:cNvPr>
            <p:cNvSpPr txBox="1"/>
            <p:nvPr/>
          </p:nvSpPr>
          <p:spPr>
            <a:xfrm>
              <a:off x="1537200" y="3429000"/>
              <a:ext cx="546175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Create tester debugging document for I2C and IICDVFS</a:t>
              </a:r>
              <a:endParaRPr lang="en-US" sz="16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7F4FFC-187D-43E4-ABC6-62DD355E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Difficulties and countermeasure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EDA379F-2DB3-4428-8CE7-65306B74C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102BA104-D188-46C0-A1DE-1A882B139F23}"/>
              </a:ext>
            </a:extLst>
          </p:cNvPr>
          <p:cNvGrpSpPr/>
          <p:nvPr/>
        </p:nvGrpSpPr>
        <p:grpSpPr>
          <a:xfrm>
            <a:off x="1080000" y="1739504"/>
            <a:ext cx="5372200" cy="615553"/>
            <a:chOff x="1080000" y="1739504"/>
            <a:chExt cx="5372200" cy="615553"/>
          </a:xfrm>
        </p:grpSpPr>
        <p:pic>
          <p:nvPicPr>
            <p:cNvPr id="10" name="Đồ họa 9" descr="Đi bộ đường dài">
              <a:extLst>
                <a:ext uri="{FF2B5EF4-FFF2-40B4-BE49-F238E27FC236}">
                  <a16:creationId xmlns:a16="http://schemas.microsoft.com/office/drawing/2014/main" id="{2E10C064-20E5-4C46-9DF3-3B2E5A04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739504"/>
              <a:ext cx="457200" cy="457200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D6D30BE7-FEB6-4A5B-A67B-820E622429B5}"/>
                </a:ext>
              </a:extLst>
            </p:cNvPr>
            <p:cNvSpPr txBox="1"/>
            <p:nvPr/>
          </p:nvSpPr>
          <p:spPr>
            <a:xfrm>
              <a:off x="1537200" y="1739504"/>
              <a:ext cx="491500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enough guideline document</a:t>
              </a:r>
            </a:p>
            <a:p>
              <a:r>
                <a:rPr lang="en-US" sz="1600" dirty="0"/>
                <a:t>+ Ask for guideline from mentor and other engineers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76233B98-3376-414F-AE71-779E40D90330}"/>
              </a:ext>
            </a:extLst>
          </p:cNvPr>
          <p:cNvGrpSpPr/>
          <p:nvPr/>
        </p:nvGrpSpPr>
        <p:grpSpPr>
          <a:xfrm>
            <a:off x="1080000" y="2504226"/>
            <a:ext cx="6284436" cy="615553"/>
            <a:chOff x="1080000" y="2557010"/>
            <a:chExt cx="6284436" cy="615553"/>
          </a:xfrm>
        </p:grpSpPr>
        <p:pic>
          <p:nvPicPr>
            <p:cNvPr id="12" name="Đồ họa 11" descr="Đi bộ đường dài">
              <a:extLst>
                <a:ext uri="{FF2B5EF4-FFF2-40B4-BE49-F238E27FC236}">
                  <a16:creationId xmlns:a16="http://schemas.microsoft.com/office/drawing/2014/main" id="{4B55A6FD-83E3-4B85-B8A6-55B64E11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2557010"/>
              <a:ext cx="457200" cy="457200"/>
            </a:xfrm>
            <a:prstGeom prst="rect">
              <a:avLst/>
            </a:prstGeom>
          </p:spPr>
        </p:pic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5B2AB670-1D5B-45C1-9C12-4256131DEEE2}"/>
                </a:ext>
              </a:extLst>
            </p:cNvPr>
            <p:cNvSpPr txBox="1"/>
            <p:nvPr/>
          </p:nvSpPr>
          <p:spPr>
            <a:xfrm>
              <a:off x="1537200" y="2557010"/>
              <a:ext cx="582723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Sometimes, it were hard to co-operate with the REL</a:t>
              </a:r>
            </a:p>
            <a:p>
              <a:r>
                <a:rPr lang="en-US" sz="1600" dirty="0"/>
                <a:t>+ Make detailed document for the explanation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236B9B95-AFEC-4CDE-B810-4AAC2FD4C85C}"/>
              </a:ext>
            </a:extLst>
          </p:cNvPr>
          <p:cNvGrpSpPr/>
          <p:nvPr/>
        </p:nvGrpSpPr>
        <p:grpSpPr>
          <a:xfrm>
            <a:off x="1080000" y="3268948"/>
            <a:ext cx="4902648" cy="615553"/>
            <a:chOff x="1080000" y="3374516"/>
            <a:chExt cx="4902648" cy="615553"/>
          </a:xfrm>
        </p:grpSpPr>
        <p:pic>
          <p:nvPicPr>
            <p:cNvPr id="14" name="Đồ họa 13" descr="Đi bộ đường dài">
              <a:extLst>
                <a:ext uri="{FF2B5EF4-FFF2-40B4-BE49-F238E27FC236}">
                  <a16:creationId xmlns:a16="http://schemas.microsoft.com/office/drawing/2014/main" id="{87671DB1-849C-49C8-AD1D-72E96304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3374516"/>
              <a:ext cx="457200" cy="457200"/>
            </a:xfrm>
            <a:prstGeom prst="rect">
              <a:avLst/>
            </a:prstGeom>
          </p:spPr>
        </p:pic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A2ACE0F4-ABA0-42EF-88A2-5DF2D6111193}"/>
                </a:ext>
              </a:extLst>
            </p:cNvPr>
            <p:cNvSpPr txBox="1"/>
            <p:nvPr/>
          </p:nvSpPr>
          <p:spPr>
            <a:xfrm>
              <a:off x="1537200" y="3374516"/>
              <a:ext cx="444544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 quality of some common tools</a:t>
              </a:r>
            </a:p>
            <a:p>
              <a:r>
                <a:rPr lang="en-US" sz="1600" dirty="0"/>
                <a:t>+ Feedback, complain, not much improvement</a:t>
              </a:r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991C20CC-AE4F-43DD-A54B-B71C0DAF2EEE}"/>
              </a:ext>
            </a:extLst>
          </p:cNvPr>
          <p:cNvGrpSpPr/>
          <p:nvPr/>
        </p:nvGrpSpPr>
        <p:grpSpPr>
          <a:xfrm>
            <a:off x="1080000" y="4033669"/>
            <a:ext cx="6148182" cy="615553"/>
            <a:chOff x="1080000" y="4033669"/>
            <a:chExt cx="6148182" cy="615553"/>
          </a:xfrm>
        </p:grpSpPr>
        <p:pic>
          <p:nvPicPr>
            <p:cNvPr id="16" name="Đồ họa 15" descr="Đi bộ đường dài">
              <a:extLst>
                <a:ext uri="{FF2B5EF4-FFF2-40B4-BE49-F238E27FC236}">
                  <a16:creationId xmlns:a16="http://schemas.microsoft.com/office/drawing/2014/main" id="{2912AB2F-A1E6-4A59-8809-6FA109721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4033669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EC4AE55-6F36-4EC4-AEA6-616B1D7E3962}"/>
                </a:ext>
              </a:extLst>
            </p:cNvPr>
            <p:cNvSpPr txBox="1"/>
            <p:nvPr/>
          </p:nvSpPr>
          <p:spPr>
            <a:xfrm>
              <a:off x="1537200" y="4033669"/>
              <a:ext cx="569098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good management methods</a:t>
              </a:r>
            </a:p>
            <a:p>
              <a:r>
                <a:rPr lang="en-US" sz="1600" dirty="0"/>
                <a:t>+ Propose some management ideas, not much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57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23" name="Rectangle 57">
            <a:extLst>
              <a:ext uri="{FF2B5EF4-FFF2-40B4-BE49-F238E27FC236}">
                <a16:creationId xmlns:a16="http://schemas.microsoft.com/office/drawing/2014/main" id="{09275399-827C-4D40-B298-E6CCFA7F4876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24" name="Rectangle 58">
            <a:extLst>
              <a:ext uri="{FF2B5EF4-FFF2-40B4-BE49-F238E27FC236}">
                <a16:creationId xmlns:a16="http://schemas.microsoft.com/office/drawing/2014/main" id="{3BCFA52C-30EB-4051-B9D0-2D72F2FE96A6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25" name="TextBox 59">
            <a:extLst>
              <a:ext uri="{FF2B5EF4-FFF2-40B4-BE49-F238E27FC236}">
                <a16:creationId xmlns:a16="http://schemas.microsoft.com/office/drawing/2014/main" id="{59D1C1E6-8E8B-4C9F-A3A7-05F94A7E9AC7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A4574363-5C72-4420-8D45-860D91133E28}"/>
              </a:ext>
            </a:extLst>
          </p:cNvPr>
          <p:cNvGrpSpPr/>
          <p:nvPr/>
        </p:nvGrpSpPr>
        <p:grpSpPr>
          <a:xfrm>
            <a:off x="1080000" y="1601031"/>
            <a:ext cx="5955582" cy="712470"/>
            <a:chOff x="1080000" y="1567475"/>
            <a:chExt cx="5955582" cy="712470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567475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37200" y="1567475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37200" y="1889401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37200" y="2097065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92382" y="1889401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92382" y="2097065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7F88693A-EBA1-4433-9EAC-D0DDDD40A819}"/>
              </a:ext>
            </a:extLst>
          </p:cNvPr>
          <p:cNvGrpSpPr/>
          <p:nvPr/>
        </p:nvGrpSpPr>
        <p:grpSpPr>
          <a:xfrm>
            <a:off x="1080000" y="3559958"/>
            <a:ext cx="3200400" cy="728622"/>
            <a:chOff x="1080000" y="3966887"/>
            <a:chExt cx="3200400" cy="728622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96688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37200" y="396688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37200" y="430496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37200" y="451262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082B4DE7-E083-4CBE-93DC-BDFCAB412510}"/>
              </a:ext>
            </a:extLst>
          </p:cNvPr>
          <p:cNvGrpSpPr/>
          <p:nvPr/>
        </p:nvGrpSpPr>
        <p:grpSpPr>
          <a:xfrm>
            <a:off x="1080000" y="4552100"/>
            <a:ext cx="5797123" cy="728571"/>
            <a:chOff x="1080000" y="4776537"/>
            <a:chExt cx="5797123" cy="728571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4776537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37200" y="4776537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37200" y="511456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37200" y="532222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</p:grpSp>
      <p:pic>
        <p:nvPicPr>
          <p:cNvPr id="48" name="Đồ họa 47" descr="Đồng hồ đo">
            <a:extLst>
              <a:ext uri="{FF2B5EF4-FFF2-40B4-BE49-F238E27FC236}">
                <a16:creationId xmlns:a16="http://schemas.microsoft.com/office/drawing/2014/main" id="{6935365F-F45D-4605-96E4-BB597CBDBD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DA2BD592-48EC-428F-BFAC-21377B3D45DF}"/>
              </a:ext>
            </a:extLst>
          </p:cNvPr>
          <p:cNvSpPr txBox="1"/>
          <p:nvPr/>
        </p:nvSpPr>
        <p:spPr>
          <a:xfrm>
            <a:off x="10008536" y="3276750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1.7</a:t>
            </a:r>
            <a:r>
              <a:rPr lang="en-US" sz="2800" b="1" dirty="0">
                <a:solidFill>
                  <a:schemeClr val="tx2"/>
                </a:solidFill>
              </a:rPr>
              <a:t>/1.4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17405834-B649-4C02-8BEC-34F2623AC7A5}"/>
              </a:ext>
            </a:extLst>
          </p:cNvPr>
          <p:cNvGrpSpPr/>
          <p:nvPr/>
        </p:nvGrpSpPr>
        <p:grpSpPr>
          <a:xfrm>
            <a:off x="1080000" y="5544192"/>
            <a:ext cx="5955582" cy="714384"/>
            <a:chOff x="1080000" y="5586137"/>
            <a:chExt cx="5955582" cy="714384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5586137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37200" y="5586137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37200" y="590997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37200" y="6117641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EE45BA4A-68B8-465B-8850-FE158A19638D}"/>
                </a:ext>
              </a:extLst>
            </p:cNvPr>
            <p:cNvSpPr/>
            <p:nvPr/>
          </p:nvSpPr>
          <p:spPr>
            <a:xfrm>
              <a:off x="4292382" y="6117641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8D43EF93-E103-42A7-A49B-61FED99E7F28}"/>
              </a:ext>
            </a:extLst>
          </p:cNvPr>
          <p:cNvGrpSpPr/>
          <p:nvPr/>
        </p:nvGrpSpPr>
        <p:grpSpPr>
          <a:xfrm>
            <a:off x="1080000" y="2577022"/>
            <a:ext cx="7347553" cy="719416"/>
            <a:chOff x="1080000" y="2360973"/>
            <a:chExt cx="7347553" cy="719416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0000" y="2360973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37200" y="2360973"/>
              <a:ext cx="2796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37200" y="268984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37200" y="289750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92382" y="2689845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92382" y="289750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/>
            </a:p>
          </p:txBody>
        </p:sp>
        <p:sp>
          <p:nvSpPr>
            <p:cNvPr id="56" name="Rectangle 61">
              <a:extLst>
                <a:ext uri="{FF2B5EF4-FFF2-40B4-BE49-F238E27FC236}">
                  <a16:creationId xmlns:a16="http://schemas.microsoft.com/office/drawing/2014/main" id="{B2BD5DB3-3856-4135-8602-91530A751C4B}"/>
                </a:ext>
              </a:extLst>
            </p:cNvPr>
            <p:cNvSpPr/>
            <p:nvPr/>
          </p:nvSpPr>
          <p:spPr>
            <a:xfrm>
              <a:off x="7055953" y="2897509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2725237"/>
            <a:ext cx="8936188" cy="1354217"/>
            <a:chOff x="1051339" y="1562444"/>
            <a:chExt cx="8936188" cy="1354217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8478988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  <a:endParaRPr lang="en-US" sz="1600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RTL coding</a:t>
              </a:r>
              <a:r>
                <a:rPr lang="en-US" sz="1600" dirty="0"/>
                <a:t> for I2C (284 new lines, 372 modified lines)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SpyGlass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 and get approval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5171190"/>
            <a:ext cx="5797123" cy="457200"/>
            <a:chOff x="1051339" y="4808519"/>
            <a:chExt cx="5797123" cy="457200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</p:grpSp>
      <p:sp>
        <p:nvSpPr>
          <p:cNvPr id="15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349334" y="1240577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grpSp>
        <p:nvGrpSpPr>
          <p:cNvPr id="18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10209550" cy="1107996"/>
            <a:chOff x="1051339" y="1599457"/>
            <a:chExt cx="10209550" cy="1107996"/>
          </a:xfrm>
        </p:grpSpPr>
        <p:pic>
          <p:nvPicPr>
            <p:cNvPr id="19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975235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  <a:endParaRPr lang="en-US" sz="1600" b="1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detailed design description</a:t>
              </a:r>
              <a:r>
                <a:rPr lang="en-US" sz="1600" dirty="0"/>
                <a:t> in blocks diagram level for SWDT and RWDT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Discuss</a:t>
              </a:r>
              <a:r>
                <a:rPr lang="en-US" sz="1600" dirty="0"/>
                <a:t> with the REL to make I2C design specs (I2C clock stretching, I2C fast mode plus)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REL’s I2C design specs issue (incorrect IO cell control logic, missing individual constraint)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615C457-C5D8-4EF0-9D99-95F68384A758}"/>
              </a:ext>
            </a:extLst>
          </p:cNvPr>
          <p:cNvGrpSpPr/>
          <p:nvPr/>
        </p:nvGrpSpPr>
        <p:grpSpPr>
          <a:xfrm>
            <a:off x="1080000" y="4079996"/>
            <a:ext cx="10032000" cy="861774"/>
            <a:chOff x="1051339" y="5794288"/>
            <a:chExt cx="10032000" cy="861774"/>
          </a:xfrm>
        </p:grpSpPr>
        <p:pic>
          <p:nvPicPr>
            <p:cNvPr id="25" name="Đồ họa 24" descr="Biểu đồ hình tròn">
              <a:extLst>
                <a:ext uri="{FF2B5EF4-FFF2-40B4-BE49-F238E27FC236}">
                  <a16:creationId xmlns:a16="http://schemas.microsoft.com/office/drawing/2014/main" id="{4E275B5F-F20C-438C-91CA-CD3E40B0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59A0D561-D95C-45DE-961F-4F598B55F337}"/>
                </a:ext>
              </a:extLst>
            </p:cNvPr>
            <p:cNvSpPr/>
            <p:nvPr/>
          </p:nvSpPr>
          <p:spPr>
            <a:xfrm>
              <a:off x="1508539" y="5794288"/>
              <a:ext cx="95748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Create timing budget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 the concept of timing design</a:t>
              </a:r>
              <a:r>
                <a:rPr lang="en-US" sz="1600" dirty="0"/>
                <a:t> such as asynchronous data transfer and its countermeasure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Make I2C’s timing constraint</a:t>
              </a:r>
              <a:r>
                <a:rPr lang="en-US" sz="1600" dirty="0"/>
                <a:t> (multicycle path constraint, meta FF) and </a:t>
              </a:r>
              <a:r>
                <a:rPr lang="en-US" sz="1600" u="sng" dirty="0"/>
                <a:t>explanation documents</a:t>
              </a:r>
              <a:r>
                <a:rPr lang="en-US" sz="1600" dirty="0"/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F4D487E-0314-47C8-951E-C3F6A782C77C}"/>
              </a:ext>
            </a:extLst>
          </p:cNvPr>
          <p:cNvSpPr/>
          <p:nvPr/>
        </p:nvSpPr>
        <p:spPr>
          <a:xfrm>
            <a:off x="1537200" y="261466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Determine checker strategy</a:t>
            </a:r>
          </a:p>
        </p:txBody>
      </p:sp>
      <p:pic>
        <p:nvPicPr>
          <p:cNvPr id="21" name="Đồ họa 20" descr="Đầu có bánh răng">
            <a:extLst>
              <a:ext uri="{FF2B5EF4-FFF2-40B4-BE49-F238E27FC236}">
                <a16:creationId xmlns:a16="http://schemas.microsoft.com/office/drawing/2014/main" id="{D751909A-D5E2-4D40-B40B-21B88D4A0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2614661"/>
            <a:ext cx="457200" cy="457200"/>
          </a:xfrm>
          <a:prstGeom prst="rect">
            <a:avLst/>
          </a:prstGeom>
        </p:spPr>
      </p:pic>
      <p:sp>
        <p:nvSpPr>
          <p:cNvPr id="34" name="Rectangle 47">
            <a:extLst>
              <a:ext uri="{FF2B5EF4-FFF2-40B4-BE49-F238E27FC236}">
                <a16:creationId xmlns:a16="http://schemas.microsoft.com/office/drawing/2014/main" id="{2FC8FA4B-D933-4403-B85E-CB1659D1E95E}"/>
              </a:ext>
            </a:extLst>
          </p:cNvPr>
          <p:cNvSpPr/>
          <p:nvPr/>
        </p:nvSpPr>
        <p:spPr>
          <a:xfrm>
            <a:off x="1537200" y="292188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A84DC45F-C553-4129-8D30-B2E48F7FF3D1}"/>
              </a:ext>
            </a:extLst>
          </p:cNvPr>
          <p:cNvSpPr/>
          <p:nvPr/>
        </p:nvSpPr>
        <p:spPr>
          <a:xfrm>
            <a:off x="1537200" y="312883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7759738-7D01-4F69-B8D2-A30F5FDA6869}"/>
              </a:ext>
            </a:extLst>
          </p:cNvPr>
          <p:cNvSpPr/>
          <p:nvPr/>
        </p:nvSpPr>
        <p:spPr>
          <a:xfrm>
            <a:off x="1537200" y="3532966"/>
            <a:ext cx="699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and fix checker errors (HLDRC, </a:t>
            </a:r>
            <a:r>
              <a:rPr lang="en-US" b="1" dirty="0" err="1"/>
              <a:t>DFTcheck</a:t>
            </a:r>
            <a:r>
              <a:rPr lang="en-US" b="1" dirty="0"/>
              <a:t>, </a:t>
            </a:r>
            <a:r>
              <a:rPr lang="en-US" b="1" dirty="0" err="1"/>
              <a:t>STAcheck</a:t>
            </a:r>
            <a:r>
              <a:rPr lang="en-US" b="1" dirty="0"/>
              <a:t>)</a:t>
            </a:r>
          </a:p>
        </p:txBody>
      </p:sp>
      <p:pic>
        <p:nvPicPr>
          <p:cNvPr id="23" name="Đồ họa 22" descr="Kính hiển vi">
            <a:extLst>
              <a:ext uri="{FF2B5EF4-FFF2-40B4-BE49-F238E27FC236}">
                <a16:creationId xmlns:a16="http://schemas.microsoft.com/office/drawing/2014/main" id="{8B188B42-B678-4CAF-8EFF-739E91F1D4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00" y="3532966"/>
            <a:ext cx="457200" cy="457200"/>
          </a:xfrm>
          <a:prstGeom prst="rect">
            <a:avLst/>
          </a:prstGeom>
        </p:spPr>
      </p:pic>
      <p:sp>
        <p:nvSpPr>
          <p:cNvPr id="38" name="Rectangle 47">
            <a:extLst>
              <a:ext uri="{FF2B5EF4-FFF2-40B4-BE49-F238E27FC236}">
                <a16:creationId xmlns:a16="http://schemas.microsoft.com/office/drawing/2014/main" id="{A69C4A59-9DBF-4B9A-AD30-674DB14877C9}"/>
              </a:ext>
            </a:extLst>
          </p:cNvPr>
          <p:cNvSpPr/>
          <p:nvPr/>
        </p:nvSpPr>
        <p:spPr>
          <a:xfrm>
            <a:off x="1537200" y="384690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9" name="Rectangle 48">
            <a:extLst>
              <a:ext uri="{FF2B5EF4-FFF2-40B4-BE49-F238E27FC236}">
                <a16:creationId xmlns:a16="http://schemas.microsoft.com/office/drawing/2014/main" id="{DE60A8CA-3C69-4094-9A3B-78685E6A721B}"/>
              </a:ext>
            </a:extLst>
          </p:cNvPr>
          <p:cNvSpPr/>
          <p:nvPr/>
        </p:nvSpPr>
        <p:spPr>
          <a:xfrm>
            <a:off x="1537200" y="405384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0" name="Rectangle 49">
            <a:extLst>
              <a:ext uri="{FF2B5EF4-FFF2-40B4-BE49-F238E27FC236}">
                <a16:creationId xmlns:a16="http://schemas.microsoft.com/office/drawing/2014/main" id="{2FA48EF8-0028-45F6-A926-BB7B8F6DE9E8}"/>
              </a:ext>
            </a:extLst>
          </p:cNvPr>
          <p:cNvSpPr/>
          <p:nvPr/>
        </p:nvSpPr>
        <p:spPr>
          <a:xfrm>
            <a:off x="4292382" y="384690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1" name="Rectangle 61">
            <a:extLst>
              <a:ext uri="{FF2B5EF4-FFF2-40B4-BE49-F238E27FC236}">
                <a16:creationId xmlns:a16="http://schemas.microsoft.com/office/drawing/2014/main" id="{ADE15F59-FD03-4E70-BE9B-AF52F9C3EFA7}"/>
              </a:ext>
            </a:extLst>
          </p:cNvPr>
          <p:cNvSpPr/>
          <p:nvPr/>
        </p:nvSpPr>
        <p:spPr>
          <a:xfrm>
            <a:off x="4292382" y="405384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E8D4154-1C0F-4747-9893-070764159330}"/>
              </a:ext>
            </a:extLst>
          </p:cNvPr>
          <p:cNvSpPr/>
          <p:nvPr/>
        </p:nvSpPr>
        <p:spPr>
          <a:xfrm>
            <a:off x="1537200" y="4457981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and do ECO</a:t>
            </a:r>
          </a:p>
        </p:txBody>
      </p:sp>
      <p:pic>
        <p:nvPicPr>
          <p:cNvPr id="27" name="Đồ họa 26" descr="Sách giải trí">
            <a:extLst>
              <a:ext uri="{FF2B5EF4-FFF2-40B4-BE49-F238E27FC236}">
                <a16:creationId xmlns:a16="http://schemas.microsoft.com/office/drawing/2014/main" id="{5DEE01D2-E3A2-45A6-B4C3-0EFEF852F0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000" y="4457981"/>
            <a:ext cx="457200" cy="457200"/>
          </a:xfrm>
          <a:prstGeom prst="rect">
            <a:avLst/>
          </a:prstGeom>
        </p:spPr>
      </p:pic>
      <p:sp>
        <p:nvSpPr>
          <p:cNvPr id="42" name="Rectangle 47">
            <a:extLst>
              <a:ext uri="{FF2B5EF4-FFF2-40B4-BE49-F238E27FC236}">
                <a16:creationId xmlns:a16="http://schemas.microsoft.com/office/drawing/2014/main" id="{0B6271FD-AE5B-4856-9845-2251AD66D77E}"/>
              </a:ext>
            </a:extLst>
          </p:cNvPr>
          <p:cNvSpPr/>
          <p:nvPr/>
        </p:nvSpPr>
        <p:spPr>
          <a:xfrm>
            <a:off x="1537200" y="477191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3" name="Rectangle 48">
            <a:extLst>
              <a:ext uri="{FF2B5EF4-FFF2-40B4-BE49-F238E27FC236}">
                <a16:creationId xmlns:a16="http://schemas.microsoft.com/office/drawing/2014/main" id="{657B739E-6B60-4F7A-A763-FCBAE123C3AF}"/>
              </a:ext>
            </a:extLst>
          </p:cNvPr>
          <p:cNvSpPr/>
          <p:nvPr/>
        </p:nvSpPr>
        <p:spPr>
          <a:xfrm>
            <a:off x="1537200" y="497886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1</a:t>
            </a:r>
          </a:p>
        </p:txBody>
      </p:sp>
      <p:sp>
        <p:nvSpPr>
          <p:cNvPr id="44" name="Rectangle 49">
            <a:extLst>
              <a:ext uri="{FF2B5EF4-FFF2-40B4-BE49-F238E27FC236}">
                <a16:creationId xmlns:a16="http://schemas.microsoft.com/office/drawing/2014/main" id="{06E53E6A-4138-440D-A8C2-F20CFCAB0DA5}"/>
              </a:ext>
            </a:extLst>
          </p:cNvPr>
          <p:cNvSpPr/>
          <p:nvPr/>
        </p:nvSpPr>
        <p:spPr>
          <a:xfrm>
            <a:off x="4292382" y="477191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97364090-DE67-4E3B-AAAF-EC55E7401851}"/>
              </a:ext>
            </a:extLst>
          </p:cNvPr>
          <p:cNvSpPr/>
          <p:nvPr/>
        </p:nvSpPr>
        <p:spPr>
          <a:xfrm>
            <a:off x="1537200" y="5382998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Analyze timing report and optimize timing</a:t>
            </a:r>
          </a:p>
        </p:txBody>
      </p:sp>
      <p:pic>
        <p:nvPicPr>
          <p:cNvPr id="25" name="Đồ họa 24" descr="Đồng hồ bấm giờ">
            <a:extLst>
              <a:ext uri="{FF2B5EF4-FFF2-40B4-BE49-F238E27FC236}">
                <a16:creationId xmlns:a16="http://schemas.microsoft.com/office/drawing/2014/main" id="{1201AC68-A082-4EDF-87AB-36FF654D23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000" y="5382998"/>
            <a:ext cx="457200" cy="457200"/>
          </a:xfrm>
          <a:prstGeom prst="rect">
            <a:avLst/>
          </a:prstGeom>
        </p:spPr>
      </p:pic>
      <p:sp>
        <p:nvSpPr>
          <p:cNvPr id="46" name="Rectangle 47">
            <a:extLst>
              <a:ext uri="{FF2B5EF4-FFF2-40B4-BE49-F238E27FC236}">
                <a16:creationId xmlns:a16="http://schemas.microsoft.com/office/drawing/2014/main" id="{4F26E2CC-842D-4662-893F-B59910A03D9A}"/>
              </a:ext>
            </a:extLst>
          </p:cNvPr>
          <p:cNvSpPr/>
          <p:nvPr/>
        </p:nvSpPr>
        <p:spPr>
          <a:xfrm>
            <a:off x="1537200" y="569653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7" name="Rectangle 48">
            <a:extLst>
              <a:ext uri="{FF2B5EF4-FFF2-40B4-BE49-F238E27FC236}">
                <a16:creationId xmlns:a16="http://schemas.microsoft.com/office/drawing/2014/main" id="{27BF60EC-3C8C-4B85-BD62-397329966B78}"/>
              </a:ext>
            </a:extLst>
          </p:cNvPr>
          <p:cNvSpPr/>
          <p:nvPr/>
        </p:nvSpPr>
        <p:spPr>
          <a:xfrm>
            <a:off x="1537200" y="590348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48" name="Rectangle 49">
            <a:extLst>
              <a:ext uri="{FF2B5EF4-FFF2-40B4-BE49-F238E27FC236}">
                <a16:creationId xmlns:a16="http://schemas.microsoft.com/office/drawing/2014/main" id="{02C4C8CC-EE9D-45E7-A4AF-4304A528E692}"/>
              </a:ext>
            </a:extLst>
          </p:cNvPr>
          <p:cNvSpPr/>
          <p:nvPr/>
        </p:nvSpPr>
        <p:spPr>
          <a:xfrm>
            <a:off x="4292382" y="5696536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9" name="Rectangle 61">
            <a:extLst>
              <a:ext uri="{FF2B5EF4-FFF2-40B4-BE49-F238E27FC236}">
                <a16:creationId xmlns:a16="http://schemas.microsoft.com/office/drawing/2014/main" id="{3291EB03-4322-4F37-BB17-2CF57C1BDB0C}"/>
              </a:ext>
            </a:extLst>
          </p:cNvPr>
          <p:cNvSpPr/>
          <p:nvPr/>
        </p:nvSpPr>
        <p:spPr>
          <a:xfrm>
            <a:off x="4292382" y="5903480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verification</a:t>
            </a:r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00358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003581"/>
            <a:ext cx="2743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/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10525"/>
            <a:ext cx="2743200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3</a:t>
            </a: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55B70F59-E0CC-4835-8442-68B44DC9DDBD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D3BEF0A1-ABBD-4EED-96FA-AFE4E30CC32E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4" name="TextBox 59">
            <a:extLst>
              <a:ext uri="{FF2B5EF4-FFF2-40B4-BE49-F238E27FC236}">
                <a16:creationId xmlns:a16="http://schemas.microsoft.com/office/drawing/2014/main" id="{64DE06C1-DE82-4B67-868A-EA3E16C43A30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pic>
        <p:nvPicPr>
          <p:cNvPr id="45" name="Đồ họa 44" descr="Đồng hồ đo">
            <a:extLst>
              <a:ext uri="{FF2B5EF4-FFF2-40B4-BE49-F238E27FC236}">
                <a16:creationId xmlns:a16="http://schemas.microsoft.com/office/drawing/2014/main" id="{5ADC39A7-999F-4202-BB71-77E7969AA4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E50630B9-3812-4FA0-9F25-14D682CDF903}"/>
              </a:ext>
            </a:extLst>
          </p:cNvPr>
          <p:cNvSpPr txBox="1"/>
          <p:nvPr/>
        </p:nvSpPr>
        <p:spPr>
          <a:xfrm>
            <a:off x="10008536" y="3267797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1.9</a:t>
            </a:r>
            <a:r>
              <a:rPr lang="en-US" sz="2800" b="1" dirty="0">
                <a:solidFill>
                  <a:schemeClr val="tx2"/>
                </a:solidFill>
              </a:rPr>
              <a:t>/1.9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5894907" cy="861774"/>
            <a:chOff x="1080000" y="1698123"/>
            <a:chExt cx="5894907" cy="861774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543770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 smoothly without any issue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</a:t>
              </a:r>
              <a:r>
                <a:rPr lang="en-US" sz="1600" dirty="0"/>
                <a:t> synthesis options, constraint and procedure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763323"/>
            <a:ext cx="7489894" cy="615553"/>
            <a:chOff x="1080000" y="3540561"/>
            <a:chExt cx="7489894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703269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 during synthesis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673672"/>
            <a:ext cx="10033463" cy="1600438"/>
            <a:chOff x="1080000" y="5382998"/>
            <a:chExt cx="10033463" cy="1600438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957626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</a:t>
              </a:r>
              <a:r>
                <a:rPr lang="en-US" sz="1600" u="sng" dirty="0"/>
                <a:t>report result</a:t>
              </a:r>
              <a:r>
                <a:rPr lang="en-US" sz="1600" dirty="0"/>
                <a:t> for TMU, TPU, I2C, IICDVFS</a:t>
              </a:r>
              <a:endParaRPr lang="en-US" sz="1600" u="sng" dirty="0"/>
            </a:p>
            <a:p>
              <a:r>
                <a:rPr lang="en-US" sz="1600" dirty="0"/>
                <a:t>+ </a:t>
              </a:r>
              <a:r>
                <a:rPr lang="en-US" sz="1600" u="sng" dirty="0"/>
                <a:t>Fix timing violation</a:t>
              </a:r>
              <a:r>
                <a:rPr lang="en-US" sz="1600" dirty="0"/>
                <a:t> by doing timing ECO for TPU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multicycle path constraint</a:t>
              </a:r>
              <a:r>
                <a:rPr lang="en-US" sz="1600" dirty="0"/>
                <a:t> for I2C from STA timing report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a high speed and high output quality STA timing report summarizing </a:t>
              </a:r>
              <a:r>
                <a:rPr lang="en-US" sz="1600" u="sng" dirty="0"/>
                <a:t>script</a:t>
              </a:r>
              <a:r>
                <a:rPr lang="en-US" sz="1600" dirty="0"/>
                <a:t>, it supports to check the I2C’s special case</a:t>
              </a:r>
              <a:endParaRPr lang="en-US" sz="1600" u="sng" dirty="0"/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1" name="Rectangle 65">
            <a:extLst>
              <a:ext uri="{FF2B5EF4-FFF2-40B4-BE49-F238E27FC236}">
                <a16:creationId xmlns:a16="http://schemas.microsoft.com/office/drawing/2014/main" id="{A9AE1EDD-48A4-499C-A369-A75335B39A8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79E94AD6-9C9B-4796-B08D-B0B6350BF9A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578D65D3-7A51-4A06-8650-CF63AD764385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E9F7974B-98D0-4ADB-B725-94C69AF02DE3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30BEE94B-075D-4BC6-8264-9EF0DF62383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Đồ họa 69" descr="Đồng hồ đo">
            <a:extLst>
              <a:ext uri="{FF2B5EF4-FFF2-40B4-BE49-F238E27FC236}">
                <a16:creationId xmlns:a16="http://schemas.microsoft.com/office/drawing/2014/main" id="{82246B08-7614-4DEB-8746-0D744115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300" y="179367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D50B998C-12C5-423D-888A-94C6A00C4AED}"/>
              </a:ext>
            </a:extLst>
          </p:cNvPr>
          <p:cNvGrpSpPr/>
          <p:nvPr/>
        </p:nvGrpSpPr>
        <p:grpSpPr>
          <a:xfrm>
            <a:off x="1080000" y="2381964"/>
            <a:ext cx="5955581" cy="709818"/>
            <a:chOff x="1080000" y="2388150"/>
            <a:chExt cx="5955581" cy="709818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388150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714256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91508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714256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91508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01EB5234-1D7A-4176-A2D3-B41456941456}"/>
              </a:ext>
            </a:extLst>
          </p:cNvPr>
          <p:cNvGrpSpPr/>
          <p:nvPr/>
        </p:nvGrpSpPr>
        <p:grpSpPr>
          <a:xfrm>
            <a:off x="1080000" y="3185671"/>
            <a:ext cx="7346478" cy="700677"/>
            <a:chOff x="1080000" y="3114759"/>
            <a:chExt cx="7346478" cy="700677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3114759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4286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63255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4286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63255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631946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BA580984-9159-4D6E-82FA-8B6A42E8A1B6}"/>
              </a:ext>
            </a:extLst>
          </p:cNvPr>
          <p:cNvGrpSpPr/>
          <p:nvPr/>
        </p:nvGrpSpPr>
        <p:grpSpPr>
          <a:xfrm>
            <a:off x="1080000" y="3980237"/>
            <a:ext cx="8718078" cy="715636"/>
            <a:chOff x="1080000" y="3938610"/>
            <a:chExt cx="8718078" cy="715636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938610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69554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471366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3</a:t>
              </a:r>
            </a:p>
          </p:txBody>
        </p:sp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74842DA8-CF91-4121-A93B-E1FA32B5A4D4}"/>
              </a:ext>
            </a:extLst>
          </p:cNvPr>
          <p:cNvGrpSpPr/>
          <p:nvPr/>
        </p:nvGrpSpPr>
        <p:grpSpPr>
          <a:xfrm>
            <a:off x="1080000" y="4789762"/>
            <a:ext cx="8718078" cy="702056"/>
            <a:chOff x="1080000" y="4762126"/>
            <a:chExt cx="8718078" cy="702056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762126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07895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81302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078957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81302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80687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3</a:t>
              </a:r>
            </a:p>
          </p:txBody>
        </p:sp>
      </p:grpSp>
      <p:grpSp>
        <p:nvGrpSpPr>
          <p:cNvPr id="60" name="Nhóm 59">
            <a:extLst>
              <a:ext uri="{FF2B5EF4-FFF2-40B4-BE49-F238E27FC236}">
                <a16:creationId xmlns:a16="http://schemas.microsoft.com/office/drawing/2014/main" id="{AD80C371-38DF-4925-8A29-C450AC4A340D}"/>
              </a:ext>
            </a:extLst>
          </p:cNvPr>
          <p:cNvGrpSpPr/>
          <p:nvPr/>
        </p:nvGrpSpPr>
        <p:grpSpPr>
          <a:xfrm>
            <a:off x="1080000" y="5585706"/>
            <a:ext cx="7346478" cy="689242"/>
            <a:chOff x="1080000" y="5585706"/>
            <a:chExt cx="7346478" cy="689242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58904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09206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5890422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092068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090900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10008536" y="3271078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2.6</a:t>
            </a:r>
            <a:r>
              <a:rPr lang="en-US" sz="2800" b="1" dirty="0">
                <a:solidFill>
                  <a:schemeClr val="tx2"/>
                </a:solidFill>
              </a:rPr>
              <a:t>/2.0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0050AAD3-60DC-4A14-A3BC-A249F44D55AD}"/>
              </a:ext>
            </a:extLst>
          </p:cNvPr>
          <p:cNvSpPr/>
          <p:nvPr/>
        </p:nvSpPr>
        <p:spPr>
          <a:xfrm>
            <a:off x="10650700" y="1312647"/>
            <a:ext cx="457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43CCAA2F-3846-47C4-AF15-C02B5F4986F0}"/>
              </a:ext>
            </a:extLst>
          </p:cNvPr>
          <p:cNvSpPr/>
          <p:nvPr/>
        </p:nvSpPr>
        <p:spPr>
          <a:xfrm>
            <a:off x="10650700" y="1488526"/>
            <a:ext cx="457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68" name="TextBox 59">
            <a:extLst>
              <a:ext uri="{FF2B5EF4-FFF2-40B4-BE49-F238E27FC236}">
                <a16:creationId xmlns:a16="http://schemas.microsoft.com/office/drawing/2014/main" id="{4032706B-52CC-47EE-AD2D-6CAEB985D332}"/>
              </a:ext>
            </a:extLst>
          </p:cNvPr>
          <p:cNvSpPr txBox="1"/>
          <p:nvPr/>
        </p:nvSpPr>
        <p:spPr>
          <a:xfrm>
            <a:off x="10057200" y="936000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Legend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Target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Actual</a:t>
            </a:r>
          </a:p>
        </p:txBody>
      </p:sp>
      <p:grpSp>
        <p:nvGrpSpPr>
          <p:cNvPr id="45" name="Nhóm 44">
            <a:extLst>
              <a:ext uri="{FF2B5EF4-FFF2-40B4-BE49-F238E27FC236}">
                <a16:creationId xmlns:a16="http://schemas.microsoft.com/office/drawing/2014/main" id="{4D5FBA84-9DFF-4D6F-B9AD-5BA8ADF3B922}"/>
              </a:ext>
            </a:extLst>
          </p:cNvPr>
          <p:cNvGrpSpPr/>
          <p:nvPr/>
        </p:nvGrpSpPr>
        <p:grpSpPr>
          <a:xfrm>
            <a:off x="1080000" y="1568697"/>
            <a:ext cx="7346478" cy="719378"/>
            <a:chOff x="1080000" y="1661541"/>
            <a:chExt cx="7346478" cy="719378"/>
          </a:xfrm>
        </p:grpSpPr>
        <p:pic>
          <p:nvPicPr>
            <p:cNvPr id="46" name="Đồ họa 10" descr="Đầu có bánh răng">
              <a:extLst>
                <a:ext uri="{FF2B5EF4-FFF2-40B4-BE49-F238E27FC236}">
                  <a16:creationId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47" name="Hộp Văn bản 19">
              <a:extLst>
                <a:ext uri="{FF2B5EF4-FFF2-40B4-BE49-F238E27FC236}">
                  <a16:creationId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1537200" y="1661541"/>
              <a:ext cx="357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Determine verification strategy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37199" y="1994879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97224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1994879"/>
              <a:ext cx="2743200" cy="182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</a:t>
              </a:r>
            </a:p>
          </p:txBody>
        </p:sp>
        <p:sp>
          <p:nvSpPr>
            <p:cNvPr id="61" name="Rectangle 48">
              <a:extLst>
                <a:ext uri="{FF2B5EF4-FFF2-40B4-BE49-F238E27FC236}">
                  <a16:creationId xmlns:a16="http://schemas.microsoft.com/office/drawing/2014/main" id="{886DB9F4-C7BB-4F62-8432-6D4A337C5798}"/>
                </a:ext>
              </a:extLst>
            </p:cNvPr>
            <p:cNvSpPr/>
            <p:nvPr/>
          </p:nvSpPr>
          <p:spPr>
            <a:xfrm>
              <a:off x="4292381" y="2198039"/>
              <a:ext cx="27432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</p:txBody>
        </p:sp>
        <p:sp>
          <p:nvSpPr>
            <p:cNvPr id="62" name="Rectangle 48">
              <a:extLst>
                <a:ext uri="{FF2B5EF4-FFF2-40B4-BE49-F238E27FC236}">
                  <a16:creationId xmlns:a16="http://schemas.microsoft.com/office/drawing/2014/main" id="{C6EEB7AB-76BD-46EA-9EBE-736783D0AE5F}"/>
                </a:ext>
              </a:extLst>
            </p:cNvPr>
            <p:cNvSpPr/>
            <p:nvPr/>
          </p:nvSpPr>
          <p:spPr>
            <a:xfrm>
              <a:off x="7054878" y="2195459"/>
              <a:ext cx="137160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/>
                <a:t>2.5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02487500-F09C-4C3F-BB36-87DEAF9E15CC}"/>
              </a:ext>
            </a:extLst>
          </p:cNvPr>
          <p:cNvGrpSpPr/>
          <p:nvPr/>
        </p:nvGrpSpPr>
        <p:grpSpPr>
          <a:xfrm>
            <a:off x="1080000" y="3501256"/>
            <a:ext cx="10032000" cy="1107996"/>
            <a:chOff x="506534" y="2939553"/>
            <a:chExt cx="10032000" cy="1107996"/>
          </a:xfrm>
        </p:grpSpPr>
        <p:pic>
          <p:nvPicPr>
            <p:cNvPr id="32" name="Đồ họa 31" descr="Danh sách">
              <a:extLst>
                <a:ext uri="{FF2B5EF4-FFF2-40B4-BE49-F238E27FC236}">
                  <a16:creationId xmlns:a16="http://schemas.microsoft.com/office/drawing/2014/main" id="{729351E3-F50E-4404-A38F-19EFEF8C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7CF5324D-2FB4-4957-9939-81304296EF65}"/>
                </a:ext>
              </a:extLst>
            </p:cNvPr>
            <p:cNvSpPr txBox="1"/>
            <p:nvPr/>
          </p:nvSpPr>
          <p:spPr>
            <a:xfrm>
              <a:off x="963734" y="2939553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Check specification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consistency between I2C specs and the legacy check items, found inconsistency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issue related to legacy check items (missing necessary check items, unnecessary check items, incorrect check method)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A984C068-678E-419E-B1E1-80D56B0C13A9}"/>
              </a:ext>
            </a:extLst>
          </p:cNvPr>
          <p:cNvGrpSpPr/>
          <p:nvPr/>
        </p:nvGrpSpPr>
        <p:grpSpPr>
          <a:xfrm>
            <a:off x="1080000" y="4706686"/>
            <a:ext cx="10032000" cy="1600438"/>
            <a:chOff x="506534" y="3426903"/>
            <a:chExt cx="10032000" cy="1600438"/>
          </a:xfrm>
        </p:grpSpPr>
        <p:pic>
          <p:nvPicPr>
            <p:cNvPr id="35" name="Đồ họa 34" descr="Danh sách kiểm tra">
              <a:extLst>
                <a:ext uri="{FF2B5EF4-FFF2-40B4-BE49-F238E27FC236}">
                  <a16:creationId xmlns:a16="http://schemas.microsoft.com/office/drawing/2014/main" id="{443ADA12-0D7D-42B8-84C1-C8204B50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36" name="Hộp Văn bản 35">
              <a:extLst>
                <a:ext uri="{FF2B5EF4-FFF2-40B4-BE49-F238E27FC236}">
                  <a16:creationId xmlns:a16="http://schemas.microsoft.com/office/drawing/2014/main" id="{EAB97C9B-3585-4B6F-B630-5468D27A73E9}"/>
                </a:ext>
              </a:extLst>
            </p:cNvPr>
            <p:cNvSpPr txBox="1"/>
            <p:nvPr/>
          </p:nvSpPr>
          <p:spPr>
            <a:xfrm>
              <a:off x="963734" y="3426903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verification items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Reflect necessary check items</a:t>
              </a:r>
              <a:r>
                <a:rPr lang="en-US" sz="1600" dirty="0"/>
                <a:t> into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Remove unnecessary check items</a:t>
              </a:r>
              <a:r>
                <a:rPr lang="en-US" sz="1600" dirty="0"/>
                <a:t> from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Organize</a:t>
              </a:r>
              <a:r>
                <a:rPr lang="en-US" sz="1600" dirty="0"/>
                <a:t> check items into correct groups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Support the verification management team</a:t>
              </a:r>
              <a:r>
                <a:rPr lang="en-US" sz="1600" dirty="0"/>
                <a:t> to create a VBA macro to retrieve patterns list from CT check list</a:t>
              </a:r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DCE467E2-05FD-433F-A74C-A0117108AB38}"/>
              </a:ext>
            </a:extLst>
          </p:cNvPr>
          <p:cNvGrpSpPr/>
          <p:nvPr/>
        </p:nvGrpSpPr>
        <p:grpSpPr>
          <a:xfrm>
            <a:off x="1080000" y="1557163"/>
            <a:ext cx="10032000" cy="1846659"/>
            <a:chOff x="1080000" y="1661541"/>
            <a:chExt cx="10032000" cy="1846659"/>
          </a:xfrm>
        </p:grpSpPr>
        <p:pic>
          <p:nvPicPr>
            <p:cNvPr id="48" name="Đồ họa 10" descr="Đầu có bánh răng">
              <a:extLst>
                <a:ext uri="{FF2B5EF4-FFF2-40B4-BE49-F238E27FC236}">
                  <a16:creationId xmlns:a16="http://schemas.microsoft.com/office/drawing/2014/main" id="{A04152C4-C621-4A6E-8876-6FFBE1BC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1661541"/>
              <a:ext cx="457200" cy="457200"/>
            </a:xfrm>
            <a:prstGeom prst="rect">
              <a:avLst/>
            </a:prstGeom>
          </p:spPr>
        </p:pic>
        <p:sp>
          <p:nvSpPr>
            <p:cNvPr id="49" name="Hộp Văn bản 19">
              <a:extLst>
                <a:ext uri="{FF2B5EF4-FFF2-40B4-BE49-F238E27FC236}">
                  <a16:creationId xmlns:a16="http://schemas.microsoft.com/office/drawing/2014/main" id="{6458E1CC-162E-4736-99D7-0C9511509824}"/>
                </a:ext>
              </a:extLst>
            </p:cNvPr>
            <p:cNvSpPr txBox="1"/>
            <p:nvPr/>
          </p:nvSpPr>
          <p:spPr>
            <a:xfrm>
              <a:off x="1537200" y="1661541"/>
              <a:ext cx="95748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Determine verification strategy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 new check items</a:t>
              </a:r>
              <a:r>
                <a:rPr lang="en-US" sz="1600" dirty="0"/>
                <a:t> for I2C’s legacy design and the new change points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Improve checking method</a:t>
              </a:r>
              <a:r>
                <a:rPr lang="en-US" sz="1600" dirty="0"/>
                <a:t> for I2C (use 2 I2C channels to communicate with each other is the better than using a I2C model)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Replace</a:t>
              </a:r>
              <a:r>
                <a:rPr lang="en-US" sz="1600" dirty="0"/>
                <a:t> waveform eyes check method by </a:t>
              </a:r>
              <a:r>
                <a:rPr lang="en-US" sz="1600" dirty="0" err="1"/>
                <a:t>usr_sim.tcl</a:t>
              </a:r>
              <a:r>
                <a:rPr lang="en-US" sz="1600" dirty="0"/>
                <a:t> check method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software checking method</a:t>
              </a:r>
              <a:r>
                <a:rPr lang="en-US" sz="1600" dirty="0"/>
                <a:t> to increase the automated level of CT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Set up the verification plan</a:t>
              </a:r>
              <a:r>
                <a:rPr lang="en-US" sz="1600" dirty="0"/>
                <a:t> for I2C verification to balance with DMAC verification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15795</TotalTime>
  <Words>1543</Words>
  <Application>Microsoft Office PowerPoint</Application>
  <PresentationFormat>Màn hình rộng</PresentationFormat>
  <Paragraphs>307</Paragraphs>
  <Slides>18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FUNCTIONAL DESIGN</vt:lpstr>
      <vt:lpstr>FUNCTIONAL DESIGN</vt:lpstr>
      <vt:lpstr>LOGIC DESIGN</vt:lpstr>
      <vt:lpstr>LOGIC DESIGN</vt:lpstr>
      <vt:lpstr>FUNCTIONAL VERIFICATION</vt:lpstr>
      <vt:lpstr>FUNCTIONAL VERIFICATION</vt:lpstr>
      <vt:lpstr>FUNCTIONAL VERIFICATION</vt:lpstr>
      <vt:lpstr>TESTER</vt:lpstr>
      <vt:lpstr>TESTER</vt:lpstr>
      <vt:lpstr>FUCNTIONAL DESIGN – 2nd year target</vt:lpstr>
      <vt:lpstr>LOGIC DESIGN – 2nd year target</vt:lpstr>
      <vt:lpstr>FUNCTIONAL VERIFICATION – 2nd year target</vt:lpstr>
      <vt:lpstr>TESTER – 2nd year target</vt:lpstr>
      <vt:lpstr>Difficulties and countermeasure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550</cp:revision>
  <dcterms:created xsi:type="dcterms:W3CDTF">2017-11-27T03:25:14Z</dcterms:created>
  <dcterms:modified xsi:type="dcterms:W3CDTF">2018-12-17T18:27:28Z</dcterms:modified>
</cp:coreProperties>
</file>