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15"/>
  </p:notesMasterIdLst>
  <p:sldIdLst>
    <p:sldId id="256" r:id="rId4"/>
    <p:sldId id="257" r:id="rId5"/>
    <p:sldId id="266" r:id="rId6"/>
    <p:sldId id="279" r:id="rId7"/>
    <p:sldId id="280" r:id="rId8"/>
    <p:sldId id="281" r:id="rId9"/>
    <p:sldId id="258" r:id="rId10"/>
    <p:sldId id="260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introduction" id="{E953AE2F-3BC2-40AA-9689-69F2B22E338B}">
          <p14:sldIdLst>
            <p14:sldId id="279"/>
            <p14:sldId id="280"/>
            <p14:sldId id="281"/>
            <p14:sldId id="258"/>
          </p14:sldIdLst>
        </p14:section>
        <p14:section name="Methods" id="{66D1F83A-8374-47ED-B412-5696C2B415FB}">
          <p14:sldIdLst>
            <p14:sldId id="260"/>
          </p14:sldIdLst>
        </p14:section>
        <p14:section name="Methods - Functional verification" id="{373837C1-D391-4750-BF1B-8AAB64F33B12}">
          <p14:sldIdLst/>
        </p14:section>
        <p14:section name="Methods - Logic design" id="{96A6849C-EAEE-4B2B-B53D-45AC8B9DF45E}">
          <p14:sldIdLst/>
        </p14:section>
        <p14:section name="Methods - Functional design" id="{C9F53692-072D-4672-BD98-8DBCAB683DB3}">
          <p14:sldIdLst/>
        </p14:section>
        <p14:section name="Schedule" id="{58F55714-0C5C-4D5B-B7F6-4D137B7E6B83}">
          <p14:sldIdLst>
            <p14:sldId id="278"/>
          </p14:sldIdLst>
        </p14:section>
        <p14:section name="Q&amp;A" id="{6BD23150-1B3E-4448-A075-AAE72CC86F71}">
          <p14:sldIdLst>
            <p14:sldId id="276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047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every</a:t>
            </a:r>
            <a:r>
              <a:rPr lang="en-US" baseline="0" dirty="0" smtClean="0"/>
              <a:t> one, I’m </a:t>
            </a:r>
            <a:r>
              <a:rPr lang="en-US" baseline="0" dirty="0" err="1" smtClean="0"/>
              <a:t>Hau</a:t>
            </a:r>
            <a:r>
              <a:rPr lang="en-US" baseline="0" dirty="0" smtClean="0"/>
              <a:t> Le from AIS2, FED1.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r>
              <a:rPr lang="en-US" baseline="0" dirty="0" smtClean="0"/>
              <a:t> has 5 main parts.</a:t>
            </a:r>
          </a:p>
          <a:p>
            <a:r>
              <a:rPr lang="en-US" baseline="0" dirty="0" smtClean="0"/>
              <a:t>The first one is a sort introduction about mentor, mentee.</a:t>
            </a:r>
          </a:p>
          <a:p>
            <a:r>
              <a:rPr lang="en-US" baseline="0" dirty="0" smtClean="0"/>
              <a:t>The second one is a overview about the target that I aiming after this MMT finish.</a:t>
            </a:r>
          </a:p>
          <a:p>
            <a:r>
              <a:rPr lang="en-US" baseline="0" dirty="0" smtClean="0"/>
              <a:t>The third one, I’ll talk about the methods that will be applied in order to archive the target.</a:t>
            </a:r>
          </a:p>
          <a:p>
            <a:r>
              <a:rPr lang="en-US" baseline="0" dirty="0" smtClean="0"/>
              <a:t>After that, I’ll talk about the communication channel between mentor and mentee.</a:t>
            </a:r>
          </a:p>
          <a:p>
            <a:r>
              <a:rPr lang="en-US" baseline="0" dirty="0" smtClean="0"/>
              <a:t>The final one is Q&amp;A.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mentor is Thu</a:t>
            </a:r>
            <a:r>
              <a:rPr lang="en-US" baseline="0" dirty="0" smtClean="0"/>
              <a:t> Vo. He is a 22G engineer.</a:t>
            </a:r>
          </a:p>
          <a:p>
            <a:r>
              <a:rPr lang="en-US" baseline="0" dirty="0" smtClean="0"/>
              <a:t>I’m </a:t>
            </a:r>
            <a:r>
              <a:rPr lang="en-US" baseline="0" dirty="0" err="1" smtClean="0"/>
              <a:t>Hau</a:t>
            </a:r>
            <a:r>
              <a:rPr lang="en-US" baseline="0" dirty="0" smtClean="0"/>
              <a:t> Le, I’m a 26G engineer and I’m the mentee.</a:t>
            </a:r>
          </a:p>
          <a:p>
            <a:r>
              <a:rPr lang="en-US" baseline="0" dirty="0" smtClean="0"/>
              <a:t>And we come from AISS2 group.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Each role skill contains sub-skills.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 off the sub-skills for each role skill and the detailed target level for each sub-skill.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some sub-skills that will be improved up to level 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there are also some sub-skill that will not be improved such as Determine checker strategy, Create top level netlist and Determine strategies of evaluation and testing, because those sub-skills are belong to Checker and DFT design. It’s quite hard to improve those skill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overall, my expected average skill level after 2 years is 2.4.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improve those skills, TMU, TPU, SWDT, RWDT, MFIOF module will be used.</a:t>
            </a:r>
          </a:p>
          <a:p>
            <a:r>
              <a:rPr lang="en-US" baseline="0" dirty="0" smtClean="0"/>
              <a:t>In the next slide, I’ll show the detailed about each sub-skill for each main role skill and also the required input, action and output for each skill.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slide also the end of my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 smtClean="0">
                <a:latin typeface="+mn-lt"/>
              </a:rPr>
              <a:t>MENTOR – MENTEE</a:t>
            </a:r>
          </a:p>
          <a:p>
            <a:r>
              <a:rPr lang="en-US" dirty="0" smtClean="0">
                <a:latin typeface="+mn-lt"/>
              </a:rPr>
              <a:t>TRAINING </a:t>
            </a:r>
            <a:r>
              <a:rPr lang="en-US" dirty="0" smtClean="0">
                <a:latin typeface="+mn-lt"/>
              </a:rPr>
              <a:t>REPORT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26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 smtClean="0">
                <a:latin typeface="+mn-lt"/>
              </a:rPr>
              <a:t> GENERATION</a:t>
            </a:r>
            <a:endParaRPr lang="en-US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68305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latin typeface="+mn-lt"/>
              </a:rPr>
              <a:t>Mentor:	THU MANH VO</a:t>
            </a:r>
          </a:p>
          <a:p>
            <a:r>
              <a:rPr lang="en-US" dirty="0" smtClean="0">
                <a:latin typeface="+mn-lt"/>
              </a:rPr>
              <a:t>Mentee:	HAU SY LE</a:t>
            </a:r>
          </a:p>
          <a:p>
            <a:r>
              <a:rPr lang="en-US" dirty="0" smtClean="0">
                <a:latin typeface="+mn-lt"/>
              </a:rPr>
              <a:t>Peripheral </a:t>
            </a: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esign </a:t>
            </a: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roup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Front-end Design </a:t>
            </a:r>
            <a:r>
              <a:rPr lang="en-US" dirty="0" smtClean="0">
                <a:latin typeface="+mn-lt"/>
              </a:rPr>
              <a:t>Department 1</a:t>
            </a:r>
            <a:endParaRPr lang="en-US" dirty="0">
              <a:latin typeface="+mn-lt"/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1080000" y="4176306"/>
            <a:ext cx="50400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</a:rPr>
              <a:t>Dec </a:t>
            </a:r>
            <a:r>
              <a:rPr lang="en-US" dirty="0" smtClean="0">
                <a:latin typeface="+mn-lt"/>
              </a:rPr>
              <a:t>19</a:t>
            </a:r>
            <a:r>
              <a:rPr lang="en-US" baseline="30000" dirty="0" smtClean="0">
                <a:latin typeface="+mn-lt"/>
              </a:rPr>
              <a:t>th</a:t>
            </a:r>
            <a:r>
              <a:rPr lang="en-US" dirty="0" smtClean="0">
                <a:latin typeface="+mn-lt"/>
              </a:rPr>
              <a:t>, 2018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0419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THANK YOU FOR YOUR LISTENING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/>
                <a:gridCol w="847164"/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 smtClean="0"/>
                        <a:t> INTRODUCTION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 smtClean="0"/>
                        <a:t> 1</a:t>
                      </a:r>
                      <a:r>
                        <a:rPr lang="en-US" sz="2800" baseline="30000" dirty="0" smtClean="0"/>
                        <a:t>st</a:t>
                      </a:r>
                      <a:r>
                        <a:rPr lang="en-US" sz="2800" baseline="0" dirty="0" smtClean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 smtClean="0"/>
                        <a:t> 2</a:t>
                      </a:r>
                      <a:r>
                        <a:rPr lang="en-US" sz="2800" baseline="30000" dirty="0" smtClean="0"/>
                        <a:t>nd</a:t>
                      </a:r>
                      <a:r>
                        <a:rPr lang="en-US" sz="2800" baseline="0" dirty="0" smtClean="0"/>
                        <a:t> YEAR TARGET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/>
                        <a:t> Q&amp;A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579535" y="2249103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THU VO</a:t>
            </a:r>
          </a:p>
          <a:p>
            <a:pPr algn="ctr"/>
            <a:r>
              <a:rPr lang="en-US" dirty="0" smtClean="0"/>
              <a:t>22G – 1605</a:t>
            </a:r>
          </a:p>
          <a:p>
            <a:pPr algn="ctr"/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63007" y="2249103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HAU LE</a:t>
            </a:r>
          </a:p>
          <a:p>
            <a:pPr algn="ctr"/>
            <a:r>
              <a:rPr lang="en-US" dirty="0" smtClean="0"/>
              <a:t>26G – 2082</a:t>
            </a:r>
          </a:p>
          <a:p>
            <a:pPr algn="ctr"/>
            <a:r>
              <a:rPr lang="en-US" dirty="0" smtClean="0"/>
              <a:t>Mentee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28113"/>
              </p:ext>
            </p:extLst>
          </p:nvPr>
        </p:nvGraphicFramePr>
        <p:xfrm>
          <a:off x="1080000" y="2522765"/>
          <a:ext cx="9121775" cy="1750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855"/>
                <a:gridCol w="1236980"/>
                <a:gridCol w="1236980"/>
                <a:gridCol w="1236980"/>
                <a:gridCol w="1236980"/>
              </a:tblGrid>
              <a:tr h="370197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SWDT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RWDT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TMU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TPU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Create test pattern for functional verification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27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27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145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Conduct functional verification at RTL level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35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210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47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Evaluate functional verification result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 CT verification</a:t>
                      </a:r>
                    </a:p>
                    <a:p>
                      <a:pPr algn="l"/>
                      <a:r>
                        <a:rPr lang="en-US" dirty="0" smtClean="0"/>
                        <a:t>+ Coverage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0000" y="1746883"/>
            <a:ext cx="1828800" cy="301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M3W-ES3.0</a:t>
            </a:r>
            <a:endParaRPr lang="en-US" sz="1600" dirty="0"/>
          </a:p>
        </p:txBody>
      </p:sp>
      <p:sp>
        <p:nvSpPr>
          <p:cNvPr id="66" name="Rectangle 65"/>
          <p:cNvSpPr/>
          <p:nvPr/>
        </p:nvSpPr>
        <p:spPr>
          <a:xfrm>
            <a:off x="1080001" y="2092456"/>
            <a:ext cx="1828800" cy="301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D3-ES1.1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3845"/>
              </p:ext>
            </p:extLst>
          </p:nvPr>
        </p:nvGraphicFramePr>
        <p:xfrm>
          <a:off x="1059517" y="2117940"/>
          <a:ext cx="10168749" cy="367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855"/>
                <a:gridCol w="5994894"/>
              </a:tblGrid>
              <a:tr h="370197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I2C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Determine verification strategy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Check specification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+ Check</a:t>
                      </a:r>
                      <a:r>
                        <a:rPr 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</a:rPr>
                        <a:t>the current</a:t>
                      </a:r>
                      <a:r>
                        <a:rPr lang="en-US" sz="1600" baseline="0" dirty="0" smtClean="0">
                          <a:latin typeface="+mn-lt"/>
                        </a:rPr>
                        <a:t> specs and new </a:t>
                      </a:r>
                      <a:r>
                        <a:rPr lang="en-US" sz="1600" baseline="0" dirty="0" smtClean="0">
                          <a:latin typeface="+mn-lt"/>
                        </a:rPr>
                        <a:t>modification points </a:t>
                      </a:r>
                      <a:r>
                        <a:rPr lang="en-US" sz="1600" baseline="0" dirty="0" smtClean="0">
                          <a:latin typeface="+mn-lt"/>
                        </a:rPr>
                        <a:t>specs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+mn-lt"/>
                        </a:rPr>
                        <a:t>+ Feedback, propose ideal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 verification item check 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+ Create new checklist</a:t>
                      </a:r>
                      <a:r>
                        <a:rPr lang="en-US" sz="1600" baseline="0" dirty="0" smtClean="0">
                          <a:latin typeface="+mn-lt"/>
                        </a:rPr>
                        <a:t> based on the verification strategy and specs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Create test pattern for functional verification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+ Create</a:t>
                      </a:r>
                      <a:r>
                        <a:rPr 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</a:rPr>
                        <a:t>336 patterns</a:t>
                      </a:r>
                      <a:r>
                        <a:rPr lang="en-US" sz="1600" baseline="0" dirty="0" smtClean="0">
                          <a:latin typeface="+mn-lt"/>
                        </a:rPr>
                        <a:t> using C</a:t>
                      </a:r>
                    </a:p>
                    <a:p>
                      <a:pPr algn="l"/>
                      <a:r>
                        <a:rPr lang="en-US" sz="1600" baseline="0" dirty="0" smtClean="0">
                          <a:latin typeface="+mn-lt"/>
                        </a:rPr>
                        <a:t>+ Create an all-in-one compilation tool, supports ARM assembly, GNU assembly and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Conduct functional verification at RTL level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</a:rPr>
                        <a:t>+ Verify</a:t>
                      </a:r>
                      <a:r>
                        <a:rPr 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>
                          <a:latin typeface="+mn-lt"/>
                        </a:rPr>
                        <a:t>336 patterns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</a:rPr>
                        <a:t>Evaluate functional verification result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+</a:t>
                      </a:r>
                      <a:r>
                        <a:rPr lang="en-US" sz="1600" baseline="0" dirty="0" smtClean="0"/>
                        <a:t> CT verification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+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Coverage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209737" y="936000"/>
            <a:ext cx="1828800" cy="301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V3U-AD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VERIFICATION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– DETAILED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28484"/>
              </p:ext>
            </p:extLst>
          </p:nvPr>
        </p:nvGraphicFramePr>
        <p:xfrm>
          <a:off x="2186129" y="1655492"/>
          <a:ext cx="7819815" cy="459580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87782"/>
                <a:gridCol w="3402727"/>
                <a:gridCol w="538876"/>
                <a:gridCol w="556339"/>
                <a:gridCol w="538876"/>
                <a:gridCol w="556339"/>
                <a:gridCol w="538876"/>
              </a:tblGrid>
              <a:tr h="139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Role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Skill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Nov-17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May-18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Nov-18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May-19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Nov-19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1"/>
                    </a:solidFill>
                  </a:tcPr>
                </a:tc>
              </a:tr>
              <a:tr h="116558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Functional Verification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Determine verification strategy (verification policy)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Check specification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verification item checklist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6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test patterns for functional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Conduct test patterns verification of RTL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Evaluate functional verification result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</a:tr>
              <a:tr h="6710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Logic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Synthesis and do formal verification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Determine checker strategy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(HLDRC)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DFTcheck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checker errors 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STAcheck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do ECO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timing report and optimize timing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2.7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/>
                </a:tc>
              </a:tr>
              <a:tr h="70641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Functional Design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module design specifications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RTL 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Analyze and fix RTL checker (Spyglass)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top level netlist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165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Determine strategies of evaluation and testing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D9D9D9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0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Create timing budget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3C3C3B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7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ctr"/>
                </a:tc>
              </a:tr>
              <a:tr h="8123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2.0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FF00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en-US" sz="2000" b="1" i="0" u="none" strike="noStrike" dirty="0">
                        <a:solidFill>
                          <a:srgbClr val="FFFF00"/>
                        </a:solidFill>
                        <a:effectLst/>
                        <a:latin typeface="+mn-lt"/>
                      </a:endParaRPr>
                    </a:p>
                  </a:txBody>
                  <a:tcPr marL="3532" marR="3532" marT="3532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17187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6519263" y="3977414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FUNCTIONAL DESIGN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519263" y="3209478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LOGIC DESIGN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ACHIVE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Can 4"/>
          <p:cNvSpPr/>
          <p:nvPr/>
        </p:nvSpPr>
        <p:spPr>
          <a:xfrm>
            <a:off x="6519263" y="2441542"/>
            <a:ext cx="4572000" cy="914400"/>
          </a:xfrm>
          <a:prstGeom prst="can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FUNCTIONAL VERIFICATION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753385" y="3209478"/>
            <a:ext cx="4572000" cy="914400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TMU, TPU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SWDT, RWDT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MFIOF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0662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82615" y="4123592"/>
            <a:ext cx="914400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2704022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215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presentation</a:t>
            </a:r>
            <a:endParaRPr lang="en-US" sz="1400" dirty="0"/>
          </a:p>
        </p:txBody>
      </p:sp>
      <p:sp>
        <p:nvSpPr>
          <p:cNvPr id="10" name="Line Callout 2 9"/>
          <p:cNvSpPr/>
          <p:nvPr/>
        </p:nvSpPr>
        <p:spPr>
          <a:xfrm>
            <a:off x="5385000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762"/>
              <a:gd name="adj6" fmla="val -31722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Mid-term presentation</a:t>
            </a:r>
            <a:endParaRPr lang="en-US" sz="1400" dirty="0"/>
          </a:p>
        </p:txBody>
      </p:sp>
      <p:sp>
        <p:nvSpPr>
          <p:cNvPr id="11" name="Line Callout 2 10"/>
          <p:cNvSpPr/>
          <p:nvPr/>
        </p:nvSpPr>
        <p:spPr>
          <a:xfrm>
            <a:off x="8065978" y="2333760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588"/>
              <a:gd name="adj6" fmla="val -33021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Finish MMT</a:t>
            </a:r>
            <a:endParaRPr lang="en-US" sz="1400" dirty="0"/>
          </a:p>
        </p:txBody>
      </p:sp>
      <p:sp>
        <p:nvSpPr>
          <p:cNvPr id="12" name="Line Callout 2 11"/>
          <p:cNvSpPr/>
          <p:nvPr/>
        </p:nvSpPr>
        <p:spPr>
          <a:xfrm>
            <a:off x="8584488" y="2928167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110"/>
              <a:gd name="adj6" fmla="val -2696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Final presentation</a:t>
            </a:r>
            <a:endParaRPr lang="en-US" sz="1400" dirty="0"/>
          </a:p>
        </p:txBody>
      </p:sp>
      <p:sp>
        <p:nvSpPr>
          <p:cNvPr id="13" name="Line Callout 2 12"/>
          <p:cNvSpPr/>
          <p:nvPr/>
        </p:nvSpPr>
        <p:spPr>
          <a:xfrm>
            <a:off x="9063905" y="3522572"/>
            <a:ext cx="2031023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110"/>
              <a:gd name="adj6" fmla="val -21765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Evaluation, feedback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20007" y="4135501"/>
            <a:ext cx="5052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8291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M13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99269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M24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49224" y="4135501"/>
            <a:ext cx="63350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M25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82615" y="5401407"/>
            <a:ext cx="9144000" cy="0"/>
          </a:xfrm>
          <a:prstGeom prst="straightConnector1">
            <a:avLst/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2615" y="5032075"/>
            <a:ext cx="47884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Monthly report, monthly evaluate with mentor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073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/>
      <p:bldP spid="15" grpId="0" build="p"/>
      <p:bldP spid="16" grpId="0" build="p"/>
      <p:bldP spid="17" grpId="0" build="p"/>
      <p:bldP spid="21" grpId="0"/>
    </p:bldLst>
  </p:timing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11322</TotalTime>
  <Words>793</Words>
  <Application>Microsoft Office PowerPoint</Application>
  <PresentationFormat>Widescreen</PresentationFormat>
  <Paragraphs>274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PowerPoint Presentation</vt:lpstr>
      <vt:lpstr>AGENDA</vt:lpstr>
      <vt:lpstr>INTRODUCTION</vt:lpstr>
      <vt:lpstr>FUNCTIONAL VERIFICATION</vt:lpstr>
      <vt:lpstr>FUNCTIONAL VERIFICATION</vt:lpstr>
      <vt:lpstr>FUNCTIONAL VERIFICATION</vt:lpstr>
      <vt:lpstr>TARGET – DETAILED</vt:lpstr>
      <vt:lpstr>METHODS TO ACHIVE TARGET</vt:lpstr>
      <vt:lpstr>SCHEDULE</vt:lpstr>
      <vt:lpstr>Q&amp;A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Hau Le</cp:lastModifiedBy>
  <cp:revision>284</cp:revision>
  <dcterms:created xsi:type="dcterms:W3CDTF">2017-11-27T03:25:14Z</dcterms:created>
  <dcterms:modified xsi:type="dcterms:W3CDTF">2018-12-04T10:01:43Z</dcterms:modified>
</cp:coreProperties>
</file>