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97" r:id="rId3"/>
  </p:sldMasterIdLst>
  <p:notesMasterIdLst>
    <p:notesMasterId r:id="rId24"/>
  </p:notesMasterIdLst>
  <p:sldIdLst>
    <p:sldId id="256" r:id="rId4"/>
    <p:sldId id="257" r:id="rId5"/>
    <p:sldId id="266" r:id="rId6"/>
    <p:sldId id="297" r:id="rId7"/>
    <p:sldId id="285" r:id="rId8"/>
    <p:sldId id="289" r:id="rId9"/>
    <p:sldId id="286" r:id="rId10"/>
    <p:sldId id="283" r:id="rId11"/>
    <p:sldId id="281" r:id="rId12"/>
    <p:sldId id="279" r:id="rId13"/>
    <p:sldId id="294" r:id="rId14"/>
    <p:sldId id="298" r:id="rId15"/>
    <p:sldId id="295" r:id="rId16"/>
    <p:sldId id="287" r:id="rId17"/>
    <p:sldId id="288" r:id="rId18"/>
    <p:sldId id="290" r:id="rId19"/>
    <p:sldId id="291" r:id="rId20"/>
    <p:sldId id="292" r:id="rId21"/>
    <p:sldId id="29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31407089-E79A-4F91-AE28-940F9676E622}">
          <p14:sldIdLst>
            <p14:sldId id="256"/>
            <p14:sldId id="257"/>
          </p14:sldIdLst>
        </p14:section>
        <p14:section name="Introduction" id="{C933B83D-6E55-42C9-A279-D153345AFC20}">
          <p14:sldIdLst>
            <p14:sldId id="266"/>
          </p14:sldIdLst>
        </p14:section>
        <p14:section name="1st year result" id="{E953AE2F-3BC2-40AA-9689-69F2B22E338B}">
          <p14:sldIdLst>
            <p14:sldId id="297"/>
            <p14:sldId id="285"/>
            <p14:sldId id="289"/>
            <p14:sldId id="286"/>
            <p14:sldId id="283"/>
            <p14:sldId id="281"/>
            <p14:sldId id="279"/>
            <p14:sldId id="294"/>
            <p14:sldId id="298"/>
            <p14:sldId id="295"/>
            <p14:sldId id="287"/>
          </p14:sldIdLst>
        </p14:section>
        <p14:section name="2nd year target" id="{8D891972-008F-4FAA-ABD8-EFB78A51F1C3}">
          <p14:sldIdLst>
            <p14:sldId id="288"/>
            <p14:sldId id="290"/>
            <p14:sldId id="291"/>
            <p14:sldId id="292"/>
          </p14:sldIdLst>
        </p14:section>
        <p14:section name="Difficulties and Expectation" id="{1EF2B681-A2A9-42FC-94E0-98FC0C9A9588}">
          <p14:sldIdLst>
            <p14:sldId id="296"/>
          </p14:sldIdLst>
        </p14:section>
        <p14:section name="The End" id="{C4854BEA-AB75-41FD-A4F8-2FE7A987128E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 Sy. Le" initials="HSL" lastIdx="1" clrIdx="0">
    <p:extLst>
      <p:ext uri="{19B8F6BF-5375-455C-9EA6-DF929625EA0E}">
        <p15:presenceInfo xmlns:p15="http://schemas.microsoft.com/office/powerpoint/2012/main" userId="S-1-5-21-1821468967-4106907450-2776687247-303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84047" autoAdjust="0"/>
  </p:normalViewPr>
  <p:slideViewPr>
    <p:cSldViewPr snapToGrid="0">
      <p:cViewPr>
        <p:scale>
          <a:sx n="125" d="100"/>
          <a:sy n="125" d="100"/>
        </p:scale>
        <p:origin x="36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344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rvc-vnas-01\CIS\Management\03_Training\Mentor_Mentee_Training\26G\Evaluation\26G_Mentor_Mentee_Monthly_Report_ThuVo_Hau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260308621841503E-2"/>
          <c:y val="9.5470528494137272E-2"/>
          <c:w val="0.88887717085447004"/>
          <c:h val="0.765500221637928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Functional Design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3"/>
              <c:layout/>
              <c:tx>
                <c:rich>
                  <a:bodyPr/>
                  <a:lstStyle/>
                  <a:p>
                    <a:fld id="{397A2836-DC82-49B8-A211-6A7A8747A958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Sheet1!$B$1:$O$1</c:f>
              <c:strCache>
                <c:ptCount val="14"/>
                <c:pt idx="0">
                  <c:v>Nov</c:v>
                </c:pt>
                <c:pt idx="1">
                  <c:v>Dec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</c:strCache>
            </c:strRef>
          </c:cat>
          <c:val>
            <c:numRef>
              <c:f>Sheet1!$B$2:$O$2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1.3</c:v>
                </c:pt>
                <c:pt idx="5">
                  <c:v>1.3499999999999999</c:v>
                </c:pt>
                <c:pt idx="6">
                  <c:v>1.4000000000000001</c:v>
                </c:pt>
                <c:pt idx="7">
                  <c:v>1.4833333333333334</c:v>
                </c:pt>
                <c:pt idx="8">
                  <c:v>1.5833333333333333</c:v>
                </c:pt>
                <c:pt idx="9">
                  <c:v>1.6333333333333335</c:v>
                </c:pt>
                <c:pt idx="10">
                  <c:v>1.6666666666666667</c:v>
                </c:pt>
                <c:pt idx="11">
                  <c:v>1.7</c:v>
                </c:pt>
                <c:pt idx="12">
                  <c:v>1.7333333333333334</c:v>
                </c:pt>
                <c:pt idx="13">
                  <c:v>1.75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Logic Design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3"/>
              <c:layout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Sheet1!$B$1:$O$1</c:f>
              <c:strCache>
                <c:ptCount val="14"/>
                <c:pt idx="0">
                  <c:v>Nov</c:v>
                </c:pt>
                <c:pt idx="1">
                  <c:v>Dec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</c:strCache>
            </c:strRef>
          </c:cat>
          <c:val>
            <c:numRef>
              <c:f>Sheet1!$B$3:$O$3</c:f>
              <c:numCache>
                <c:formatCode>General</c:formatCode>
                <c:ptCount val="14"/>
                <c:pt idx="0">
                  <c:v>1.0166666666666666</c:v>
                </c:pt>
                <c:pt idx="1">
                  <c:v>1.1000000000000001</c:v>
                </c:pt>
                <c:pt idx="2">
                  <c:v>1.1666666666666667</c:v>
                </c:pt>
                <c:pt idx="3">
                  <c:v>1.1666666666666667</c:v>
                </c:pt>
                <c:pt idx="4">
                  <c:v>1.1666666666666667</c:v>
                </c:pt>
                <c:pt idx="5">
                  <c:v>1.1666666666666667</c:v>
                </c:pt>
                <c:pt idx="6">
                  <c:v>1.3</c:v>
                </c:pt>
                <c:pt idx="7">
                  <c:v>1.3833333333333335</c:v>
                </c:pt>
                <c:pt idx="8">
                  <c:v>1.4500000000000002</c:v>
                </c:pt>
                <c:pt idx="9">
                  <c:v>1.5166666666666666</c:v>
                </c:pt>
                <c:pt idx="10">
                  <c:v>1.5833333333333333</c:v>
                </c:pt>
                <c:pt idx="11">
                  <c:v>1.6500000000000001</c:v>
                </c:pt>
                <c:pt idx="12">
                  <c:v>1.6666666666666667</c:v>
                </c:pt>
                <c:pt idx="13">
                  <c:v>1.6666666666666667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Functional Verification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Sheet1!$B$1:$O$1</c:f>
              <c:strCache>
                <c:ptCount val="14"/>
                <c:pt idx="0">
                  <c:v>Nov</c:v>
                </c:pt>
                <c:pt idx="1">
                  <c:v>Dec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</c:strCache>
            </c:strRef>
          </c:cat>
          <c:val>
            <c:numRef>
              <c:f>Sheet1!$B$4:$O$4</c:f>
              <c:numCache>
                <c:formatCode>General</c:formatCode>
                <c:ptCount val="14"/>
                <c:pt idx="0">
                  <c:v>1.1166666666666669</c:v>
                </c:pt>
                <c:pt idx="1">
                  <c:v>1.2</c:v>
                </c:pt>
                <c:pt idx="2">
                  <c:v>1.3333333333333333</c:v>
                </c:pt>
                <c:pt idx="3">
                  <c:v>1.5</c:v>
                </c:pt>
                <c:pt idx="4">
                  <c:v>1.6499999999999997</c:v>
                </c:pt>
                <c:pt idx="5">
                  <c:v>1.8</c:v>
                </c:pt>
                <c:pt idx="6">
                  <c:v>1.9333333333333329</c:v>
                </c:pt>
                <c:pt idx="7">
                  <c:v>2.0500000000000003</c:v>
                </c:pt>
                <c:pt idx="8">
                  <c:v>2.1166666666666667</c:v>
                </c:pt>
                <c:pt idx="9">
                  <c:v>2.1999999999999997</c:v>
                </c:pt>
                <c:pt idx="10">
                  <c:v>2.3000000000000003</c:v>
                </c:pt>
                <c:pt idx="11">
                  <c:v>2.3833333333333333</c:v>
                </c:pt>
                <c:pt idx="12">
                  <c:v>2.4500000000000002</c:v>
                </c:pt>
                <c:pt idx="13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5199640"/>
        <c:axId val="525198464"/>
      </c:barChart>
      <c:catAx>
        <c:axId val="525199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198464"/>
        <c:crosses val="autoZero"/>
        <c:auto val="1"/>
        <c:lblAlgn val="ctr"/>
        <c:lblOffset val="100"/>
        <c:noMultiLvlLbl val="0"/>
      </c:catAx>
      <c:valAx>
        <c:axId val="52519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Level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bg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199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bg2">
              <a:lumMod val="10000"/>
            </a:schemeClr>
          </a:solidFill>
          <a:latin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BB0D2-B4AB-46DD-8353-5863A644691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0AC63-8529-4852-8793-AD37C125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8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</a:t>
            </a:r>
            <a:r>
              <a:rPr lang="en-US" baseline="0" dirty="0"/>
              <a:t> one, I’m </a:t>
            </a:r>
            <a:r>
              <a:rPr lang="en-US" baseline="0" dirty="0" err="1"/>
              <a:t>Hau</a:t>
            </a:r>
            <a:r>
              <a:rPr lang="en-US" baseline="0" dirty="0"/>
              <a:t> Le from AIS2, FED1.</a:t>
            </a:r>
          </a:p>
          <a:p>
            <a:endParaRPr lang="en-US" baseline="0" dirty="0"/>
          </a:p>
          <a:p>
            <a:r>
              <a:rPr lang="en-US" baseline="0" dirty="0"/>
              <a:t>Today, I’m going to introduce my MMT plan for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</a:t>
            </a:r>
            <a:r>
              <a:rPr lang="en-US" baseline="0" dirty="0"/>
              <a:t> has 5 main parts.</a:t>
            </a:r>
          </a:p>
          <a:p>
            <a:r>
              <a:rPr lang="en-US" baseline="0" dirty="0"/>
              <a:t>The first one is a sort introduction about mentor, mentee.</a:t>
            </a:r>
          </a:p>
          <a:p>
            <a:r>
              <a:rPr lang="en-US" baseline="0" dirty="0"/>
              <a:t>The second one is a overview about the target that I aiming after this MMT finish.</a:t>
            </a:r>
          </a:p>
          <a:p>
            <a:r>
              <a:rPr lang="en-US" baseline="0" dirty="0"/>
              <a:t>The third one, I’ll talk about the methods that will be applied in order to archive the target.</a:t>
            </a:r>
          </a:p>
          <a:p>
            <a:r>
              <a:rPr lang="en-US" baseline="0" dirty="0"/>
              <a:t>After that, I’ll talk about the communication channel between mentor and mentee.</a:t>
            </a:r>
          </a:p>
          <a:p>
            <a:r>
              <a:rPr lang="en-US" baseline="0" dirty="0"/>
              <a:t>The final one is Q&amp;A.</a:t>
            </a:r>
          </a:p>
          <a:p>
            <a:endParaRPr lang="en-US" baseline="0" dirty="0"/>
          </a:p>
          <a:p>
            <a:r>
              <a:rPr lang="en-US" baseline="0" dirty="0"/>
              <a:t>So, firstly, let me take a quick 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2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mentor is Thu</a:t>
            </a:r>
            <a:r>
              <a:rPr lang="en-US" baseline="0" dirty="0"/>
              <a:t> Vo. He is a 22G engineer.</a:t>
            </a:r>
          </a:p>
          <a:p>
            <a:r>
              <a:rPr lang="en-US" baseline="0" dirty="0"/>
              <a:t>I’m </a:t>
            </a:r>
            <a:r>
              <a:rPr lang="en-US" baseline="0" dirty="0" err="1"/>
              <a:t>Hau</a:t>
            </a:r>
            <a:r>
              <a:rPr lang="en-US" baseline="0" dirty="0"/>
              <a:t> Le, I’m a 26G engineer and I’m the mentee.</a:t>
            </a:r>
          </a:p>
          <a:p>
            <a:r>
              <a:rPr lang="en-US" baseline="0" dirty="0"/>
              <a:t>And we come from AISS2 group.</a:t>
            </a:r>
          </a:p>
          <a:p>
            <a:endParaRPr lang="en-US" baseline="0" dirty="0"/>
          </a:p>
          <a:p>
            <a:r>
              <a:rPr lang="en-US" baseline="0" dirty="0"/>
              <a:t>Now, I’m going to show you guys my target in this MMT.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42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9234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097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68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9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7093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9632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02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9F078-88ED-41ED-832F-7AC4AFAA4DE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01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2950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864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4867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190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41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78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86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1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78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0952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46596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04453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51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06602492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37870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6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883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  <p:sp>
        <p:nvSpPr>
          <p:cNvPr id="4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32809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9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02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54424468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6287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368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2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721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305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229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11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686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036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535628855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06319784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003746474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22637275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14608349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0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352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1269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8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47578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9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0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748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6433195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2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4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7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2016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Ltd.. All rights reserved.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5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782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5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9.png"/><Relationship Id="rId5" Type="http://schemas.openxmlformats.org/officeDocument/2006/relationships/image" Target="../media/image2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9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0.png"/><Relationship Id="rId5" Type="http://schemas.openxmlformats.org/officeDocument/2006/relationships/image" Target="../media/image27.sv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7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8.png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1.sv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9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7.sv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12" Type="http://schemas.openxmlformats.org/officeDocument/2006/relationships/image" Target="../media/image8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6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sv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9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1.svg"/><Relationship Id="rId3" Type="http://schemas.openxmlformats.org/officeDocument/2006/relationships/image" Target="../media/image9.svg"/><Relationship Id="rId7" Type="http://schemas.openxmlformats.org/officeDocument/2006/relationships/image" Target="../media/image19.svg"/><Relationship Id="rId12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1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1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2.png"/><Relationship Id="rId5" Type="http://schemas.openxmlformats.org/officeDocument/2006/relationships/image" Target="../media/image17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svg"/><Relationship Id="rId3" Type="http://schemas.openxmlformats.org/officeDocument/2006/relationships/image" Target="../media/image11.svg"/><Relationship Id="rId7" Type="http://schemas.openxmlformats.org/officeDocument/2006/relationships/image" Target="../media/image25.svg"/><Relationship Id="rId12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4.png"/><Relationship Id="rId11" Type="http://schemas.openxmlformats.org/officeDocument/2006/relationships/image" Target="../media/image29.svg"/><Relationship Id="rId5" Type="http://schemas.openxmlformats.org/officeDocument/2006/relationships/image" Target="../media/image5.svg"/><Relationship Id="rId15" Type="http://schemas.openxmlformats.org/officeDocument/2006/relationships/image" Target="../media/image9.sv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27.sv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xfrm>
            <a:off x="469200" y="0"/>
            <a:ext cx="11253600" cy="615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7721" y="0"/>
            <a:ext cx="7315200" cy="2592000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dirty="0">
                <a:latin typeface="+mn-lt"/>
              </a:rPr>
              <a:t>MENTOR – MENTEE TRAINING</a:t>
            </a:r>
          </a:p>
          <a:p>
            <a:r>
              <a:rPr lang="en-US" dirty="0" smtClean="0">
                <a:latin typeface="+mn-lt"/>
              </a:rPr>
              <a:t>MIDTERM REPORT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26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 GENERATION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87721" y="2729222"/>
            <a:ext cx="7315200" cy="855958"/>
          </a:xfr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b="1" dirty="0">
                <a:latin typeface="+mn-lt"/>
              </a:rPr>
              <a:t>Mentor:	</a:t>
            </a:r>
            <a:r>
              <a:rPr lang="en-US" b="1" dirty="0" smtClean="0">
                <a:latin typeface="+mn-lt"/>
              </a:rPr>
              <a:t>THU </a:t>
            </a:r>
            <a:r>
              <a:rPr lang="en-US" b="1" dirty="0">
                <a:latin typeface="+mn-lt"/>
              </a:rPr>
              <a:t>MANH </a:t>
            </a:r>
            <a:r>
              <a:rPr lang="en-US" b="1" dirty="0" smtClean="0">
                <a:latin typeface="+mn-lt"/>
              </a:rPr>
              <a:t>VO – 22G</a:t>
            </a:r>
            <a:endParaRPr lang="en-US" b="1" dirty="0">
              <a:latin typeface="+mn-lt"/>
            </a:endParaRPr>
          </a:p>
          <a:p>
            <a:r>
              <a:rPr lang="en-US" b="1" dirty="0">
                <a:latin typeface="+mn-lt"/>
              </a:rPr>
              <a:t>Mentee:	</a:t>
            </a:r>
            <a:r>
              <a:rPr lang="en-US" b="1" dirty="0" smtClean="0">
                <a:latin typeface="+mn-lt"/>
              </a:rPr>
              <a:t>HAU </a:t>
            </a:r>
            <a:r>
              <a:rPr lang="en-US" b="1" dirty="0">
                <a:latin typeface="+mn-lt"/>
              </a:rPr>
              <a:t>SY </a:t>
            </a:r>
            <a:r>
              <a:rPr lang="en-US" b="1" dirty="0" smtClean="0">
                <a:latin typeface="+mn-lt"/>
              </a:rPr>
              <a:t>LE – 26G</a:t>
            </a:r>
            <a:endParaRPr lang="en-US" b="1" dirty="0">
              <a:latin typeface="+mn-lt"/>
            </a:endParaRP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987721" y="3722402"/>
            <a:ext cx="7315200" cy="60973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252000" tIns="180000" rIns="180000" bIns="18000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600" b="0" kern="1200" cap="none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December 19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613003727"/>
      </p:ext>
    </p:extLst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21" name="Rectangle 64">
            <a:extLst>
              <a:ext uri="{FF2B5EF4-FFF2-40B4-BE49-F238E27FC236}">
                <a16:creationId xmlns="" xmlns:a16="http://schemas.microsoft.com/office/drawing/2014/main" id="{9212E872-B7EE-4FF4-A826-2CC7F7CB805C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="" xmlns:a16="http://schemas.microsoft.com/office/drawing/2014/main" id="{F9F0E454-12D1-4F2B-9B6B-085594800E55}"/>
              </a:ext>
            </a:extLst>
          </p:cNvPr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D3-ES1.1</a:t>
            </a:r>
          </a:p>
        </p:txBody>
      </p:sp>
      <p:sp>
        <p:nvSpPr>
          <p:cNvPr id="23" name="Rectangle 65">
            <a:extLst>
              <a:ext uri="{FF2B5EF4-FFF2-40B4-BE49-F238E27FC236}">
                <a16:creationId xmlns="" xmlns:a16="http://schemas.microsoft.com/office/drawing/2014/main" id="{685D350F-0757-46DD-9591-D0F366F8DFE9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4" name="Rectangle 65">
            <a:extLst>
              <a:ext uri="{FF2B5EF4-FFF2-40B4-BE49-F238E27FC236}">
                <a16:creationId xmlns="" xmlns:a16="http://schemas.microsoft.com/office/drawing/2014/main" id="{D6E63C8D-03AC-4F1B-8AD5-6F2D08DC26BD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5" name="Rectangle 65">
            <a:extLst>
              <a:ext uri="{FF2B5EF4-FFF2-40B4-BE49-F238E27FC236}">
                <a16:creationId xmlns="" xmlns:a16="http://schemas.microsoft.com/office/drawing/2014/main" id="{D896A0E3-0E6C-4A36-999A-F4C3215F8259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6" name="Rectangle 65">
            <a:extLst>
              <a:ext uri="{FF2B5EF4-FFF2-40B4-BE49-F238E27FC236}">
                <a16:creationId xmlns="" xmlns:a16="http://schemas.microsoft.com/office/drawing/2014/main" id="{1BE34E05-DEE9-4BC0-96A4-CB51D0D75137}"/>
              </a:ext>
            </a:extLst>
          </p:cNvPr>
          <p:cNvSpPr/>
          <p:nvPr/>
        </p:nvSpPr>
        <p:spPr>
          <a:xfrm flipH="1">
            <a:off x="688143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27" name="Rectangle 65">
            <a:extLst>
              <a:ext uri="{FF2B5EF4-FFF2-40B4-BE49-F238E27FC236}">
                <a16:creationId xmlns="" xmlns:a16="http://schemas.microsoft.com/office/drawing/2014/main" id="{CDCEE58C-30C1-47FC-AC8E-094A6E17E8FE}"/>
              </a:ext>
            </a:extLst>
          </p:cNvPr>
          <p:cNvSpPr/>
          <p:nvPr/>
        </p:nvSpPr>
        <p:spPr>
          <a:xfrm flipH="1"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8" name="Rectangle 65">
            <a:extLst>
              <a:ext uri="{FF2B5EF4-FFF2-40B4-BE49-F238E27FC236}">
                <a16:creationId xmlns="" xmlns:a16="http://schemas.microsoft.com/office/drawing/2014/main" id="{214F3349-F9B9-4FA5-B313-4303DD4B2A7B}"/>
              </a:ext>
            </a:extLst>
          </p:cNvPr>
          <p:cNvSpPr/>
          <p:nvPr/>
        </p:nvSpPr>
        <p:spPr>
          <a:xfrm flipH="1">
            <a:off x="7641894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9" name="Rectangle 65">
            <a:extLst>
              <a:ext uri="{FF2B5EF4-FFF2-40B4-BE49-F238E27FC236}">
                <a16:creationId xmlns="" xmlns:a16="http://schemas.microsoft.com/office/drawing/2014/main" id="{72436A4A-07F9-46C0-8AAA-42D54B6C4ECD}"/>
              </a:ext>
            </a:extLst>
          </p:cNvPr>
          <p:cNvSpPr/>
          <p:nvPr/>
        </p:nvSpPr>
        <p:spPr>
          <a:xfrm flipH="1">
            <a:off x="8402356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30" name="Rectangle 65">
            <a:extLst>
              <a:ext uri="{FF2B5EF4-FFF2-40B4-BE49-F238E27FC236}">
                <a16:creationId xmlns="" xmlns:a16="http://schemas.microsoft.com/office/drawing/2014/main" id="{BF84A264-4CCB-467A-AF91-18BBD08CAC9F}"/>
              </a:ext>
            </a:extLst>
          </p:cNvPr>
          <p:cNvSpPr/>
          <p:nvPr/>
        </p:nvSpPr>
        <p:spPr>
          <a:xfrm flipH="1">
            <a:off x="6881432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grpSp>
        <p:nvGrpSpPr>
          <p:cNvPr id="31" name="Nhóm 30">
            <a:extLst>
              <a:ext uri="{FF2B5EF4-FFF2-40B4-BE49-F238E27FC236}">
                <a16:creationId xmlns="" xmlns:a16="http://schemas.microsoft.com/office/drawing/2014/main" id="{02487500-F09C-4C3F-BB36-87DEAF9E15CC}"/>
              </a:ext>
            </a:extLst>
          </p:cNvPr>
          <p:cNvGrpSpPr/>
          <p:nvPr/>
        </p:nvGrpSpPr>
        <p:grpSpPr>
          <a:xfrm>
            <a:off x="1080000" y="2945718"/>
            <a:ext cx="10032000" cy="1107996"/>
            <a:chOff x="506534" y="2939553"/>
            <a:chExt cx="10032000" cy="1107996"/>
          </a:xfrm>
        </p:grpSpPr>
        <p:pic>
          <p:nvPicPr>
            <p:cNvPr id="32" name="Đồ họa 31" descr="Danh sách">
              <a:extLst>
                <a:ext uri="{FF2B5EF4-FFF2-40B4-BE49-F238E27FC236}">
                  <a16:creationId xmlns="" xmlns:a16="http://schemas.microsoft.com/office/drawing/2014/main" id="{729351E3-F50E-4404-A38F-19EFEF8CC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2939553"/>
              <a:ext cx="457200" cy="457200"/>
            </a:xfrm>
            <a:prstGeom prst="rect">
              <a:avLst/>
            </a:prstGeom>
          </p:spPr>
        </p:pic>
        <p:sp>
          <p:nvSpPr>
            <p:cNvPr id="33" name="Hộp Văn bản 32">
              <a:extLst>
                <a:ext uri="{FF2B5EF4-FFF2-40B4-BE49-F238E27FC236}">
                  <a16:creationId xmlns="" xmlns:a16="http://schemas.microsoft.com/office/drawing/2014/main" id="{7CF5324D-2FB4-4957-9939-81304296EF65}"/>
                </a:ext>
              </a:extLst>
            </p:cNvPr>
            <p:cNvSpPr txBox="1"/>
            <p:nvPr/>
          </p:nvSpPr>
          <p:spPr>
            <a:xfrm>
              <a:off x="963734" y="2939553"/>
              <a:ext cx="95748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Check specification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Check</a:t>
              </a:r>
              <a:r>
                <a:rPr lang="en-US" sz="1600" dirty="0"/>
                <a:t> the </a:t>
              </a:r>
              <a:r>
                <a:rPr lang="en-US" sz="1600" u="sng" dirty="0"/>
                <a:t>consistency</a:t>
              </a:r>
              <a:r>
                <a:rPr lang="en-US" sz="1600" dirty="0"/>
                <a:t> between I2C specs and the legacy check items, found inconsistency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Feedback</a:t>
              </a:r>
              <a:r>
                <a:rPr lang="en-US" sz="1600" dirty="0"/>
                <a:t> for </a:t>
              </a:r>
              <a:r>
                <a:rPr lang="en-US" sz="1600" u="sng" dirty="0"/>
                <a:t>issue</a:t>
              </a:r>
              <a:r>
                <a:rPr lang="en-US" sz="1600" dirty="0"/>
                <a:t> related to legacy check items (missing necessary check items, unnecessary check items, incorrect check method)</a:t>
              </a:r>
            </a:p>
          </p:txBody>
        </p:sp>
      </p:grpSp>
      <p:grpSp>
        <p:nvGrpSpPr>
          <p:cNvPr id="34" name="Nhóm 33">
            <a:extLst>
              <a:ext uri="{FF2B5EF4-FFF2-40B4-BE49-F238E27FC236}">
                <a16:creationId xmlns="" xmlns:a16="http://schemas.microsoft.com/office/drawing/2014/main" id="{A984C068-678E-419E-B1E1-80D56B0C13A9}"/>
              </a:ext>
            </a:extLst>
          </p:cNvPr>
          <p:cNvGrpSpPr/>
          <p:nvPr/>
        </p:nvGrpSpPr>
        <p:grpSpPr>
          <a:xfrm>
            <a:off x="1080037" y="4308530"/>
            <a:ext cx="10032000" cy="1600438"/>
            <a:chOff x="506534" y="3426903"/>
            <a:chExt cx="10032000" cy="1600438"/>
          </a:xfrm>
        </p:grpSpPr>
        <p:pic>
          <p:nvPicPr>
            <p:cNvPr id="35" name="Đồ họa 34" descr="Danh sách kiểm tra">
              <a:extLst>
                <a:ext uri="{FF2B5EF4-FFF2-40B4-BE49-F238E27FC236}">
                  <a16:creationId xmlns="" xmlns:a16="http://schemas.microsoft.com/office/drawing/2014/main" id="{443ADA12-0D7D-42B8-84C1-C8204B506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534" y="3426903"/>
              <a:ext cx="457200" cy="457200"/>
            </a:xfrm>
            <a:prstGeom prst="rect">
              <a:avLst/>
            </a:prstGeom>
          </p:spPr>
        </p:pic>
        <p:sp>
          <p:nvSpPr>
            <p:cNvPr id="36" name="Hộp Văn bản 35">
              <a:extLst>
                <a:ext uri="{FF2B5EF4-FFF2-40B4-BE49-F238E27FC236}">
                  <a16:creationId xmlns="" xmlns:a16="http://schemas.microsoft.com/office/drawing/2014/main" id="{EAB97C9B-3585-4B6F-B630-5468D27A73E9}"/>
                </a:ext>
              </a:extLst>
            </p:cNvPr>
            <p:cNvSpPr txBox="1"/>
            <p:nvPr/>
          </p:nvSpPr>
          <p:spPr>
            <a:xfrm>
              <a:off x="963734" y="3426903"/>
              <a:ext cx="95748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Create verification items check list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Reflect necessary check items</a:t>
              </a:r>
              <a:r>
                <a:rPr lang="en-US" sz="1600" dirty="0"/>
                <a:t> into the I2C check list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Remove unnecessary check items</a:t>
              </a:r>
              <a:r>
                <a:rPr lang="en-US" sz="1600" dirty="0"/>
                <a:t> from the I2C check list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Organize</a:t>
              </a:r>
              <a:r>
                <a:rPr lang="en-US" sz="1600" dirty="0"/>
                <a:t> check items into correct groups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Support the verification management team</a:t>
              </a:r>
              <a:r>
                <a:rPr lang="en-US" sz="1600" dirty="0"/>
                <a:t> to create a VBA macro to retrieve patterns list from CT check </a:t>
              </a:r>
              <a:r>
                <a:rPr lang="en-US" sz="1600" dirty="0" smtClean="0"/>
                <a:t>list</a:t>
              </a:r>
              <a:endParaRPr lang="en-US" sz="1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40" name="Rectangle 65">
            <a:extLst>
              <a:ext uri="{FF2B5EF4-FFF2-40B4-BE49-F238E27FC236}">
                <a16:creationId xmlns="" xmlns:a16="http://schemas.microsoft.com/office/drawing/2014/main" id="{EAEB1B0D-15B1-402C-948F-8263E99DCFED}"/>
              </a:ext>
            </a:extLst>
          </p:cNvPr>
          <p:cNvSpPr/>
          <p:nvPr/>
        </p:nvSpPr>
        <p:spPr>
          <a:xfrm flipH="1">
            <a:off x="9923280" y="1545963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41" name="Rectangle 65">
            <a:extLst>
              <a:ext uri="{FF2B5EF4-FFF2-40B4-BE49-F238E27FC236}">
                <a16:creationId xmlns="" xmlns:a16="http://schemas.microsoft.com/office/drawing/2014/main" id="{BCBFFD49-0A24-4D02-9923-B2A6870F6855}"/>
              </a:ext>
            </a:extLst>
          </p:cNvPr>
          <p:cNvSpPr/>
          <p:nvPr/>
        </p:nvSpPr>
        <p:spPr>
          <a:xfrm flipH="1">
            <a:off x="9162818" y="1545963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42" name="Rectangle 65">
            <a:extLst>
              <a:ext uri="{FF2B5EF4-FFF2-40B4-BE49-F238E27FC236}">
                <a16:creationId xmlns="" xmlns:a16="http://schemas.microsoft.com/office/drawing/2014/main" id="{96235D11-C898-45BD-AF74-73C518B8ED31}"/>
              </a:ext>
            </a:extLst>
          </p:cNvPr>
          <p:cNvSpPr/>
          <p:nvPr/>
        </p:nvSpPr>
        <p:spPr>
          <a:xfrm flipH="1">
            <a:off x="8402356" y="1545963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DMAC</a:t>
            </a:r>
          </a:p>
        </p:txBody>
      </p:sp>
      <p:grpSp>
        <p:nvGrpSpPr>
          <p:cNvPr id="44" name="Nhóm 43">
            <a:extLst>
              <a:ext uri="{FF2B5EF4-FFF2-40B4-BE49-F238E27FC236}">
                <a16:creationId xmlns="" xmlns:a16="http://schemas.microsoft.com/office/drawing/2014/main" id="{DCE467E2-05FD-433F-A74C-A0117108AB38}"/>
              </a:ext>
            </a:extLst>
          </p:cNvPr>
          <p:cNvGrpSpPr/>
          <p:nvPr/>
        </p:nvGrpSpPr>
        <p:grpSpPr>
          <a:xfrm>
            <a:off x="1080000" y="1829128"/>
            <a:ext cx="10032000" cy="861774"/>
            <a:chOff x="1080000" y="1661541"/>
            <a:chExt cx="10032000" cy="861774"/>
          </a:xfrm>
        </p:grpSpPr>
        <p:pic>
          <p:nvPicPr>
            <p:cNvPr id="48" name="Đồ họa 10" descr="Đầu có bánh răng">
              <a:extLst>
                <a:ext uri="{FF2B5EF4-FFF2-40B4-BE49-F238E27FC236}">
                  <a16:creationId xmlns="" xmlns:a16="http://schemas.microsoft.com/office/drawing/2014/main" id="{A04152C4-C621-4A6E-8876-6FFBE1BCF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0000" y="1661541"/>
              <a:ext cx="457200" cy="457200"/>
            </a:xfrm>
            <a:prstGeom prst="rect">
              <a:avLst/>
            </a:prstGeom>
          </p:spPr>
        </p:pic>
        <p:sp>
          <p:nvSpPr>
            <p:cNvPr id="49" name="Hộp Văn bản 19">
              <a:extLst>
                <a:ext uri="{FF2B5EF4-FFF2-40B4-BE49-F238E27FC236}">
                  <a16:creationId xmlns="" xmlns:a16="http://schemas.microsoft.com/office/drawing/2014/main" id="{6458E1CC-162E-4736-99D7-0C9511509824}"/>
                </a:ext>
              </a:extLst>
            </p:cNvPr>
            <p:cNvSpPr txBox="1"/>
            <p:nvPr/>
          </p:nvSpPr>
          <p:spPr>
            <a:xfrm>
              <a:off x="1537200" y="1661541"/>
              <a:ext cx="9574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Determine verification strategy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Determine new check items</a:t>
              </a:r>
              <a:r>
                <a:rPr lang="en-US" sz="1600" dirty="0"/>
                <a:t> for I2C’s legacy design and the new change </a:t>
              </a:r>
              <a:r>
                <a:rPr lang="en-US" sz="1600" dirty="0" smtClean="0"/>
                <a:t>points</a:t>
              </a:r>
              <a:endParaRPr lang="en-US" sz="1600" dirty="0">
                <a:solidFill>
                  <a:srgbClr val="FF0000"/>
                </a:solidFill>
              </a:endParaRPr>
            </a:p>
            <a:p>
              <a:r>
                <a:rPr lang="en-US" sz="1600" dirty="0"/>
                <a:t>+ </a:t>
              </a:r>
              <a:r>
                <a:rPr lang="en-US" sz="1600" u="sng" dirty="0"/>
                <a:t>Set up the verification plan</a:t>
              </a:r>
              <a:r>
                <a:rPr lang="en-US" sz="1600" dirty="0"/>
                <a:t> for I2C verification to balance with DMAC verification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492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21" name="Rectangle 64">
            <a:extLst>
              <a:ext uri="{FF2B5EF4-FFF2-40B4-BE49-F238E27FC236}">
                <a16:creationId xmlns="" xmlns:a16="http://schemas.microsoft.com/office/drawing/2014/main" id="{9212E872-B7EE-4FF4-A826-2CC7F7CB805C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="" xmlns:a16="http://schemas.microsoft.com/office/drawing/2014/main" id="{F9F0E454-12D1-4F2B-9B6B-085594800E55}"/>
              </a:ext>
            </a:extLst>
          </p:cNvPr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D3-ES1.1</a:t>
            </a:r>
          </a:p>
        </p:txBody>
      </p:sp>
      <p:sp>
        <p:nvSpPr>
          <p:cNvPr id="23" name="Rectangle 65">
            <a:extLst>
              <a:ext uri="{FF2B5EF4-FFF2-40B4-BE49-F238E27FC236}">
                <a16:creationId xmlns="" xmlns:a16="http://schemas.microsoft.com/office/drawing/2014/main" id="{685D350F-0757-46DD-9591-D0F366F8DFE9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4" name="Rectangle 65">
            <a:extLst>
              <a:ext uri="{FF2B5EF4-FFF2-40B4-BE49-F238E27FC236}">
                <a16:creationId xmlns="" xmlns:a16="http://schemas.microsoft.com/office/drawing/2014/main" id="{D6E63C8D-03AC-4F1B-8AD5-6F2D08DC26BD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5" name="Rectangle 65">
            <a:extLst>
              <a:ext uri="{FF2B5EF4-FFF2-40B4-BE49-F238E27FC236}">
                <a16:creationId xmlns="" xmlns:a16="http://schemas.microsoft.com/office/drawing/2014/main" id="{D896A0E3-0E6C-4A36-999A-F4C3215F8259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6" name="Rectangle 65">
            <a:extLst>
              <a:ext uri="{FF2B5EF4-FFF2-40B4-BE49-F238E27FC236}">
                <a16:creationId xmlns="" xmlns:a16="http://schemas.microsoft.com/office/drawing/2014/main" id="{1BE34E05-DEE9-4BC0-96A4-CB51D0D75137}"/>
              </a:ext>
            </a:extLst>
          </p:cNvPr>
          <p:cNvSpPr/>
          <p:nvPr/>
        </p:nvSpPr>
        <p:spPr>
          <a:xfrm flipH="1">
            <a:off x="688143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27" name="Rectangle 65">
            <a:extLst>
              <a:ext uri="{FF2B5EF4-FFF2-40B4-BE49-F238E27FC236}">
                <a16:creationId xmlns="" xmlns:a16="http://schemas.microsoft.com/office/drawing/2014/main" id="{CDCEE58C-30C1-47FC-AC8E-094A6E17E8FE}"/>
              </a:ext>
            </a:extLst>
          </p:cNvPr>
          <p:cNvSpPr/>
          <p:nvPr/>
        </p:nvSpPr>
        <p:spPr>
          <a:xfrm flipH="1"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8" name="Rectangle 65">
            <a:extLst>
              <a:ext uri="{FF2B5EF4-FFF2-40B4-BE49-F238E27FC236}">
                <a16:creationId xmlns="" xmlns:a16="http://schemas.microsoft.com/office/drawing/2014/main" id="{214F3349-F9B9-4FA5-B313-4303DD4B2A7B}"/>
              </a:ext>
            </a:extLst>
          </p:cNvPr>
          <p:cNvSpPr/>
          <p:nvPr/>
        </p:nvSpPr>
        <p:spPr>
          <a:xfrm flipH="1">
            <a:off x="7641894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9" name="Rectangle 65">
            <a:extLst>
              <a:ext uri="{FF2B5EF4-FFF2-40B4-BE49-F238E27FC236}">
                <a16:creationId xmlns="" xmlns:a16="http://schemas.microsoft.com/office/drawing/2014/main" id="{72436A4A-07F9-46C0-8AAA-42D54B6C4ECD}"/>
              </a:ext>
            </a:extLst>
          </p:cNvPr>
          <p:cNvSpPr/>
          <p:nvPr/>
        </p:nvSpPr>
        <p:spPr>
          <a:xfrm flipH="1">
            <a:off x="8402356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30" name="Rectangle 65">
            <a:extLst>
              <a:ext uri="{FF2B5EF4-FFF2-40B4-BE49-F238E27FC236}">
                <a16:creationId xmlns="" xmlns:a16="http://schemas.microsoft.com/office/drawing/2014/main" id="{BF84A264-4CCB-467A-AF91-18BBD08CAC9F}"/>
              </a:ext>
            </a:extLst>
          </p:cNvPr>
          <p:cNvSpPr/>
          <p:nvPr/>
        </p:nvSpPr>
        <p:spPr>
          <a:xfrm flipH="1">
            <a:off x="6881432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grpSp>
        <p:nvGrpSpPr>
          <p:cNvPr id="37" name="Nhóm 36">
            <a:extLst>
              <a:ext uri="{FF2B5EF4-FFF2-40B4-BE49-F238E27FC236}">
                <a16:creationId xmlns="" xmlns:a16="http://schemas.microsoft.com/office/drawing/2014/main" id="{7DB14E9D-2A91-4277-9D20-B45CD3CF1C0C}"/>
              </a:ext>
            </a:extLst>
          </p:cNvPr>
          <p:cNvGrpSpPr/>
          <p:nvPr/>
        </p:nvGrpSpPr>
        <p:grpSpPr>
          <a:xfrm>
            <a:off x="1080000" y="1643768"/>
            <a:ext cx="10032000" cy="2585323"/>
            <a:chOff x="506534" y="4095924"/>
            <a:chExt cx="10032000" cy="2585323"/>
          </a:xfrm>
        </p:grpSpPr>
        <p:pic>
          <p:nvPicPr>
            <p:cNvPr id="38" name="Đồ họa 37" descr="Cơ sở dữ liệu">
              <a:extLst>
                <a:ext uri="{FF2B5EF4-FFF2-40B4-BE49-F238E27FC236}">
                  <a16:creationId xmlns="" xmlns:a16="http://schemas.microsoft.com/office/drawing/2014/main" id="{0A08F0E3-261C-40A5-B069-AACFBB1EC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39" name="Hộp Văn bản 38">
              <a:extLst>
                <a:ext uri="{FF2B5EF4-FFF2-40B4-BE49-F238E27FC236}">
                  <a16:creationId xmlns="" xmlns:a16="http://schemas.microsoft.com/office/drawing/2014/main" id="{B1915974-D675-41FB-8310-CD6DF283ABB7}"/>
                </a:ext>
              </a:extLst>
            </p:cNvPr>
            <p:cNvSpPr txBox="1"/>
            <p:nvPr/>
          </p:nvSpPr>
          <p:spPr>
            <a:xfrm>
              <a:off x="963734" y="4095924"/>
              <a:ext cx="957480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Create test patterns for functional verification</a:t>
              </a:r>
            </a:p>
            <a:p>
              <a:r>
                <a:rPr lang="en-US" sz="1600" dirty="0"/>
                <a:t>+ Modify </a:t>
              </a:r>
              <a:r>
                <a:rPr lang="en-US" sz="1600" u="sng" dirty="0"/>
                <a:t>27/27/145/8 assembly patterns</a:t>
              </a:r>
              <a:r>
                <a:rPr lang="en-US" sz="1600" dirty="0"/>
                <a:t> for SWDT/RWDT/TMU/TPU</a:t>
              </a:r>
            </a:p>
            <a:p>
              <a:r>
                <a:rPr lang="en-US" sz="1600" dirty="0"/>
                <a:t>+ Create new </a:t>
              </a:r>
              <a:r>
                <a:rPr lang="en-US" sz="1600" u="sng" dirty="0"/>
                <a:t>336 patterns in C</a:t>
              </a:r>
              <a:r>
                <a:rPr lang="en-US" sz="1600" dirty="0"/>
                <a:t> for I2C and new </a:t>
              </a:r>
              <a:r>
                <a:rPr lang="en-US" sz="1600" u="sng" dirty="0"/>
                <a:t>30 patterns in C</a:t>
              </a:r>
              <a:r>
                <a:rPr lang="en-US" sz="1600" dirty="0"/>
                <a:t> for DMAC</a:t>
              </a:r>
            </a:p>
            <a:p>
              <a:r>
                <a:rPr lang="en-US" sz="1600" dirty="0"/>
                <a:t>+ Create a </a:t>
              </a:r>
              <a:r>
                <a:rPr lang="en-US" sz="1600" u="sng" dirty="0"/>
                <a:t>software driver package</a:t>
              </a:r>
              <a:r>
                <a:rPr lang="en-US" sz="1600" dirty="0"/>
                <a:t> for I2C and some common modules (GIC, DMAC, PFC, CPG)</a:t>
              </a:r>
            </a:p>
            <a:p>
              <a:r>
                <a:rPr lang="en-US" sz="1600" dirty="0"/>
                <a:t>+ Create a </a:t>
              </a:r>
              <a:r>
                <a:rPr lang="en-US" sz="1600" u="sng" dirty="0"/>
                <a:t>compilation tool</a:t>
              </a:r>
              <a:r>
                <a:rPr lang="en-US" sz="1600" dirty="0"/>
                <a:t> (CT Pattern Builder) that can apply for any module and any kind of pattern with high output </a:t>
              </a:r>
              <a:r>
                <a:rPr lang="en-US" sz="1600" dirty="0" smtClean="0"/>
                <a:t>quality</a:t>
              </a:r>
              <a:endParaRPr lang="en-US" sz="1600" dirty="0"/>
            </a:p>
            <a:p>
              <a:r>
                <a:rPr lang="en-US" sz="1600" dirty="0"/>
                <a:t>+ </a:t>
              </a:r>
              <a:r>
                <a:rPr lang="en-US" sz="1600" u="sng" dirty="0">
                  <a:solidFill>
                    <a:schemeClr val="bg2">
                      <a:lumMod val="10000"/>
                    </a:schemeClr>
                  </a:solidFill>
                </a:rPr>
                <a:t>Improve checking method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 for I2C (use 2 I2C channels to communicate with each other is the better than using a </a:t>
              </a:r>
              <a:r>
                <a:rPr lang="en-US" sz="1600" dirty="0" smtClean="0">
                  <a:solidFill>
                    <a:schemeClr val="bg2">
                      <a:lumMod val="10000"/>
                    </a:schemeClr>
                  </a:solidFill>
                </a:rPr>
                <a:t>non-golden I2C 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model)</a:t>
              </a:r>
            </a:p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+ </a:t>
              </a:r>
              <a:r>
                <a:rPr lang="en-US" sz="1600" u="sng" dirty="0">
                  <a:solidFill>
                    <a:schemeClr val="bg2">
                      <a:lumMod val="10000"/>
                    </a:schemeClr>
                  </a:solidFill>
                </a:rPr>
                <a:t>Replace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 waveform eyes check method by </a:t>
              </a:r>
              <a:r>
                <a:rPr lang="en-US" sz="1600" dirty="0" err="1">
                  <a:solidFill>
                    <a:schemeClr val="bg2">
                      <a:lumMod val="10000"/>
                    </a:schemeClr>
                  </a:solidFill>
                </a:rPr>
                <a:t>usr_sim.tcl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 check method</a:t>
              </a:r>
            </a:p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+ </a:t>
              </a:r>
              <a:r>
                <a:rPr lang="en-US" sz="1600" u="sng" dirty="0">
                  <a:solidFill>
                    <a:schemeClr val="bg2">
                      <a:lumMod val="10000"/>
                    </a:schemeClr>
                  </a:solidFill>
                </a:rPr>
                <a:t>Apply software checking method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 to increase the automated level of CT verification</a:t>
              </a:r>
              <a:endParaRPr lang="en-US" sz="1600" dirty="0"/>
            </a:p>
          </p:txBody>
        </p:sp>
      </p:grpSp>
      <p:sp>
        <p:nvSpPr>
          <p:cNvPr id="40" name="Rectangle 65">
            <a:extLst>
              <a:ext uri="{FF2B5EF4-FFF2-40B4-BE49-F238E27FC236}">
                <a16:creationId xmlns="" xmlns:a16="http://schemas.microsoft.com/office/drawing/2014/main" id="{EAEB1B0D-15B1-402C-948F-8263E99DCFED}"/>
              </a:ext>
            </a:extLst>
          </p:cNvPr>
          <p:cNvSpPr/>
          <p:nvPr/>
        </p:nvSpPr>
        <p:spPr>
          <a:xfrm flipH="1">
            <a:off x="9923280" y="1545963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41" name="Rectangle 65">
            <a:extLst>
              <a:ext uri="{FF2B5EF4-FFF2-40B4-BE49-F238E27FC236}">
                <a16:creationId xmlns="" xmlns:a16="http://schemas.microsoft.com/office/drawing/2014/main" id="{BCBFFD49-0A24-4D02-9923-B2A6870F6855}"/>
              </a:ext>
            </a:extLst>
          </p:cNvPr>
          <p:cNvSpPr/>
          <p:nvPr/>
        </p:nvSpPr>
        <p:spPr>
          <a:xfrm flipH="1">
            <a:off x="9162818" y="1545963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42" name="Rectangle 65">
            <a:extLst>
              <a:ext uri="{FF2B5EF4-FFF2-40B4-BE49-F238E27FC236}">
                <a16:creationId xmlns="" xmlns:a16="http://schemas.microsoft.com/office/drawing/2014/main" id="{96235D11-C898-45BD-AF74-73C518B8ED31}"/>
              </a:ext>
            </a:extLst>
          </p:cNvPr>
          <p:cNvSpPr/>
          <p:nvPr/>
        </p:nvSpPr>
        <p:spPr>
          <a:xfrm flipH="1">
            <a:off x="8402356" y="1545963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DMAC</a:t>
            </a:r>
          </a:p>
        </p:txBody>
      </p:sp>
      <p:grpSp>
        <p:nvGrpSpPr>
          <p:cNvPr id="50" name="Nhóm 49">
            <a:extLst>
              <a:ext uri="{FF2B5EF4-FFF2-40B4-BE49-F238E27FC236}">
                <a16:creationId xmlns="" xmlns:a16="http://schemas.microsoft.com/office/drawing/2014/main" id="{C3DA138D-A6CE-4D3A-A843-180B98A17D75}"/>
              </a:ext>
            </a:extLst>
          </p:cNvPr>
          <p:cNvGrpSpPr/>
          <p:nvPr/>
        </p:nvGrpSpPr>
        <p:grpSpPr>
          <a:xfrm>
            <a:off x="1079999" y="4378534"/>
            <a:ext cx="10032001" cy="1846659"/>
            <a:chOff x="506534" y="4764945"/>
            <a:chExt cx="10032001" cy="1846659"/>
          </a:xfrm>
        </p:grpSpPr>
        <p:pic>
          <p:nvPicPr>
            <p:cNvPr id="51" name="Đồ họa 50" descr="Xe chở bê tông">
              <a:extLst>
                <a:ext uri="{FF2B5EF4-FFF2-40B4-BE49-F238E27FC236}">
                  <a16:creationId xmlns="" xmlns:a16="http://schemas.microsoft.com/office/drawing/2014/main" id="{50E5B203-1F4B-4D15-B0E2-1A8EFE879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534" y="4764945"/>
              <a:ext cx="457200" cy="457200"/>
            </a:xfrm>
            <a:prstGeom prst="rect">
              <a:avLst/>
            </a:prstGeom>
          </p:spPr>
        </p:pic>
        <p:sp>
          <p:nvSpPr>
            <p:cNvPr id="52" name="Hộp Văn bản 51">
              <a:extLst>
                <a:ext uri="{FF2B5EF4-FFF2-40B4-BE49-F238E27FC236}">
                  <a16:creationId xmlns="" xmlns:a16="http://schemas.microsoft.com/office/drawing/2014/main" id="{2F103B3A-3AAA-4A43-BDD3-21C8A43EC86E}"/>
                </a:ext>
              </a:extLst>
            </p:cNvPr>
            <p:cNvSpPr txBox="1"/>
            <p:nvPr/>
          </p:nvSpPr>
          <p:spPr>
            <a:xfrm>
              <a:off x="963735" y="4764945"/>
              <a:ext cx="957480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Conduct functional verification at RTL level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Conduct CT verification</a:t>
              </a:r>
              <a:r>
                <a:rPr lang="en-US" sz="1600" dirty="0"/>
                <a:t> for I2C(336), DMAC(30), SWDT(35), RWDT(35), TMU(210), TPU(47)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Conduct verification coverage test</a:t>
              </a:r>
              <a:r>
                <a:rPr lang="en-US" sz="1600" dirty="0"/>
                <a:t> for I2C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Judge</a:t>
              </a:r>
              <a:r>
                <a:rPr lang="en-US" sz="1600" dirty="0"/>
                <a:t> the simulation result, archived all check targets</a:t>
              </a:r>
            </a:p>
            <a:p>
              <a:r>
                <a:rPr lang="en-US" sz="1600" dirty="0"/>
                <a:t>+ Compilation and simulation </a:t>
              </a:r>
              <a:r>
                <a:rPr lang="en-US" sz="1600" u="sng" dirty="0"/>
                <a:t>debugging support</a:t>
              </a:r>
              <a:r>
                <a:rPr lang="en-US" sz="1600" dirty="0"/>
                <a:t> for DMAC, PAD, LBSC, RWDT, SWDT, TMU, TPU, IPMMU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Propose idea</a:t>
              </a:r>
              <a:r>
                <a:rPr lang="en-US" sz="1600" dirty="0"/>
                <a:t> about CT verification management method to the verification management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4911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21" name="Rectangle 64">
            <a:extLst>
              <a:ext uri="{FF2B5EF4-FFF2-40B4-BE49-F238E27FC236}">
                <a16:creationId xmlns="" xmlns:a16="http://schemas.microsoft.com/office/drawing/2014/main" id="{9212E872-B7EE-4FF4-A826-2CC7F7CB805C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="" xmlns:a16="http://schemas.microsoft.com/office/drawing/2014/main" id="{F9F0E454-12D1-4F2B-9B6B-085594800E55}"/>
              </a:ext>
            </a:extLst>
          </p:cNvPr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D3-ES1.1</a:t>
            </a:r>
          </a:p>
        </p:txBody>
      </p:sp>
      <p:sp>
        <p:nvSpPr>
          <p:cNvPr id="23" name="Rectangle 65">
            <a:extLst>
              <a:ext uri="{FF2B5EF4-FFF2-40B4-BE49-F238E27FC236}">
                <a16:creationId xmlns="" xmlns:a16="http://schemas.microsoft.com/office/drawing/2014/main" id="{685D350F-0757-46DD-9591-D0F366F8DFE9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4" name="Rectangle 65">
            <a:extLst>
              <a:ext uri="{FF2B5EF4-FFF2-40B4-BE49-F238E27FC236}">
                <a16:creationId xmlns="" xmlns:a16="http://schemas.microsoft.com/office/drawing/2014/main" id="{D6E63C8D-03AC-4F1B-8AD5-6F2D08DC26BD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5" name="Rectangle 65">
            <a:extLst>
              <a:ext uri="{FF2B5EF4-FFF2-40B4-BE49-F238E27FC236}">
                <a16:creationId xmlns="" xmlns:a16="http://schemas.microsoft.com/office/drawing/2014/main" id="{D896A0E3-0E6C-4A36-999A-F4C3215F8259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6" name="Rectangle 65">
            <a:extLst>
              <a:ext uri="{FF2B5EF4-FFF2-40B4-BE49-F238E27FC236}">
                <a16:creationId xmlns="" xmlns:a16="http://schemas.microsoft.com/office/drawing/2014/main" id="{1BE34E05-DEE9-4BC0-96A4-CB51D0D75137}"/>
              </a:ext>
            </a:extLst>
          </p:cNvPr>
          <p:cNvSpPr/>
          <p:nvPr/>
        </p:nvSpPr>
        <p:spPr>
          <a:xfrm flipH="1">
            <a:off x="688143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27" name="Rectangle 65">
            <a:extLst>
              <a:ext uri="{FF2B5EF4-FFF2-40B4-BE49-F238E27FC236}">
                <a16:creationId xmlns="" xmlns:a16="http://schemas.microsoft.com/office/drawing/2014/main" id="{CDCEE58C-30C1-47FC-AC8E-094A6E17E8FE}"/>
              </a:ext>
            </a:extLst>
          </p:cNvPr>
          <p:cNvSpPr/>
          <p:nvPr/>
        </p:nvSpPr>
        <p:spPr>
          <a:xfrm flipH="1"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8" name="Rectangle 65">
            <a:extLst>
              <a:ext uri="{FF2B5EF4-FFF2-40B4-BE49-F238E27FC236}">
                <a16:creationId xmlns="" xmlns:a16="http://schemas.microsoft.com/office/drawing/2014/main" id="{214F3349-F9B9-4FA5-B313-4303DD4B2A7B}"/>
              </a:ext>
            </a:extLst>
          </p:cNvPr>
          <p:cNvSpPr/>
          <p:nvPr/>
        </p:nvSpPr>
        <p:spPr>
          <a:xfrm flipH="1">
            <a:off x="7641894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9" name="Rectangle 65">
            <a:extLst>
              <a:ext uri="{FF2B5EF4-FFF2-40B4-BE49-F238E27FC236}">
                <a16:creationId xmlns="" xmlns:a16="http://schemas.microsoft.com/office/drawing/2014/main" id="{72436A4A-07F9-46C0-8AAA-42D54B6C4ECD}"/>
              </a:ext>
            </a:extLst>
          </p:cNvPr>
          <p:cNvSpPr/>
          <p:nvPr/>
        </p:nvSpPr>
        <p:spPr>
          <a:xfrm flipH="1">
            <a:off x="8402356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30" name="Rectangle 65">
            <a:extLst>
              <a:ext uri="{FF2B5EF4-FFF2-40B4-BE49-F238E27FC236}">
                <a16:creationId xmlns="" xmlns:a16="http://schemas.microsoft.com/office/drawing/2014/main" id="{BF84A264-4CCB-467A-AF91-18BBD08CAC9F}"/>
              </a:ext>
            </a:extLst>
          </p:cNvPr>
          <p:cNvSpPr/>
          <p:nvPr/>
        </p:nvSpPr>
        <p:spPr>
          <a:xfrm flipH="1">
            <a:off x="6881432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40" name="Rectangle 65">
            <a:extLst>
              <a:ext uri="{FF2B5EF4-FFF2-40B4-BE49-F238E27FC236}">
                <a16:creationId xmlns="" xmlns:a16="http://schemas.microsoft.com/office/drawing/2014/main" id="{EAEB1B0D-15B1-402C-948F-8263E99DCFED}"/>
              </a:ext>
            </a:extLst>
          </p:cNvPr>
          <p:cNvSpPr/>
          <p:nvPr/>
        </p:nvSpPr>
        <p:spPr>
          <a:xfrm flipH="1">
            <a:off x="9923280" y="1545963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41" name="Rectangle 65">
            <a:extLst>
              <a:ext uri="{FF2B5EF4-FFF2-40B4-BE49-F238E27FC236}">
                <a16:creationId xmlns="" xmlns:a16="http://schemas.microsoft.com/office/drawing/2014/main" id="{BCBFFD49-0A24-4D02-9923-B2A6870F6855}"/>
              </a:ext>
            </a:extLst>
          </p:cNvPr>
          <p:cNvSpPr/>
          <p:nvPr/>
        </p:nvSpPr>
        <p:spPr>
          <a:xfrm flipH="1">
            <a:off x="9162818" y="1545963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42" name="Rectangle 65">
            <a:extLst>
              <a:ext uri="{FF2B5EF4-FFF2-40B4-BE49-F238E27FC236}">
                <a16:creationId xmlns="" xmlns:a16="http://schemas.microsoft.com/office/drawing/2014/main" id="{96235D11-C898-45BD-AF74-73C518B8ED31}"/>
              </a:ext>
            </a:extLst>
          </p:cNvPr>
          <p:cNvSpPr/>
          <p:nvPr/>
        </p:nvSpPr>
        <p:spPr>
          <a:xfrm flipH="1">
            <a:off x="8402356" y="1545963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DMAC</a:t>
            </a:r>
          </a:p>
        </p:txBody>
      </p:sp>
      <p:grpSp>
        <p:nvGrpSpPr>
          <p:cNvPr id="53" name="Nhóm 52">
            <a:extLst>
              <a:ext uri="{FF2B5EF4-FFF2-40B4-BE49-F238E27FC236}">
                <a16:creationId xmlns="" xmlns:a16="http://schemas.microsoft.com/office/drawing/2014/main" id="{1460A974-EB71-47AB-B91E-F25B4653FFAC}"/>
              </a:ext>
            </a:extLst>
          </p:cNvPr>
          <p:cNvGrpSpPr/>
          <p:nvPr/>
        </p:nvGrpSpPr>
        <p:grpSpPr>
          <a:xfrm>
            <a:off x="1080000" y="1820283"/>
            <a:ext cx="10031999" cy="1107996"/>
            <a:chOff x="506534" y="5328765"/>
            <a:chExt cx="10031999" cy="1107996"/>
          </a:xfrm>
        </p:grpSpPr>
        <p:pic>
          <p:nvPicPr>
            <p:cNvPr id="54" name="Đồ họa 53" descr="Kính hiển vi">
              <a:extLst>
                <a:ext uri="{FF2B5EF4-FFF2-40B4-BE49-F238E27FC236}">
                  <a16:creationId xmlns="" xmlns:a16="http://schemas.microsoft.com/office/drawing/2014/main" id="{3A6C1184-CD48-43EE-9E21-68153C261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6534" y="5328765"/>
              <a:ext cx="457200" cy="457200"/>
            </a:xfrm>
            <a:prstGeom prst="rect">
              <a:avLst/>
            </a:prstGeom>
          </p:spPr>
        </p:pic>
        <p:sp>
          <p:nvSpPr>
            <p:cNvPr id="55" name="Hộp Văn bản 54">
              <a:extLst>
                <a:ext uri="{FF2B5EF4-FFF2-40B4-BE49-F238E27FC236}">
                  <a16:creationId xmlns="" xmlns:a16="http://schemas.microsoft.com/office/drawing/2014/main" id="{662A617B-2108-4882-97C7-A6F6D4D44B2C}"/>
                </a:ext>
              </a:extLst>
            </p:cNvPr>
            <p:cNvSpPr txBox="1"/>
            <p:nvPr/>
          </p:nvSpPr>
          <p:spPr>
            <a:xfrm>
              <a:off x="963733" y="5328765"/>
              <a:ext cx="95748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Evaluate functional verification result</a:t>
              </a:r>
            </a:p>
            <a:p>
              <a:r>
                <a:rPr lang="en-US" sz="1600" dirty="0"/>
                <a:t>+ Evaluate </a:t>
              </a:r>
              <a:r>
                <a:rPr lang="en-US" sz="1600" u="sng" dirty="0"/>
                <a:t>functional verification result</a:t>
              </a:r>
              <a:r>
                <a:rPr lang="en-US" sz="1600" dirty="0"/>
                <a:t> for I2C and DMAC, targets archived</a:t>
              </a:r>
            </a:p>
            <a:p>
              <a:r>
                <a:rPr lang="en-US" sz="1600" dirty="0"/>
                <a:t>+ Evaluate </a:t>
              </a:r>
              <a:r>
                <a:rPr lang="en-US" sz="1600" u="sng" dirty="0"/>
                <a:t>coverage result</a:t>
              </a:r>
              <a:r>
                <a:rPr lang="en-US" sz="1600" dirty="0"/>
                <a:t> for I2C, target </a:t>
              </a:r>
              <a:r>
                <a:rPr lang="en-US" sz="1600" dirty="0" smtClean="0"/>
                <a:t>archived</a:t>
              </a:r>
            </a:p>
            <a:p>
              <a:r>
                <a:rPr lang="en-US" sz="1600" dirty="0" smtClean="0"/>
                <a:t>+ Evaluate </a:t>
              </a:r>
              <a:r>
                <a:rPr lang="en-US" sz="1600" u="sng" dirty="0" smtClean="0"/>
                <a:t>sideband</a:t>
              </a:r>
              <a:r>
                <a:rPr lang="en-US" sz="1600" dirty="0" smtClean="0"/>
                <a:t> verification result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988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Đồ họa 4" descr="Đồng hồ đo">
            <a:extLst>
              <a:ext uri="{FF2B5EF4-FFF2-40B4-BE49-F238E27FC236}">
                <a16:creationId xmlns="" xmlns:a16="http://schemas.microsoft.com/office/drawing/2014/main" id="{E9F42CF7-775F-499F-BB2F-8E5145827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6300" y="1793670"/>
            <a:ext cx="18288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C2993987-CB6F-454E-A59E-368B5FF6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TESTER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="" xmlns:a16="http://schemas.microsoft.com/office/drawing/2014/main" id="{3C3C257B-E5FB-4E00-89E3-DBA7D4E00A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grpSp>
        <p:nvGrpSpPr>
          <p:cNvPr id="25" name="Nhóm 24">
            <a:extLst>
              <a:ext uri="{FF2B5EF4-FFF2-40B4-BE49-F238E27FC236}">
                <a16:creationId xmlns="" xmlns:a16="http://schemas.microsoft.com/office/drawing/2014/main" id="{BA7B8FBA-0661-4A1B-8CE3-65949B1A6F8D}"/>
              </a:ext>
            </a:extLst>
          </p:cNvPr>
          <p:cNvGrpSpPr/>
          <p:nvPr/>
        </p:nvGrpSpPr>
        <p:grpSpPr>
          <a:xfrm>
            <a:off x="1080000" y="1793670"/>
            <a:ext cx="4583981" cy="715636"/>
            <a:chOff x="1080000" y="3938610"/>
            <a:chExt cx="4583981" cy="715636"/>
          </a:xfrm>
        </p:grpSpPr>
        <p:grpSp>
          <p:nvGrpSpPr>
            <p:cNvPr id="26" name="Nhóm 29">
              <a:extLst>
                <a:ext uri="{FF2B5EF4-FFF2-40B4-BE49-F238E27FC236}">
                  <a16:creationId xmlns="" xmlns:a16="http://schemas.microsoft.com/office/drawing/2014/main" id="{8171B00C-6CC5-4AFE-90B1-429CC72946C3}"/>
                </a:ext>
              </a:extLst>
            </p:cNvPr>
            <p:cNvGrpSpPr/>
            <p:nvPr/>
          </p:nvGrpSpPr>
          <p:grpSpPr>
            <a:xfrm>
              <a:off x="1080000" y="3938610"/>
              <a:ext cx="3027134" cy="457200"/>
              <a:chOff x="506534" y="4095924"/>
              <a:chExt cx="3027134" cy="457200"/>
            </a:xfrm>
          </p:grpSpPr>
          <p:pic>
            <p:nvPicPr>
              <p:cNvPr id="32" name="Đồ họa 12" descr="Cơ sở dữ liệu">
                <a:extLst>
                  <a:ext uri="{FF2B5EF4-FFF2-40B4-BE49-F238E27FC236}">
                    <a16:creationId xmlns="" xmlns:a16="http://schemas.microsoft.com/office/drawing/2014/main" id="{D2708B69-A161-4901-BF90-DFE8C7053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6534" y="4095924"/>
                <a:ext cx="457200" cy="457200"/>
              </a:xfrm>
              <a:prstGeom prst="rect">
                <a:avLst/>
              </a:prstGeom>
            </p:spPr>
          </p:pic>
          <p:sp>
            <p:nvSpPr>
              <p:cNvPr id="33" name="Hộp Văn bản 21">
                <a:extLst>
                  <a:ext uri="{FF2B5EF4-FFF2-40B4-BE49-F238E27FC236}">
                    <a16:creationId xmlns="" xmlns:a16="http://schemas.microsoft.com/office/drawing/2014/main" id="{93C68615-EA32-475B-945E-8046DC354832}"/>
                  </a:ext>
                </a:extLst>
              </p:cNvPr>
              <p:cNvSpPr txBox="1"/>
              <p:nvPr/>
            </p:nvSpPr>
            <p:spPr>
              <a:xfrm>
                <a:off x="963734" y="4095924"/>
                <a:ext cx="2569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Create tester patterns</a:t>
                </a:r>
              </a:p>
            </p:txBody>
          </p:sp>
        </p:grpSp>
        <p:sp>
          <p:nvSpPr>
            <p:cNvPr id="27" name="Rectangle 24">
              <a:extLst>
                <a:ext uri="{FF2B5EF4-FFF2-40B4-BE49-F238E27FC236}">
                  <a16:creationId xmlns="" xmlns:a16="http://schemas.microsoft.com/office/drawing/2014/main" id="{3C3B9A75-5372-448C-B512-05B37918A840}"/>
                </a:ext>
              </a:extLst>
            </p:cNvPr>
            <p:cNvSpPr/>
            <p:nvPr/>
          </p:nvSpPr>
          <p:spPr>
            <a:xfrm>
              <a:off x="1537199" y="4269554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="" xmlns:a16="http://schemas.microsoft.com/office/drawing/2014/main" id="{B0849753-7845-4757-AA90-8C97C81D5483}"/>
                </a:ext>
              </a:extLst>
            </p:cNvPr>
            <p:cNvSpPr/>
            <p:nvPr/>
          </p:nvSpPr>
          <p:spPr>
            <a:xfrm>
              <a:off x="1537199" y="4471366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30" name="Rectangle 35">
              <a:extLst>
                <a:ext uri="{FF2B5EF4-FFF2-40B4-BE49-F238E27FC236}">
                  <a16:creationId xmlns="" xmlns:a16="http://schemas.microsoft.com/office/drawing/2014/main" id="{41FC62FA-CBCB-4527-8A7B-6BA4EB965A0B}"/>
                </a:ext>
              </a:extLst>
            </p:cNvPr>
            <p:cNvSpPr/>
            <p:nvPr/>
          </p:nvSpPr>
          <p:spPr>
            <a:xfrm>
              <a:off x="4292381" y="4471366"/>
              <a:ext cx="13716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1.5</a:t>
              </a:r>
            </a:p>
          </p:txBody>
        </p:sp>
      </p:grpSp>
      <p:grpSp>
        <p:nvGrpSpPr>
          <p:cNvPr id="43" name="Nhóm 42">
            <a:extLst>
              <a:ext uri="{FF2B5EF4-FFF2-40B4-BE49-F238E27FC236}">
                <a16:creationId xmlns="" xmlns:a16="http://schemas.microsoft.com/office/drawing/2014/main" id="{D51606A3-94C1-4557-894D-318DB138AA53}"/>
              </a:ext>
            </a:extLst>
          </p:cNvPr>
          <p:cNvGrpSpPr/>
          <p:nvPr/>
        </p:nvGrpSpPr>
        <p:grpSpPr>
          <a:xfrm>
            <a:off x="1039463" y="2840250"/>
            <a:ext cx="4624518" cy="723914"/>
            <a:chOff x="1080000" y="5585706"/>
            <a:chExt cx="4624518" cy="723914"/>
          </a:xfrm>
        </p:grpSpPr>
        <p:grpSp>
          <p:nvGrpSpPr>
            <p:cNvPr id="44" name="Nhóm 31">
              <a:extLst>
                <a:ext uri="{FF2B5EF4-FFF2-40B4-BE49-F238E27FC236}">
                  <a16:creationId xmlns="" xmlns:a16="http://schemas.microsoft.com/office/drawing/2014/main" id="{6FDACD5E-8B7F-4D1A-A1C8-57FAF719E520}"/>
                </a:ext>
              </a:extLst>
            </p:cNvPr>
            <p:cNvGrpSpPr/>
            <p:nvPr/>
          </p:nvGrpSpPr>
          <p:grpSpPr>
            <a:xfrm>
              <a:off x="1080000" y="5585706"/>
              <a:ext cx="3373382" cy="457200"/>
              <a:chOff x="506534" y="5328765"/>
              <a:chExt cx="3373382" cy="457200"/>
            </a:xfrm>
          </p:grpSpPr>
          <p:pic>
            <p:nvPicPr>
              <p:cNvPr id="50" name="Đồ họa 49" descr="Kính hiển vi">
                <a:extLst>
                  <a:ext uri="{FF2B5EF4-FFF2-40B4-BE49-F238E27FC236}">
                    <a16:creationId xmlns="" xmlns:a16="http://schemas.microsoft.com/office/drawing/2014/main" id="{510E52FF-ADB9-4F6B-A30F-64CD52242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6534" y="532876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51" name="Hộp Văn bản 23">
                <a:extLst>
                  <a:ext uri="{FF2B5EF4-FFF2-40B4-BE49-F238E27FC236}">
                    <a16:creationId xmlns="" xmlns:a16="http://schemas.microsoft.com/office/drawing/2014/main" id="{0EF2A020-BE0A-4125-8212-32321E63EA89}"/>
                  </a:ext>
                </a:extLst>
              </p:cNvPr>
              <p:cNvSpPr txBox="1"/>
              <p:nvPr/>
            </p:nvSpPr>
            <p:spPr>
              <a:xfrm>
                <a:off x="963733" y="5328765"/>
                <a:ext cx="2916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Debug for failed patterns</a:t>
                </a:r>
              </a:p>
            </p:txBody>
          </p:sp>
        </p:grpSp>
        <p:sp>
          <p:nvSpPr>
            <p:cNvPr id="45" name="Rectangle 28">
              <a:extLst>
                <a:ext uri="{FF2B5EF4-FFF2-40B4-BE49-F238E27FC236}">
                  <a16:creationId xmlns="" xmlns:a16="http://schemas.microsoft.com/office/drawing/2014/main" id="{B9579B4E-E7B5-4DCF-A54D-C28336E2DBD8}"/>
                </a:ext>
              </a:extLst>
            </p:cNvPr>
            <p:cNvSpPr/>
            <p:nvPr/>
          </p:nvSpPr>
          <p:spPr>
            <a:xfrm>
              <a:off x="1577736" y="5925094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46" name="Rectangle 29">
              <a:extLst>
                <a:ext uri="{FF2B5EF4-FFF2-40B4-BE49-F238E27FC236}">
                  <a16:creationId xmlns="" xmlns:a16="http://schemas.microsoft.com/office/drawing/2014/main" id="{1C483048-D10A-40AF-B337-925DFF06A458}"/>
                </a:ext>
              </a:extLst>
            </p:cNvPr>
            <p:cNvSpPr/>
            <p:nvPr/>
          </p:nvSpPr>
          <p:spPr>
            <a:xfrm>
              <a:off x="1577736" y="6126740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47" name="Rectangle 38">
              <a:extLst>
                <a:ext uri="{FF2B5EF4-FFF2-40B4-BE49-F238E27FC236}">
                  <a16:creationId xmlns="" xmlns:a16="http://schemas.microsoft.com/office/drawing/2014/main" id="{C320E512-E610-4B90-BB68-176643002C93}"/>
                </a:ext>
              </a:extLst>
            </p:cNvPr>
            <p:cNvSpPr/>
            <p:nvPr/>
          </p:nvSpPr>
          <p:spPr>
            <a:xfrm>
              <a:off x="4332918" y="5925094"/>
              <a:ext cx="13716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1.5</a:t>
              </a:r>
            </a:p>
          </p:txBody>
        </p:sp>
        <p:sp>
          <p:nvSpPr>
            <p:cNvPr id="48" name="Rectangle 39">
              <a:extLst>
                <a:ext uri="{FF2B5EF4-FFF2-40B4-BE49-F238E27FC236}">
                  <a16:creationId xmlns="" xmlns:a16="http://schemas.microsoft.com/office/drawing/2014/main" id="{BFC3E039-B5D3-4A98-A781-D5D1A84C1C2C}"/>
                </a:ext>
              </a:extLst>
            </p:cNvPr>
            <p:cNvSpPr/>
            <p:nvPr/>
          </p:nvSpPr>
          <p:spPr>
            <a:xfrm>
              <a:off x="4332918" y="6126740"/>
              <a:ext cx="13716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1.5</a:t>
              </a:r>
            </a:p>
          </p:txBody>
        </p:sp>
      </p:grpSp>
      <p:sp>
        <p:nvSpPr>
          <p:cNvPr id="52" name="Hộp Văn bản 51">
            <a:extLst>
              <a:ext uri="{FF2B5EF4-FFF2-40B4-BE49-F238E27FC236}">
                <a16:creationId xmlns="" xmlns:a16="http://schemas.microsoft.com/office/drawing/2014/main" id="{E3217457-0166-4B7C-9CDB-D7D3560AAE5A}"/>
              </a:ext>
            </a:extLst>
          </p:cNvPr>
          <p:cNvSpPr txBox="1"/>
          <p:nvPr/>
        </p:nvSpPr>
        <p:spPr>
          <a:xfrm>
            <a:off x="10008536" y="3271078"/>
            <a:ext cx="1284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1.5</a:t>
            </a:r>
            <a:r>
              <a:rPr lang="en-US" sz="2800" b="1" dirty="0">
                <a:solidFill>
                  <a:schemeClr val="tx2"/>
                </a:solidFill>
              </a:rPr>
              <a:t>/1.5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3" name="Rectangle 57">
            <a:extLst>
              <a:ext uri="{FF2B5EF4-FFF2-40B4-BE49-F238E27FC236}">
                <a16:creationId xmlns="" xmlns:a16="http://schemas.microsoft.com/office/drawing/2014/main" id="{CC8E8A63-218E-4DD1-89ED-D35DA8513F2B}"/>
              </a:ext>
            </a:extLst>
          </p:cNvPr>
          <p:cNvSpPr/>
          <p:nvPr/>
        </p:nvSpPr>
        <p:spPr>
          <a:xfrm>
            <a:off x="10650700" y="1312647"/>
            <a:ext cx="45720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54" name="Rectangle 58">
            <a:extLst>
              <a:ext uri="{FF2B5EF4-FFF2-40B4-BE49-F238E27FC236}">
                <a16:creationId xmlns="" xmlns:a16="http://schemas.microsoft.com/office/drawing/2014/main" id="{D13B068E-FE46-4766-8DBE-31085B6B32DC}"/>
              </a:ext>
            </a:extLst>
          </p:cNvPr>
          <p:cNvSpPr/>
          <p:nvPr/>
        </p:nvSpPr>
        <p:spPr>
          <a:xfrm>
            <a:off x="10650700" y="1488526"/>
            <a:ext cx="45720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55" name="TextBox 59">
            <a:extLst>
              <a:ext uri="{FF2B5EF4-FFF2-40B4-BE49-F238E27FC236}">
                <a16:creationId xmlns="" xmlns:a16="http://schemas.microsoft.com/office/drawing/2014/main" id="{8CA18E74-049A-4EF8-8783-CEE86417ACD4}"/>
              </a:ext>
            </a:extLst>
          </p:cNvPr>
          <p:cNvSpPr txBox="1"/>
          <p:nvPr/>
        </p:nvSpPr>
        <p:spPr>
          <a:xfrm>
            <a:off x="10057200" y="936000"/>
            <a:ext cx="9541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Legend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Target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Actual</a:t>
            </a:r>
          </a:p>
        </p:txBody>
      </p:sp>
      <p:sp>
        <p:nvSpPr>
          <p:cNvPr id="66" name="Rectangle 35">
            <a:extLst>
              <a:ext uri="{FF2B5EF4-FFF2-40B4-BE49-F238E27FC236}">
                <a16:creationId xmlns="" xmlns:a16="http://schemas.microsoft.com/office/drawing/2014/main" id="{1A55D6DC-B246-4664-B725-EC47BB301345}"/>
              </a:ext>
            </a:extLst>
          </p:cNvPr>
          <p:cNvSpPr/>
          <p:nvPr/>
        </p:nvSpPr>
        <p:spPr>
          <a:xfrm>
            <a:off x="4292381" y="2125270"/>
            <a:ext cx="13716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150149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grpSp>
        <p:nvGrpSpPr>
          <p:cNvPr id="12" name="Nhóm 11">
            <a:extLst>
              <a:ext uri="{FF2B5EF4-FFF2-40B4-BE49-F238E27FC236}">
                <a16:creationId xmlns="" xmlns:a16="http://schemas.microsoft.com/office/drawing/2014/main" id="{E9824CE2-871E-49FD-8B66-EC2EABC88AD6}"/>
              </a:ext>
            </a:extLst>
          </p:cNvPr>
          <p:cNvGrpSpPr/>
          <p:nvPr/>
        </p:nvGrpSpPr>
        <p:grpSpPr>
          <a:xfrm>
            <a:off x="1080000" y="1972443"/>
            <a:ext cx="7520352" cy="1107996"/>
            <a:chOff x="506534" y="4095924"/>
            <a:chExt cx="7520352" cy="1107996"/>
          </a:xfrm>
        </p:grpSpPr>
        <p:pic>
          <p:nvPicPr>
            <p:cNvPr id="13" name="Đồ họa 12" descr="Cơ sở dữ liệu">
              <a:extLst>
                <a:ext uri="{FF2B5EF4-FFF2-40B4-BE49-F238E27FC236}">
                  <a16:creationId xmlns="" xmlns:a16="http://schemas.microsoft.com/office/drawing/2014/main" id="{ABA56C2A-B7DB-4C66-AF59-C25EDA3F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14" name="Hộp Văn bản 13">
              <a:extLst>
                <a:ext uri="{FF2B5EF4-FFF2-40B4-BE49-F238E27FC236}">
                  <a16:creationId xmlns="" xmlns:a16="http://schemas.microsoft.com/office/drawing/2014/main" id="{F9C4A32F-A02E-4F23-9B87-EDF40562F1D1}"/>
                </a:ext>
              </a:extLst>
            </p:cNvPr>
            <p:cNvSpPr txBox="1"/>
            <p:nvPr/>
          </p:nvSpPr>
          <p:spPr>
            <a:xfrm>
              <a:off x="963734" y="4095924"/>
              <a:ext cx="706315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tester patterns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Create</a:t>
              </a:r>
              <a:r>
                <a:rPr lang="en-US" sz="1600" dirty="0"/>
                <a:t> functional tester patterns for SWDT(1), RWDT(1), TMU(4), TPU(1)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Perform</a:t>
              </a:r>
              <a:r>
                <a:rPr lang="en-US" sz="1600" dirty="0"/>
                <a:t> simulation and </a:t>
              </a:r>
              <a:r>
                <a:rPr lang="en-US" sz="1600" u="sng" dirty="0"/>
                <a:t>fix</a:t>
              </a:r>
              <a:r>
                <a:rPr lang="en-US" sz="1600" dirty="0"/>
                <a:t> asynchronous data transfer warnings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Generate</a:t>
              </a:r>
              <a:r>
                <a:rPr lang="en-US" sz="1600" dirty="0"/>
                <a:t> tester data (</a:t>
              </a:r>
              <a:r>
                <a:rPr lang="en-US" sz="1600" dirty="0" err="1"/>
                <a:t>cyzing</a:t>
              </a:r>
              <a:r>
                <a:rPr lang="en-US" sz="1600" dirty="0"/>
                <a:t>, masking, </a:t>
              </a:r>
              <a:r>
                <a:rPr lang="en-US" sz="1600" dirty="0" err="1"/>
                <a:t>etc</a:t>
              </a:r>
              <a:r>
                <a:rPr lang="en-US" sz="1600" dirty="0"/>
                <a:t>)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80000" y="3402687"/>
            <a:ext cx="3455137" cy="888087"/>
            <a:chOff x="1080000" y="3402687"/>
            <a:chExt cx="3455137" cy="888087"/>
          </a:xfrm>
        </p:grpSpPr>
        <p:pic>
          <p:nvPicPr>
            <p:cNvPr id="21" name="Đồ họa 16" descr="Kính hiển vi">
              <a:extLst>
                <a:ext uri="{FF2B5EF4-FFF2-40B4-BE49-F238E27FC236}">
                  <a16:creationId xmlns="" xmlns:a16="http://schemas.microsoft.com/office/drawing/2014/main" id="{E43F761C-1B61-4311-9BB3-B7173F54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3402687"/>
              <a:ext cx="457200" cy="457200"/>
            </a:xfrm>
            <a:prstGeom prst="rect">
              <a:avLst/>
            </a:prstGeom>
          </p:spPr>
        </p:pic>
        <p:sp>
          <p:nvSpPr>
            <p:cNvPr id="17" name="Hộp Văn bản 16">
              <a:extLst>
                <a:ext uri="{FF2B5EF4-FFF2-40B4-BE49-F238E27FC236}">
                  <a16:creationId xmlns="" xmlns:a16="http://schemas.microsoft.com/office/drawing/2014/main" id="{11D433E5-6663-4CD0-8F30-FE649F167225}"/>
                </a:ext>
              </a:extLst>
            </p:cNvPr>
            <p:cNvSpPr txBox="1"/>
            <p:nvPr/>
          </p:nvSpPr>
          <p:spPr>
            <a:xfrm>
              <a:off x="1537200" y="3429000"/>
              <a:ext cx="299793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Debug for failed patterns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Failure analysis</a:t>
              </a:r>
              <a:r>
                <a:rPr lang="en-US" sz="1600" dirty="0"/>
                <a:t> and </a:t>
              </a:r>
              <a:r>
                <a:rPr lang="en-US" sz="1600" u="sng" dirty="0"/>
                <a:t>fixing</a:t>
              </a:r>
            </a:p>
            <a:p>
              <a:r>
                <a:rPr lang="en-US" sz="1600" dirty="0"/>
                <a:t>+ Get </a:t>
              </a:r>
              <a:r>
                <a:rPr lang="en-US" sz="1600" u="sng" dirty="0"/>
                <a:t>pass within 3 releases</a:t>
              </a:r>
            </a:p>
          </p:txBody>
        </p:sp>
      </p:grpSp>
      <p:sp>
        <p:nvSpPr>
          <p:cNvPr id="65" name="Rectangle 64"/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V3H-ES1.1</a:t>
            </a:r>
          </a:p>
        </p:txBody>
      </p:sp>
      <p:sp>
        <p:nvSpPr>
          <p:cNvPr id="66" name="Rectangle 65"/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E3-ES1.0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="" xmlns:a16="http://schemas.microsoft.com/office/drawing/2014/main" id="{86BCF2D7-265B-428E-8E7B-B4770CD5F2D6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8" name="Rectangle 65">
            <a:extLst>
              <a:ext uri="{FF2B5EF4-FFF2-40B4-BE49-F238E27FC236}">
                <a16:creationId xmlns="" xmlns:a16="http://schemas.microsoft.com/office/drawing/2014/main" id="{6E428CCA-6A2D-45E1-91D8-D9DF13D3FA8C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9" name="Rectangle 65">
            <a:extLst>
              <a:ext uri="{FF2B5EF4-FFF2-40B4-BE49-F238E27FC236}">
                <a16:creationId xmlns="" xmlns:a16="http://schemas.microsoft.com/office/drawing/2014/main" id="{4697D502-C568-44DC-93A0-8BD1149D2CBA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10" name="Rectangle 65">
            <a:extLst>
              <a:ext uri="{FF2B5EF4-FFF2-40B4-BE49-F238E27FC236}">
                <a16:creationId xmlns="" xmlns:a16="http://schemas.microsoft.com/office/drawing/2014/main" id="{80551A04-DB34-4F7B-834F-E434D2132175}"/>
              </a:ext>
            </a:extLst>
          </p:cNvPr>
          <p:cNvSpPr/>
          <p:nvPr/>
        </p:nvSpPr>
        <p:spPr>
          <a:xfrm flipH="1">
            <a:off x="688143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18" name="Rectangle 65">
            <a:extLst>
              <a:ext uri="{FF2B5EF4-FFF2-40B4-BE49-F238E27FC236}">
                <a16:creationId xmlns="" xmlns:a16="http://schemas.microsoft.com/office/drawing/2014/main" id="{EDF18BEF-CF4F-4625-AE11-F97B80F403D4}"/>
              </a:ext>
            </a:extLst>
          </p:cNvPr>
          <p:cNvSpPr/>
          <p:nvPr/>
        </p:nvSpPr>
        <p:spPr>
          <a:xfrm flipH="1"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19" name="Rectangle 65">
            <a:extLst>
              <a:ext uri="{FF2B5EF4-FFF2-40B4-BE49-F238E27FC236}">
                <a16:creationId xmlns="" xmlns:a16="http://schemas.microsoft.com/office/drawing/2014/main" id="{BB6B9935-B1E7-45AE-BD36-7B98334067F1}"/>
              </a:ext>
            </a:extLst>
          </p:cNvPr>
          <p:cNvSpPr/>
          <p:nvPr/>
        </p:nvSpPr>
        <p:spPr>
          <a:xfrm flipH="1">
            <a:off x="7641894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0" name="Rectangle 65">
            <a:extLst>
              <a:ext uri="{FF2B5EF4-FFF2-40B4-BE49-F238E27FC236}">
                <a16:creationId xmlns="" xmlns:a16="http://schemas.microsoft.com/office/drawing/2014/main" id="{204EADB6-04DC-4F95-A8B4-7B0BBCB01FDB}"/>
              </a:ext>
            </a:extLst>
          </p:cNvPr>
          <p:cNvSpPr/>
          <p:nvPr/>
        </p:nvSpPr>
        <p:spPr>
          <a:xfrm flipH="1">
            <a:off x="8402356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3" name="Rectangle 65">
            <a:extLst>
              <a:ext uri="{FF2B5EF4-FFF2-40B4-BE49-F238E27FC236}">
                <a16:creationId xmlns="" xmlns:a16="http://schemas.microsoft.com/office/drawing/2014/main" id="{95E64215-285F-4B1C-B1E5-CD951EEB9F50}"/>
              </a:ext>
            </a:extLst>
          </p:cNvPr>
          <p:cNvSpPr/>
          <p:nvPr/>
        </p:nvSpPr>
        <p:spPr>
          <a:xfrm flipH="1">
            <a:off x="6881432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</p:spTree>
    <p:extLst>
      <p:ext uri="{BB962C8B-B14F-4D97-AF65-F5344CB8AC3E}">
        <p14:creationId xmlns:p14="http://schemas.microsoft.com/office/powerpoint/2010/main" val="1428333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FUCNTIONAL DESIGN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=""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12" name="Rectangle 64">
            <a:extLst>
              <a:ext uri="{FF2B5EF4-FFF2-40B4-BE49-F238E27FC236}">
                <a16:creationId xmlns="" xmlns:a16="http://schemas.microsoft.com/office/drawing/2014/main" id="{220FBE3A-B4B4-4F06-BBC8-32B9B590D1D9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R-Car Gen 4</a:t>
            </a:r>
          </a:p>
        </p:txBody>
      </p:sp>
      <p:sp>
        <p:nvSpPr>
          <p:cNvPr id="13" name="Rectangle 65">
            <a:extLst>
              <a:ext uri="{FF2B5EF4-FFF2-40B4-BE49-F238E27FC236}">
                <a16:creationId xmlns="" xmlns:a16="http://schemas.microsoft.com/office/drawing/2014/main" id="{2CF094B4-9D80-4AB2-8AA3-9689095A880B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15" name="Rectangle 65">
            <a:extLst>
              <a:ext uri="{FF2B5EF4-FFF2-40B4-BE49-F238E27FC236}">
                <a16:creationId xmlns="" xmlns:a16="http://schemas.microsoft.com/office/drawing/2014/main" id="{C496B93B-814D-407F-95E4-0F53B20A22F3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GYRO</a:t>
            </a:r>
          </a:p>
        </p:txBody>
      </p:sp>
      <p:grpSp>
        <p:nvGrpSpPr>
          <p:cNvPr id="7" name="Nhóm 6">
            <a:extLst>
              <a:ext uri="{FF2B5EF4-FFF2-40B4-BE49-F238E27FC236}">
                <a16:creationId xmlns="" xmlns:a16="http://schemas.microsoft.com/office/drawing/2014/main" id="{C8A9785A-4480-43C0-B479-6622A6F3D3EA}"/>
              </a:ext>
            </a:extLst>
          </p:cNvPr>
          <p:cNvGrpSpPr/>
          <p:nvPr/>
        </p:nvGrpSpPr>
        <p:grpSpPr>
          <a:xfrm>
            <a:off x="1080000" y="1690712"/>
            <a:ext cx="9639522" cy="1107996"/>
            <a:chOff x="1051339" y="1599457"/>
            <a:chExt cx="9639522" cy="1107996"/>
          </a:xfrm>
        </p:grpSpPr>
        <p:pic>
          <p:nvPicPr>
            <p:cNvPr id="8" name="Đồ họa 7" descr="Danh sách">
              <a:extLst>
                <a:ext uri="{FF2B5EF4-FFF2-40B4-BE49-F238E27FC236}">
                  <a16:creationId xmlns="" xmlns:a16="http://schemas.microsoft.com/office/drawing/2014/main" id="{C69E9DCC-B9E1-4A50-A442-24634550E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1339" y="1599457"/>
              <a:ext cx="457200" cy="457200"/>
            </a:xfrm>
            <a:prstGeom prst="rect">
              <a:avLst/>
            </a:prstGeom>
          </p:spPr>
        </p:pic>
        <p:sp>
          <p:nvSpPr>
            <p:cNvPr id="9" name="Hình chữ nhật 8">
              <a:extLst>
                <a:ext uri="{FF2B5EF4-FFF2-40B4-BE49-F238E27FC236}">
                  <a16:creationId xmlns="" xmlns:a16="http://schemas.microsoft.com/office/drawing/2014/main" id="{CAE0C8FC-5A57-4DB6-8480-4B3EA05E18C0}"/>
                </a:ext>
              </a:extLst>
            </p:cNvPr>
            <p:cNvSpPr/>
            <p:nvPr/>
          </p:nvSpPr>
          <p:spPr>
            <a:xfrm>
              <a:off x="1508539" y="1599457"/>
              <a:ext cx="9182322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module design specifications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Claim</a:t>
              </a:r>
              <a:r>
                <a:rPr lang="en-US" sz="1600" dirty="0"/>
                <a:t> more </a:t>
              </a:r>
              <a:r>
                <a:rPr lang="en-US" sz="1600" u="sng" dirty="0"/>
                <a:t>design tasks</a:t>
              </a:r>
              <a:r>
                <a:rPr lang="en-US" sz="1600" dirty="0"/>
                <a:t> for I2C and GYRO</a:t>
              </a:r>
            </a:p>
            <a:p>
              <a:r>
                <a:rPr lang="en-US" sz="1600" dirty="0"/>
                <a:t>+ Make my design </a:t>
              </a:r>
              <a:r>
                <a:rPr lang="en-US" sz="1600" u="sng" dirty="0"/>
                <a:t>idea</a:t>
              </a:r>
              <a:r>
                <a:rPr lang="en-US" sz="1600" dirty="0"/>
                <a:t> become more </a:t>
              </a:r>
              <a:r>
                <a:rPr lang="en-US" sz="1600" u="sng" dirty="0"/>
                <a:t>significant</a:t>
              </a:r>
              <a:r>
                <a:rPr lang="en-US" sz="1600" dirty="0"/>
                <a:t>, become a </a:t>
              </a:r>
              <a:r>
                <a:rPr lang="en-US" sz="1600" u="sng" dirty="0"/>
                <a:t>key design member</a:t>
              </a:r>
              <a:r>
                <a:rPr lang="en-US" sz="1600" dirty="0"/>
                <a:t> for I2C and GYRO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Create blocks diagram</a:t>
              </a:r>
              <a:r>
                <a:rPr lang="en-US" sz="1600" dirty="0"/>
                <a:t> for I2C, get ready to </a:t>
              </a:r>
              <a:r>
                <a:rPr lang="en-US" sz="1600" u="sng" dirty="0"/>
                <a:t>make</a:t>
              </a:r>
              <a:r>
                <a:rPr lang="en-US" sz="1600" dirty="0"/>
                <a:t> I2C </a:t>
              </a:r>
              <a:r>
                <a:rPr lang="en-US" sz="1600" u="sng" dirty="0"/>
                <a:t>hardware model</a:t>
              </a:r>
              <a:r>
                <a:rPr lang="en-US" sz="1600" dirty="0"/>
                <a:t> using </a:t>
              </a:r>
              <a:r>
                <a:rPr lang="en-US" sz="1600" dirty="0" err="1"/>
                <a:t>SystemC</a:t>
              </a:r>
              <a:endParaRPr lang="en-US" sz="1600" dirty="0"/>
            </a:p>
          </p:txBody>
        </p:sp>
      </p:grpSp>
      <p:grpSp>
        <p:nvGrpSpPr>
          <p:cNvPr id="22" name="Nhóm 21">
            <a:extLst>
              <a:ext uri="{FF2B5EF4-FFF2-40B4-BE49-F238E27FC236}">
                <a16:creationId xmlns="" xmlns:a16="http://schemas.microsoft.com/office/drawing/2014/main" id="{F535CB84-DC4C-4FA1-A0F5-48B90CB669B3}"/>
              </a:ext>
            </a:extLst>
          </p:cNvPr>
          <p:cNvGrpSpPr/>
          <p:nvPr/>
        </p:nvGrpSpPr>
        <p:grpSpPr>
          <a:xfrm>
            <a:off x="1080000" y="3708601"/>
            <a:ext cx="6385426" cy="615553"/>
            <a:chOff x="1051339" y="5794288"/>
            <a:chExt cx="6385426" cy="615553"/>
          </a:xfrm>
        </p:grpSpPr>
        <p:pic>
          <p:nvPicPr>
            <p:cNvPr id="23" name="Đồ họa 22" descr="Biểu đồ hình tròn">
              <a:extLst>
                <a:ext uri="{FF2B5EF4-FFF2-40B4-BE49-F238E27FC236}">
                  <a16:creationId xmlns="" xmlns:a16="http://schemas.microsoft.com/office/drawing/2014/main" id="{C0361789-D1B4-47B7-A67D-6F919F70C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1339" y="5794288"/>
              <a:ext cx="457200" cy="457200"/>
            </a:xfrm>
            <a:prstGeom prst="rect">
              <a:avLst/>
            </a:prstGeom>
          </p:spPr>
        </p:pic>
        <p:sp>
          <p:nvSpPr>
            <p:cNvPr id="24" name="Hình chữ nhật 23">
              <a:extLst>
                <a:ext uri="{FF2B5EF4-FFF2-40B4-BE49-F238E27FC236}">
                  <a16:creationId xmlns="" xmlns:a16="http://schemas.microsoft.com/office/drawing/2014/main" id="{9285F7A5-C648-4723-A5B7-D6EE4D790E4A}"/>
                </a:ext>
              </a:extLst>
            </p:cNvPr>
            <p:cNvSpPr/>
            <p:nvPr/>
          </p:nvSpPr>
          <p:spPr>
            <a:xfrm>
              <a:off x="1508539" y="5794288"/>
              <a:ext cx="5928226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timing budget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Make</a:t>
              </a:r>
              <a:r>
                <a:rPr lang="en-US" sz="1600" dirty="0"/>
                <a:t> timing design explanation </a:t>
              </a:r>
              <a:r>
                <a:rPr lang="en-US" sz="1600" u="sng" dirty="0"/>
                <a:t>document</a:t>
              </a:r>
              <a:r>
                <a:rPr lang="en-US" sz="1600" dirty="0"/>
                <a:t> for I2C and GYRO</a:t>
              </a:r>
            </a:p>
          </p:txBody>
        </p:sp>
      </p:grpSp>
      <p:grpSp>
        <p:nvGrpSpPr>
          <p:cNvPr id="34" name="Nhóm 33">
            <a:extLst>
              <a:ext uri="{FF2B5EF4-FFF2-40B4-BE49-F238E27FC236}">
                <a16:creationId xmlns="" xmlns:a16="http://schemas.microsoft.com/office/drawing/2014/main" id="{58C90B79-F430-4825-9813-79A101951EF0}"/>
              </a:ext>
            </a:extLst>
          </p:cNvPr>
          <p:cNvGrpSpPr/>
          <p:nvPr/>
        </p:nvGrpSpPr>
        <p:grpSpPr>
          <a:xfrm>
            <a:off x="1080000" y="2945878"/>
            <a:ext cx="7778179" cy="615553"/>
            <a:chOff x="1051339" y="2441568"/>
            <a:chExt cx="7778179" cy="615553"/>
          </a:xfrm>
        </p:grpSpPr>
        <p:pic>
          <p:nvPicPr>
            <p:cNvPr id="35" name="Đồ họa 34" descr="Trò chơi đố">
              <a:extLst>
                <a:ext uri="{FF2B5EF4-FFF2-40B4-BE49-F238E27FC236}">
                  <a16:creationId xmlns="" xmlns:a16="http://schemas.microsoft.com/office/drawing/2014/main" id="{1DB87EE1-5CB8-444F-9535-3ACF9F5DA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1339" y="2441568"/>
              <a:ext cx="457200" cy="457200"/>
            </a:xfrm>
            <a:prstGeom prst="rect">
              <a:avLst/>
            </a:prstGeom>
          </p:spPr>
        </p:pic>
        <p:sp>
          <p:nvSpPr>
            <p:cNvPr id="36" name="Hình chữ nhật 35">
              <a:extLst>
                <a:ext uri="{FF2B5EF4-FFF2-40B4-BE49-F238E27FC236}">
                  <a16:creationId xmlns="" xmlns:a16="http://schemas.microsoft.com/office/drawing/2014/main" id="{7BDD3D97-91A9-49EE-B87B-7240FF07DCFC}"/>
                </a:ext>
              </a:extLst>
            </p:cNvPr>
            <p:cNvSpPr/>
            <p:nvPr/>
          </p:nvSpPr>
          <p:spPr>
            <a:xfrm>
              <a:off x="1508539" y="2441568"/>
              <a:ext cx="7320979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RTL description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Become main RTL coding</a:t>
              </a:r>
              <a:r>
                <a:rPr lang="en-US" sz="1600" dirty="0"/>
                <a:t> member and </a:t>
              </a:r>
              <a:r>
                <a:rPr lang="en-US" sz="1600" u="sng" dirty="0"/>
                <a:t>RTL checker</a:t>
              </a:r>
              <a:r>
                <a:rPr lang="en-US" sz="1600" dirty="0"/>
                <a:t> (</a:t>
              </a:r>
              <a:r>
                <a:rPr lang="en-US" sz="1600" dirty="0" err="1"/>
                <a:t>SpyGlass</a:t>
              </a:r>
              <a:r>
                <a:rPr lang="en-US" sz="1600" dirty="0"/>
                <a:t>) for I2C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166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DESIGN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=""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grpSp>
        <p:nvGrpSpPr>
          <p:cNvPr id="9" name="Nhóm 8">
            <a:extLst>
              <a:ext uri="{FF2B5EF4-FFF2-40B4-BE49-F238E27FC236}">
                <a16:creationId xmlns="" xmlns:a16="http://schemas.microsoft.com/office/drawing/2014/main" id="{9F442CF3-8128-4957-9992-1ED5078BEB10}"/>
              </a:ext>
            </a:extLst>
          </p:cNvPr>
          <p:cNvGrpSpPr/>
          <p:nvPr/>
        </p:nvGrpSpPr>
        <p:grpSpPr>
          <a:xfrm>
            <a:off x="1080000" y="1804832"/>
            <a:ext cx="7489894" cy="861774"/>
            <a:chOff x="1080000" y="3540561"/>
            <a:chExt cx="7489894" cy="861774"/>
          </a:xfrm>
        </p:grpSpPr>
        <p:sp>
          <p:nvSpPr>
            <p:cNvPr id="10" name="Hình chữ nhật 9">
              <a:extLst>
                <a:ext uri="{FF2B5EF4-FFF2-40B4-BE49-F238E27FC236}">
                  <a16:creationId xmlns="" xmlns:a16="http://schemas.microsoft.com/office/drawing/2014/main" id="{021F2F26-FEA1-4940-A225-6A2D3A978E6A}"/>
                </a:ext>
              </a:extLst>
            </p:cNvPr>
            <p:cNvSpPr/>
            <p:nvPr/>
          </p:nvSpPr>
          <p:spPr>
            <a:xfrm>
              <a:off x="1537200" y="3540561"/>
              <a:ext cx="7032694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checker errors (HLDRC, </a:t>
              </a:r>
              <a:r>
                <a:rPr lang="en-US" b="1" dirty="0" err="1"/>
                <a:t>DFTcheck</a:t>
              </a:r>
              <a:r>
                <a:rPr lang="en-US" b="1" dirty="0"/>
                <a:t>, </a:t>
              </a:r>
              <a:r>
                <a:rPr lang="en-US" b="1" dirty="0" err="1"/>
                <a:t>STAcheck</a:t>
              </a:r>
              <a:r>
                <a:rPr lang="en-US" b="1" dirty="0"/>
                <a:t>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Maintain</a:t>
              </a:r>
              <a:r>
                <a:rPr lang="en-US" sz="1600" dirty="0"/>
                <a:t> checker confirmation, </a:t>
              </a:r>
              <a:r>
                <a:rPr lang="en-US" sz="1600" u="sng" dirty="0"/>
                <a:t>make</a:t>
              </a:r>
              <a:r>
                <a:rPr lang="en-US" sz="1600" dirty="0"/>
                <a:t> detailed explanation </a:t>
              </a:r>
              <a:r>
                <a:rPr lang="en-US" sz="1600" u="sng" dirty="0"/>
                <a:t>document</a:t>
              </a:r>
            </a:p>
            <a:p>
              <a:r>
                <a:rPr lang="en-US" sz="1600" dirty="0"/>
                <a:t>+ Keep the design away from real checker errors</a:t>
              </a:r>
            </a:p>
          </p:txBody>
        </p:sp>
        <p:pic>
          <p:nvPicPr>
            <p:cNvPr id="11" name="Đồ họa 10" descr="Kính hiển vi">
              <a:extLst>
                <a:ext uri="{FF2B5EF4-FFF2-40B4-BE49-F238E27FC236}">
                  <a16:creationId xmlns="" xmlns:a16="http://schemas.microsoft.com/office/drawing/2014/main" id="{59D75368-E0C3-45DB-BD88-6DB97476C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3540561"/>
              <a:ext cx="457200" cy="457200"/>
            </a:xfrm>
            <a:prstGeom prst="rect">
              <a:avLst/>
            </a:prstGeom>
          </p:spPr>
        </p:pic>
      </p:grpSp>
      <p:grpSp>
        <p:nvGrpSpPr>
          <p:cNvPr id="16" name="Nhóm 15">
            <a:extLst>
              <a:ext uri="{FF2B5EF4-FFF2-40B4-BE49-F238E27FC236}">
                <a16:creationId xmlns="" xmlns:a16="http://schemas.microsoft.com/office/drawing/2014/main" id="{F4529AD2-18B5-4D36-8016-6FEAD63E33A7}"/>
              </a:ext>
            </a:extLst>
          </p:cNvPr>
          <p:cNvGrpSpPr/>
          <p:nvPr/>
        </p:nvGrpSpPr>
        <p:grpSpPr>
          <a:xfrm>
            <a:off x="1080000" y="2857909"/>
            <a:ext cx="10032000" cy="861774"/>
            <a:chOff x="1080000" y="5382998"/>
            <a:chExt cx="10032000" cy="861774"/>
          </a:xfrm>
        </p:grpSpPr>
        <p:sp>
          <p:nvSpPr>
            <p:cNvPr id="17" name="Hình chữ nhật 16">
              <a:extLst>
                <a:ext uri="{FF2B5EF4-FFF2-40B4-BE49-F238E27FC236}">
                  <a16:creationId xmlns="" xmlns:a16="http://schemas.microsoft.com/office/drawing/2014/main" id="{D20F6019-36EF-4EE9-9184-A312B4C358FE}"/>
                </a:ext>
              </a:extLst>
            </p:cNvPr>
            <p:cNvSpPr/>
            <p:nvPr/>
          </p:nvSpPr>
          <p:spPr>
            <a:xfrm>
              <a:off x="1537200" y="5382998"/>
              <a:ext cx="9574800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Analyze timing report and optimize timing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Investigate</a:t>
              </a:r>
              <a:r>
                <a:rPr lang="en-US" sz="1600" dirty="0"/>
                <a:t> the GYRO’s </a:t>
              </a:r>
              <a:r>
                <a:rPr lang="en-US" sz="1600" u="sng" dirty="0"/>
                <a:t>timing issue</a:t>
              </a:r>
              <a:r>
                <a:rPr lang="en-US" sz="1600" dirty="0"/>
                <a:t> in Gen 3 and </a:t>
              </a:r>
              <a:r>
                <a:rPr lang="en-US" sz="1600" u="sng" dirty="0"/>
                <a:t>make</a:t>
              </a:r>
              <a:r>
                <a:rPr lang="en-US" sz="1600" dirty="0"/>
                <a:t> a detailed timing design </a:t>
              </a:r>
              <a:r>
                <a:rPr lang="en-US" sz="1600" u="sng" dirty="0"/>
                <a:t>document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Update</a:t>
              </a:r>
              <a:r>
                <a:rPr lang="en-US" sz="1600" dirty="0"/>
                <a:t> the STA report summarizing </a:t>
              </a:r>
              <a:r>
                <a:rPr lang="en-US" sz="1600" u="sng" dirty="0"/>
                <a:t>script</a:t>
              </a:r>
              <a:r>
                <a:rPr lang="en-US" sz="1600" dirty="0"/>
                <a:t> to support to check for GYRO’s special case</a:t>
              </a:r>
            </a:p>
          </p:txBody>
        </p:sp>
        <p:pic>
          <p:nvPicPr>
            <p:cNvPr id="18" name="Đồ họa 17" descr="Đồng hồ bấm giờ">
              <a:extLst>
                <a:ext uri="{FF2B5EF4-FFF2-40B4-BE49-F238E27FC236}">
                  <a16:creationId xmlns="" xmlns:a16="http://schemas.microsoft.com/office/drawing/2014/main" id="{FA5CEA4E-FE04-42B7-A00B-F8F4EA4B8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5382998"/>
              <a:ext cx="457200" cy="457200"/>
            </a:xfrm>
            <a:prstGeom prst="rect">
              <a:avLst/>
            </a:prstGeom>
          </p:spPr>
        </p:pic>
      </p:grpSp>
      <p:sp>
        <p:nvSpPr>
          <p:cNvPr id="23" name="Rectangle 64">
            <a:extLst>
              <a:ext uri="{FF2B5EF4-FFF2-40B4-BE49-F238E27FC236}">
                <a16:creationId xmlns="" xmlns:a16="http://schemas.microsoft.com/office/drawing/2014/main" id="{AC38B050-B3A5-42C7-87E4-B5D12691C08A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R-Car Gen 4</a:t>
            </a:r>
          </a:p>
        </p:txBody>
      </p:sp>
      <p:sp>
        <p:nvSpPr>
          <p:cNvPr id="24" name="Rectangle 65">
            <a:extLst>
              <a:ext uri="{FF2B5EF4-FFF2-40B4-BE49-F238E27FC236}">
                <a16:creationId xmlns="" xmlns:a16="http://schemas.microsoft.com/office/drawing/2014/main" id="{1FE2747C-899D-4D1D-8BCC-5A0A8EEBC0F4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25" name="Rectangle 65">
            <a:extLst>
              <a:ext uri="{FF2B5EF4-FFF2-40B4-BE49-F238E27FC236}">
                <a16:creationId xmlns="" xmlns:a16="http://schemas.microsoft.com/office/drawing/2014/main" id="{8CC4EAE2-802D-4D32-A7B9-A5FF3CC2DBF2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GYRO</a:t>
            </a:r>
          </a:p>
        </p:txBody>
      </p:sp>
    </p:spTree>
    <p:extLst>
      <p:ext uri="{BB962C8B-B14F-4D97-AF65-F5344CB8AC3E}">
        <p14:creationId xmlns:p14="http://schemas.microsoft.com/office/powerpoint/2010/main" val="282602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=""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grpSp>
        <p:nvGrpSpPr>
          <p:cNvPr id="27" name="Nhóm 29">
            <a:extLst>
              <a:ext uri="{FF2B5EF4-FFF2-40B4-BE49-F238E27FC236}">
                <a16:creationId xmlns="" xmlns:a16="http://schemas.microsoft.com/office/drawing/2014/main" id="{4B9B7103-966B-49F2-B78A-FC054D5D4CF7}"/>
              </a:ext>
            </a:extLst>
          </p:cNvPr>
          <p:cNvGrpSpPr/>
          <p:nvPr/>
        </p:nvGrpSpPr>
        <p:grpSpPr>
          <a:xfrm>
            <a:off x="1080000" y="2713752"/>
            <a:ext cx="10094135" cy="1600438"/>
            <a:chOff x="506534" y="4095924"/>
            <a:chExt cx="10094135" cy="1600438"/>
          </a:xfrm>
        </p:grpSpPr>
        <p:pic>
          <p:nvPicPr>
            <p:cNvPr id="33" name="Đồ họa 12" descr="Cơ sở dữ liệu">
              <a:extLst>
                <a:ext uri="{FF2B5EF4-FFF2-40B4-BE49-F238E27FC236}">
                  <a16:creationId xmlns="" xmlns:a16="http://schemas.microsoft.com/office/drawing/2014/main" id="{5FF13001-DE5D-4506-B6E9-0E0341CA1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34" name="Hộp Văn bản 21">
              <a:extLst>
                <a:ext uri="{FF2B5EF4-FFF2-40B4-BE49-F238E27FC236}">
                  <a16:creationId xmlns="" xmlns:a16="http://schemas.microsoft.com/office/drawing/2014/main" id="{F40F794D-16B5-46FB-8C78-1DA8742371C9}"/>
                </a:ext>
              </a:extLst>
            </p:cNvPr>
            <p:cNvSpPr txBox="1"/>
            <p:nvPr/>
          </p:nvSpPr>
          <p:spPr>
            <a:xfrm>
              <a:off x="963734" y="4095924"/>
              <a:ext cx="9636935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Create test patterns for functional verification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Replace</a:t>
              </a:r>
              <a:r>
                <a:rPr lang="en-US" sz="1600" dirty="0"/>
                <a:t> GYRO’s </a:t>
              </a:r>
              <a:r>
                <a:rPr lang="en-US" sz="1600" u="sng" dirty="0"/>
                <a:t>assembly patterns</a:t>
              </a:r>
              <a:r>
                <a:rPr lang="en-US" sz="1600" dirty="0"/>
                <a:t> by </a:t>
              </a:r>
              <a:r>
                <a:rPr lang="en-US" sz="1600" u="sng" dirty="0"/>
                <a:t>new C patterns</a:t>
              </a:r>
              <a:r>
                <a:rPr lang="en-US" sz="1600" dirty="0"/>
                <a:t> and make a software driver for </a:t>
              </a:r>
              <a:r>
                <a:rPr lang="en-US" sz="1600" dirty="0" smtClean="0"/>
                <a:t>GYRO</a:t>
              </a:r>
              <a:endParaRPr lang="en-US" sz="1600" dirty="0"/>
            </a:p>
            <a:p>
              <a:r>
                <a:rPr lang="en-US" sz="1600" dirty="0"/>
                <a:t>+ </a:t>
              </a:r>
              <a:r>
                <a:rPr lang="en-US" sz="1600" u="sng" dirty="0"/>
                <a:t>Maintain</a:t>
              </a:r>
              <a:r>
                <a:rPr lang="en-US" sz="1600" dirty="0"/>
                <a:t>, </a:t>
              </a:r>
              <a:r>
                <a:rPr lang="en-US" sz="1600" u="sng" dirty="0"/>
                <a:t>update</a:t>
              </a:r>
              <a:r>
                <a:rPr lang="en-US" sz="1600" dirty="0"/>
                <a:t> the </a:t>
              </a:r>
              <a:r>
                <a:rPr lang="en-US" sz="1600" u="sng" dirty="0"/>
                <a:t>software driver package</a:t>
              </a:r>
              <a:r>
                <a:rPr lang="en-US" sz="1600" dirty="0"/>
                <a:t>, </a:t>
              </a:r>
              <a:r>
                <a:rPr lang="en-US" sz="1600" u="sng" dirty="0"/>
                <a:t>introduce</a:t>
              </a:r>
              <a:r>
                <a:rPr lang="en-US" sz="1600" dirty="0"/>
                <a:t> it to the other engineers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Maintain</a:t>
              </a:r>
              <a:r>
                <a:rPr lang="en-US" sz="1600" dirty="0"/>
                <a:t>, </a:t>
              </a:r>
              <a:r>
                <a:rPr lang="en-US" sz="1600" u="sng" dirty="0"/>
                <a:t>update</a:t>
              </a:r>
              <a:r>
                <a:rPr lang="en-US" sz="1600" dirty="0"/>
                <a:t> the </a:t>
              </a:r>
              <a:r>
                <a:rPr lang="en-US" sz="1600" u="sng" dirty="0"/>
                <a:t>CT Pattern Builder</a:t>
              </a:r>
              <a:r>
                <a:rPr lang="en-US" sz="1600" dirty="0"/>
                <a:t> tool, </a:t>
              </a:r>
              <a:r>
                <a:rPr lang="en-US" sz="1600" u="sng" dirty="0"/>
                <a:t>expand</a:t>
              </a:r>
              <a:r>
                <a:rPr lang="en-US" sz="1600" dirty="0"/>
                <a:t> the </a:t>
              </a:r>
              <a:r>
                <a:rPr lang="en-US" sz="1600" u="sng" dirty="0"/>
                <a:t>usage</a:t>
              </a:r>
              <a:r>
                <a:rPr lang="en-US" sz="1600" dirty="0"/>
                <a:t> to whole section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Share</a:t>
              </a:r>
              <a:r>
                <a:rPr lang="en-US" sz="1600" dirty="0"/>
                <a:t> my embedded software programming experience, </a:t>
              </a:r>
              <a:r>
                <a:rPr lang="en-US" sz="1600" u="sng" dirty="0"/>
                <a:t>become</a:t>
              </a:r>
              <a:r>
                <a:rPr lang="en-US" sz="1600" dirty="0"/>
                <a:t> the </a:t>
              </a:r>
              <a:r>
                <a:rPr lang="en-US" sz="1600" u="sng" dirty="0"/>
                <a:t>pioneer</a:t>
              </a:r>
              <a:r>
                <a:rPr lang="en-US" sz="1600" dirty="0"/>
                <a:t> in bringing </a:t>
              </a:r>
              <a:r>
                <a:rPr lang="en-US" sz="1600" u="sng" dirty="0"/>
                <a:t>advanced software methods</a:t>
              </a:r>
              <a:r>
                <a:rPr lang="en-US" sz="1600" dirty="0"/>
                <a:t> to the hardware verification</a:t>
              </a:r>
            </a:p>
          </p:txBody>
        </p:sp>
      </p:grpSp>
      <p:sp>
        <p:nvSpPr>
          <p:cNvPr id="53" name="Rectangle 64">
            <a:extLst>
              <a:ext uri="{FF2B5EF4-FFF2-40B4-BE49-F238E27FC236}">
                <a16:creationId xmlns="" xmlns:a16="http://schemas.microsoft.com/office/drawing/2014/main" id="{DBAF8B0C-A338-46CF-8721-716441EDC5C7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R-Car Gen 4</a:t>
            </a:r>
          </a:p>
        </p:txBody>
      </p:sp>
      <p:sp>
        <p:nvSpPr>
          <p:cNvPr id="54" name="Rectangle 65">
            <a:extLst>
              <a:ext uri="{FF2B5EF4-FFF2-40B4-BE49-F238E27FC236}">
                <a16:creationId xmlns="" xmlns:a16="http://schemas.microsoft.com/office/drawing/2014/main" id="{B2ED4FF5-DFF8-485F-A9AA-8AC2C37433E9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55" name="Rectangle 65">
            <a:extLst>
              <a:ext uri="{FF2B5EF4-FFF2-40B4-BE49-F238E27FC236}">
                <a16:creationId xmlns="" xmlns:a16="http://schemas.microsoft.com/office/drawing/2014/main" id="{921374CA-B349-4072-B3EB-D75C7344C43E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GYRO</a:t>
            </a:r>
          </a:p>
        </p:txBody>
      </p:sp>
      <p:grpSp>
        <p:nvGrpSpPr>
          <p:cNvPr id="17" name="Nhóm 16">
            <a:extLst>
              <a:ext uri="{FF2B5EF4-FFF2-40B4-BE49-F238E27FC236}">
                <a16:creationId xmlns="" xmlns:a16="http://schemas.microsoft.com/office/drawing/2014/main" id="{9AF66C71-9123-4A75-BD57-75B2C87F3D64}"/>
              </a:ext>
            </a:extLst>
          </p:cNvPr>
          <p:cNvGrpSpPr/>
          <p:nvPr/>
        </p:nvGrpSpPr>
        <p:grpSpPr>
          <a:xfrm>
            <a:off x="1080000" y="1733436"/>
            <a:ext cx="10032000" cy="861774"/>
            <a:chOff x="1080000" y="1661541"/>
            <a:chExt cx="10032000" cy="861774"/>
          </a:xfrm>
        </p:grpSpPr>
        <p:pic>
          <p:nvPicPr>
            <p:cNvPr id="19" name="Đồ họa 10" descr="Đầu có bánh răng">
              <a:extLst>
                <a:ext uri="{FF2B5EF4-FFF2-40B4-BE49-F238E27FC236}">
                  <a16:creationId xmlns="" xmlns:a16="http://schemas.microsoft.com/office/drawing/2014/main" id="{20044C5F-CD4D-4815-96B8-A346AA3E9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1661541"/>
              <a:ext cx="457200" cy="457200"/>
            </a:xfrm>
            <a:prstGeom prst="rect">
              <a:avLst/>
            </a:prstGeom>
          </p:spPr>
        </p:pic>
        <p:sp>
          <p:nvSpPr>
            <p:cNvPr id="20" name="Hộp Văn bản 19">
              <a:extLst>
                <a:ext uri="{FF2B5EF4-FFF2-40B4-BE49-F238E27FC236}">
                  <a16:creationId xmlns="" xmlns:a16="http://schemas.microsoft.com/office/drawing/2014/main" id="{C0942554-E7E1-4424-BD74-65D615DF9234}"/>
                </a:ext>
              </a:extLst>
            </p:cNvPr>
            <p:cNvSpPr txBox="1"/>
            <p:nvPr/>
          </p:nvSpPr>
          <p:spPr>
            <a:xfrm>
              <a:off x="1537200" y="1661541"/>
              <a:ext cx="9574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Determine verification strategy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Apply verification strategy</a:t>
              </a:r>
              <a:r>
                <a:rPr lang="en-US" sz="1600" dirty="0"/>
                <a:t> and </a:t>
              </a:r>
              <a:r>
                <a:rPr lang="en-US" sz="1600" u="sng" dirty="0"/>
                <a:t>methods</a:t>
              </a:r>
              <a:r>
                <a:rPr lang="en-US" sz="1600" dirty="0"/>
                <a:t> from </a:t>
              </a:r>
              <a:r>
                <a:rPr lang="en-US" sz="1600" dirty="0" smtClean="0"/>
                <a:t>I2C in V3U-AD </a:t>
              </a:r>
              <a:r>
                <a:rPr lang="en-US" sz="1600" dirty="0"/>
                <a:t>to </a:t>
              </a:r>
              <a:r>
                <a:rPr lang="en-US" sz="1600" dirty="0" smtClean="0"/>
                <a:t>GYRO</a:t>
              </a:r>
            </a:p>
            <a:p>
              <a:r>
                <a:rPr lang="en-US" sz="1600" dirty="0" smtClean="0"/>
                <a:t>+ </a:t>
              </a:r>
              <a:r>
                <a:rPr lang="en-US" sz="1600" u="sng" dirty="0" smtClean="0"/>
                <a:t>Apply new verification</a:t>
              </a:r>
              <a:r>
                <a:rPr lang="en-US" sz="1600" dirty="0" smtClean="0"/>
                <a:t> method for I2C and GYRO such as formal verification, Jasper Gold, UVM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244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TESTER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=""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sp>
        <p:nvSpPr>
          <p:cNvPr id="15" name="Rectangle 65">
            <a:extLst>
              <a:ext uri="{FF2B5EF4-FFF2-40B4-BE49-F238E27FC236}">
                <a16:creationId xmlns="" xmlns:a16="http://schemas.microsoft.com/office/drawing/2014/main" id="{91CC5E65-B111-4898-9277-14D29022C4DF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21" name="Rectangle 65">
            <a:extLst>
              <a:ext uri="{FF2B5EF4-FFF2-40B4-BE49-F238E27FC236}">
                <a16:creationId xmlns="" xmlns:a16="http://schemas.microsoft.com/office/drawing/2014/main" id="{15CE529C-325C-4007-ACBC-75733367074D}"/>
              </a:ext>
            </a:extLst>
          </p:cNvPr>
          <p:cNvSpPr/>
          <p:nvPr/>
        </p:nvSpPr>
        <p:spPr>
          <a:xfrm flipH="1"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="" xmlns:a16="http://schemas.microsoft.com/office/drawing/2014/main" id="{AA6FCB8A-26A1-4809-BCD3-37E2F968FAB5}"/>
              </a:ext>
            </a:extLst>
          </p:cNvPr>
          <p:cNvSpPr/>
          <p:nvPr/>
        </p:nvSpPr>
        <p:spPr>
          <a:xfrm flipH="1">
            <a:off x="8219476" y="1242038"/>
            <a:ext cx="91440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IICDVFS</a:t>
            </a:r>
          </a:p>
        </p:txBody>
      </p:sp>
      <p:sp>
        <p:nvSpPr>
          <p:cNvPr id="9" name="Rectangle 65">
            <a:extLst>
              <a:ext uri="{FF2B5EF4-FFF2-40B4-BE49-F238E27FC236}">
                <a16:creationId xmlns="" xmlns:a16="http://schemas.microsoft.com/office/drawing/2014/main" id="{0E7C93B1-59BB-4C0E-8F46-A5E99C01F785}"/>
              </a:ext>
            </a:extLst>
          </p:cNvPr>
          <p:cNvSpPr/>
          <p:nvPr/>
        </p:nvSpPr>
        <p:spPr>
          <a:xfrm flipH="1">
            <a:off x="745901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10" name="Rectangle 65">
            <a:extLst>
              <a:ext uri="{FF2B5EF4-FFF2-40B4-BE49-F238E27FC236}">
                <a16:creationId xmlns="" xmlns:a16="http://schemas.microsoft.com/office/drawing/2014/main" id="{151A8157-CC80-4156-B186-BA63E4A65E84}"/>
              </a:ext>
            </a:extLst>
          </p:cNvPr>
          <p:cNvSpPr/>
          <p:nvPr/>
        </p:nvSpPr>
        <p:spPr>
          <a:xfrm flipH="1">
            <a:off x="5938090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11" name="Rectangle 65">
            <a:extLst>
              <a:ext uri="{FF2B5EF4-FFF2-40B4-BE49-F238E27FC236}">
                <a16:creationId xmlns="" xmlns:a16="http://schemas.microsoft.com/office/drawing/2014/main" id="{89A7541E-A9CF-4D08-82D5-DDD56E1AE77F}"/>
              </a:ext>
            </a:extLst>
          </p:cNvPr>
          <p:cNvSpPr/>
          <p:nvPr/>
        </p:nvSpPr>
        <p:spPr>
          <a:xfrm flipH="1">
            <a:off x="669855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12" name="Rectangle 65">
            <a:extLst>
              <a:ext uri="{FF2B5EF4-FFF2-40B4-BE49-F238E27FC236}">
                <a16:creationId xmlns="" xmlns:a16="http://schemas.microsoft.com/office/drawing/2014/main" id="{9DBA2E9C-80E5-47B1-AE12-1CB2D9C16829}"/>
              </a:ext>
            </a:extLst>
          </p:cNvPr>
          <p:cNvSpPr/>
          <p:nvPr/>
        </p:nvSpPr>
        <p:spPr>
          <a:xfrm flipH="1">
            <a:off x="517762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13" name="Rectangle 65">
            <a:extLst>
              <a:ext uri="{FF2B5EF4-FFF2-40B4-BE49-F238E27FC236}">
                <a16:creationId xmlns="" xmlns:a16="http://schemas.microsoft.com/office/drawing/2014/main" id="{579D9CB5-E543-4214-AEAE-5DBAA41216F9}"/>
              </a:ext>
            </a:extLst>
          </p:cNvPr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V3H-ES1.1</a:t>
            </a:r>
          </a:p>
        </p:txBody>
      </p:sp>
      <p:sp>
        <p:nvSpPr>
          <p:cNvPr id="14" name="Rectangle 65">
            <a:extLst>
              <a:ext uri="{FF2B5EF4-FFF2-40B4-BE49-F238E27FC236}">
                <a16:creationId xmlns="" xmlns:a16="http://schemas.microsoft.com/office/drawing/2014/main" id="{7DE79590-CD55-4C1A-8686-390CC2A0D5AD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16" name="Rectangle 65">
            <a:extLst>
              <a:ext uri="{FF2B5EF4-FFF2-40B4-BE49-F238E27FC236}">
                <a16:creationId xmlns="" xmlns:a16="http://schemas.microsoft.com/office/drawing/2014/main" id="{8DEBA47E-D8D4-4B7C-B310-54B7FA4417E0}"/>
              </a:ext>
            </a:extLst>
          </p:cNvPr>
          <p:cNvSpPr/>
          <p:nvPr/>
        </p:nvSpPr>
        <p:spPr>
          <a:xfrm flipH="1">
            <a:off x="8219476" y="936000"/>
            <a:ext cx="91440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IICDVFS</a:t>
            </a:r>
          </a:p>
        </p:txBody>
      </p:sp>
      <p:grpSp>
        <p:nvGrpSpPr>
          <p:cNvPr id="17" name="Nhóm 16">
            <a:extLst>
              <a:ext uri="{FF2B5EF4-FFF2-40B4-BE49-F238E27FC236}">
                <a16:creationId xmlns="" xmlns:a16="http://schemas.microsoft.com/office/drawing/2014/main" id="{90EDA023-636A-4ADB-9036-BBEEC506672F}"/>
              </a:ext>
            </a:extLst>
          </p:cNvPr>
          <p:cNvGrpSpPr/>
          <p:nvPr/>
        </p:nvGrpSpPr>
        <p:grpSpPr>
          <a:xfrm>
            <a:off x="1080000" y="1972443"/>
            <a:ext cx="10032000" cy="615553"/>
            <a:chOff x="506534" y="4095924"/>
            <a:chExt cx="10032000" cy="615553"/>
          </a:xfrm>
        </p:grpSpPr>
        <p:pic>
          <p:nvPicPr>
            <p:cNvPr id="18" name="Đồ họa 17" descr="Cơ sở dữ liệu">
              <a:extLst>
                <a:ext uri="{FF2B5EF4-FFF2-40B4-BE49-F238E27FC236}">
                  <a16:creationId xmlns="" xmlns:a16="http://schemas.microsoft.com/office/drawing/2014/main" id="{CE0063C7-AE07-47E4-B8E2-5A904B41E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19" name="Hộp Văn bản 18">
              <a:extLst>
                <a:ext uri="{FF2B5EF4-FFF2-40B4-BE49-F238E27FC236}">
                  <a16:creationId xmlns="" xmlns:a16="http://schemas.microsoft.com/office/drawing/2014/main" id="{26A1937C-06DC-4F46-B557-FD3DEDB6204C}"/>
                </a:ext>
              </a:extLst>
            </p:cNvPr>
            <p:cNvSpPr txBox="1"/>
            <p:nvPr/>
          </p:nvSpPr>
          <p:spPr>
            <a:xfrm>
              <a:off x="963734" y="4095924"/>
              <a:ext cx="95748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Create tester patterns</a:t>
              </a:r>
            </a:p>
            <a:p>
              <a:r>
                <a:rPr lang="en-US" sz="1600" dirty="0"/>
                <a:t>+ Create AC/DC tester pattern for I2C and </a:t>
              </a:r>
              <a:r>
                <a:rPr lang="en-US" sz="1600" dirty="0" smtClean="0"/>
                <a:t>IICDVFS</a:t>
              </a:r>
              <a:endParaRPr lang="en-US" dirty="0"/>
            </a:p>
          </p:txBody>
        </p:sp>
      </p:grpSp>
      <p:grpSp>
        <p:nvGrpSpPr>
          <p:cNvPr id="20" name="Group 3">
            <a:extLst>
              <a:ext uri="{FF2B5EF4-FFF2-40B4-BE49-F238E27FC236}">
                <a16:creationId xmlns="" xmlns:a16="http://schemas.microsoft.com/office/drawing/2014/main" id="{4B8E216D-9CA5-4D5C-8772-0FD5B00B8968}"/>
              </a:ext>
            </a:extLst>
          </p:cNvPr>
          <p:cNvGrpSpPr/>
          <p:nvPr/>
        </p:nvGrpSpPr>
        <p:grpSpPr>
          <a:xfrm>
            <a:off x="1080000" y="3022888"/>
            <a:ext cx="5918952" cy="641866"/>
            <a:chOff x="1080000" y="3402687"/>
            <a:chExt cx="5918952" cy="641866"/>
          </a:xfrm>
        </p:grpSpPr>
        <p:pic>
          <p:nvPicPr>
            <p:cNvPr id="23" name="Đồ họa 16" descr="Kính hiển vi">
              <a:extLst>
                <a:ext uri="{FF2B5EF4-FFF2-40B4-BE49-F238E27FC236}">
                  <a16:creationId xmlns="" xmlns:a16="http://schemas.microsoft.com/office/drawing/2014/main" id="{517A1AF3-724A-4D28-80F9-13C6999BA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3402687"/>
              <a:ext cx="457200" cy="457200"/>
            </a:xfrm>
            <a:prstGeom prst="rect">
              <a:avLst/>
            </a:prstGeom>
          </p:spPr>
        </p:pic>
        <p:sp>
          <p:nvSpPr>
            <p:cNvPr id="24" name="Hộp Văn bản 23">
              <a:extLst>
                <a:ext uri="{FF2B5EF4-FFF2-40B4-BE49-F238E27FC236}">
                  <a16:creationId xmlns="" xmlns:a16="http://schemas.microsoft.com/office/drawing/2014/main" id="{FFCF93E5-D23D-4FF6-8BBE-963DE94E41EE}"/>
                </a:ext>
              </a:extLst>
            </p:cNvPr>
            <p:cNvSpPr txBox="1"/>
            <p:nvPr/>
          </p:nvSpPr>
          <p:spPr>
            <a:xfrm>
              <a:off x="1537200" y="3429000"/>
              <a:ext cx="546175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Debug for failed patterns</a:t>
              </a:r>
            </a:p>
            <a:p>
              <a:r>
                <a:rPr lang="en-US" sz="1600" dirty="0"/>
                <a:t>+ Create tester debugging document for I2C and IICDVFS</a:t>
              </a:r>
              <a:endParaRPr lang="en-US" sz="1600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2123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D27F4FFC-187D-43E4-ABC6-62DD355E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Difficulties and countermeasure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="" xmlns:a16="http://schemas.microsoft.com/office/drawing/2014/main" id="{AEDA379F-2DB3-4428-8CE7-65306B74C2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grpSp>
        <p:nvGrpSpPr>
          <p:cNvPr id="21" name="Nhóm 20">
            <a:extLst>
              <a:ext uri="{FF2B5EF4-FFF2-40B4-BE49-F238E27FC236}">
                <a16:creationId xmlns="" xmlns:a16="http://schemas.microsoft.com/office/drawing/2014/main" id="{102BA104-D188-46C0-A1DE-1A882B139F23}"/>
              </a:ext>
            </a:extLst>
          </p:cNvPr>
          <p:cNvGrpSpPr/>
          <p:nvPr/>
        </p:nvGrpSpPr>
        <p:grpSpPr>
          <a:xfrm>
            <a:off x="1080000" y="1929963"/>
            <a:ext cx="5372200" cy="615553"/>
            <a:chOff x="1080000" y="1739504"/>
            <a:chExt cx="5372200" cy="615553"/>
          </a:xfrm>
        </p:grpSpPr>
        <p:pic>
          <p:nvPicPr>
            <p:cNvPr id="10" name="Đồ họa 9" descr="Đi bộ đường dài">
              <a:extLst>
                <a:ext uri="{FF2B5EF4-FFF2-40B4-BE49-F238E27FC236}">
                  <a16:creationId xmlns="" xmlns:a16="http://schemas.microsoft.com/office/drawing/2014/main" id="{2E10C064-20E5-4C46-9DF3-3B2E5A049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1739504"/>
              <a:ext cx="457200" cy="457200"/>
            </a:xfrm>
            <a:prstGeom prst="rect">
              <a:avLst/>
            </a:prstGeom>
          </p:spPr>
        </p:pic>
        <p:sp>
          <p:nvSpPr>
            <p:cNvPr id="11" name="Hộp Văn bản 10">
              <a:extLst>
                <a:ext uri="{FF2B5EF4-FFF2-40B4-BE49-F238E27FC236}">
                  <a16:creationId xmlns="" xmlns:a16="http://schemas.microsoft.com/office/drawing/2014/main" id="{D6D30BE7-FEB6-4A5B-A67B-820E622429B5}"/>
                </a:ext>
              </a:extLst>
            </p:cNvPr>
            <p:cNvSpPr txBox="1"/>
            <p:nvPr/>
          </p:nvSpPr>
          <p:spPr>
            <a:xfrm>
              <a:off x="1537200" y="1739504"/>
              <a:ext cx="491500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Not enough guideline </a:t>
              </a:r>
              <a:r>
                <a:rPr lang="en-US" b="1" dirty="0" smtClean="0"/>
                <a:t>document</a:t>
              </a:r>
            </a:p>
            <a:p>
              <a:r>
                <a:rPr lang="en-US" sz="1600" dirty="0" smtClean="0"/>
                <a:t>+ Ask for guideline from mentor and other engineers</a:t>
              </a:r>
            </a:p>
          </p:txBody>
        </p:sp>
      </p:grpSp>
      <p:grpSp>
        <p:nvGrpSpPr>
          <p:cNvPr id="20" name="Nhóm 19">
            <a:extLst>
              <a:ext uri="{FF2B5EF4-FFF2-40B4-BE49-F238E27FC236}">
                <a16:creationId xmlns="" xmlns:a16="http://schemas.microsoft.com/office/drawing/2014/main" id="{76233B98-3376-414F-AE71-779E40D90330}"/>
              </a:ext>
            </a:extLst>
          </p:cNvPr>
          <p:cNvGrpSpPr/>
          <p:nvPr/>
        </p:nvGrpSpPr>
        <p:grpSpPr>
          <a:xfrm>
            <a:off x="1080000" y="3441425"/>
            <a:ext cx="6284436" cy="615553"/>
            <a:chOff x="1080000" y="2557010"/>
            <a:chExt cx="6284436" cy="615553"/>
          </a:xfrm>
        </p:grpSpPr>
        <p:pic>
          <p:nvPicPr>
            <p:cNvPr id="12" name="Đồ họa 11" descr="Đi bộ đường dài">
              <a:extLst>
                <a:ext uri="{FF2B5EF4-FFF2-40B4-BE49-F238E27FC236}">
                  <a16:creationId xmlns="" xmlns:a16="http://schemas.microsoft.com/office/drawing/2014/main" id="{4B55A6FD-83E3-4B85-B8A6-55B64E116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2557010"/>
              <a:ext cx="457200" cy="457200"/>
            </a:xfrm>
            <a:prstGeom prst="rect">
              <a:avLst/>
            </a:prstGeom>
          </p:spPr>
        </p:pic>
        <p:sp>
          <p:nvSpPr>
            <p:cNvPr id="13" name="Hộp Văn bản 12">
              <a:extLst>
                <a:ext uri="{FF2B5EF4-FFF2-40B4-BE49-F238E27FC236}">
                  <a16:creationId xmlns="" xmlns:a16="http://schemas.microsoft.com/office/drawing/2014/main" id="{5B2AB670-1D5B-45C1-9C12-4256131DEEE2}"/>
                </a:ext>
              </a:extLst>
            </p:cNvPr>
            <p:cNvSpPr txBox="1"/>
            <p:nvPr/>
          </p:nvSpPr>
          <p:spPr>
            <a:xfrm>
              <a:off x="1537200" y="2557010"/>
              <a:ext cx="582723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Sometimes, it were hard to co-operate with the REL</a:t>
              </a:r>
            </a:p>
            <a:p>
              <a:r>
                <a:rPr lang="en-US" sz="1600" dirty="0"/>
                <a:t>+ Make detailed document for the explanation</a:t>
              </a: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="" xmlns:a16="http://schemas.microsoft.com/office/drawing/2014/main" id="{236B9B95-AFEC-4CDE-B810-4AAC2FD4C85C}"/>
              </a:ext>
            </a:extLst>
          </p:cNvPr>
          <p:cNvGrpSpPr/>
          <p:nvPr/>
        </p:nvGrpSpPr>
        <p:grpSpPr>
          <a:xfrm>
            <a:off x="1080000" y="4197156"/>
            <a:ext cx="6295658" cy="615553"/>
            <a:chOff x="1080000" y="3374516"/>
            <a:chExt cx="6295658" cy="615553"/>
          </a:xfrm>
        </p:grpSpPr>
        <p:pic>
          <p:nvPicPr>
            <p:cNvPr id="14" name="Đồ họa 13" descr="Đi bộ đường dài">
              <a:extLst>
                <a:ext uri="{FF2B5EF4-FFF2-40B4-BE49-F238E27FC236}">
                  <a16:creationId xmlns="" xmlns:a16="http://schemas.microsoft.com/office/drawing/2014/main" id="{87671DB1-849C-49C8-AD1D-72E963046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3374516"/>
              <a:ext cx="457200" cy="457200"/>
            </a:xfrm>
            <a:prstGeom prst="rect">
              <a:avLst/>
            </a:prstGeom>
          </p:spPr>
        </p:pic>
        <p:sp>
          <p:nvSpPr>
            <p:cNvPr id="15" name="Hộp Văn bản 14">
              <a:extLst>
                <a:ext uri="{FF2B5EF4-FFF2-40B4-BE49-F238E27FC236}">
                  <a16:creationId xmlns="" xmlns:a16="http://schemas.microsoft.com/office/drawing/2014/main" id="{A2ACE0F4-ABA0-42EF-88A2-5DF2D6111193}"/>
                </a:ext>
              </a:extLst>
            </p:cNvPr>
            <p:cNvSpPr txBox="1"/>
            <p:nvPr/>
          </p:nvSpPr>
          <p:spPr>
            <a:xfrm>
              <a:off x="1537200" y="3374516"/>
              <a:ext cx="583845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Low quality of some common tools</a:t>
              </a:r>
            </a:p>
            <a:p>
              <a:r>
                <a:rPr lang="en-US" sz="1600" dirty="0"/>
                <a:t>+ Feedback, complain, not much </a:t>
              </a:r>
              <a:r>
                <a:rPr lang="en-US" sz="1600" dirty="0" smtClean="0"/>
                <a:t>improvement in R-Car Gen 3</a:t>
              </a:r>
              <a:endParaRPr lang="en-US" sz="1600" dirty="0"/>
            </a:p>
          </p:txBody>
        </p:sp>
      </p:grpSp>
      <p:grpSp>
        <p:nvGrpSpPr>
          <p:cNvPr id="18" name="Nhóm 17">
            <a:extLst>
              <a:ext uri="{FF2B5EF4-FFF2-40B4-BE49-F238E27FC236}">
                <a16:creationId xmlns="" xmlns:a16="http://schemas.microsoft.com/office/drawing/2014/main" id="{991C20CC-AE4F-43DD-A54B-B71C0DAF2EEE}"/>
              </a:ext>
            </a:extLst>
          </p:cNvPr>
          <p:cNvGrpSpPr/>
          <p:nvPr/>
        </p:nvGrpSpPr>
        <p:grpSpPr>
          <a:xfrm>
            <a:off x="1080000" y="4952889"/>
            <a:ext cx="8623218" cy="615553"/>
            <a:chOff x="1080000" y="4033669"/>
            <a:chExt cx="8623218" cy="615553"/>
          </a:xfrm>
        </p:grpSpPr>
        <p:pic>
          <p:nvPicPr>
            <p:cNvPr id="16" name="Đồ họa 15" descr="Đi bộ đường dài">
              <a:extLst>
                <a:ext uri="{FF2B5EF4-FFF2-40B4-BE49-F238E27FC236}">
                  <a16:creationId xmlns="" xmlns:a16="http://schemas.microsoft.com/office/drawing/2014/main" id="{2912AB2F-A1E6-4A59-8809-6FA109721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4033669"/>
              <a:ext cx="457200" cy="457200"/>
            </a:xfrm>
            <a:prstGeom prst="rect">
              <a:avLst/>
            </a:prstGeom>
          </p:spPr>
        </p:pic>
        <p:sp>
          <p:nvSpPr>
            <p:cNvPr id="17" name="Hộp Văn bản 16">
              <a:extLst>
                <a:ext uri="{FF2B5EF4-FFF2-40B4-BE49-F238E27FC236}">
                  <a16:creationId xmlns="" xmlns:a16="http://schemas.microsoft.com/office/drawing/2014/main" id="{BEC4AE55-6F36-4EC4-AEA6-616B1D7E3962}"/>
                </a:ext>
              </a:extLst>
            </p:cNvPr>
            <p:cNvSpPr txBox="1"/>
            <p:nvPr/>
          </p:nvSpPr>
          <p:spPr>
            <a:xfrm>
              <a:off x="1537200" y="4033669"/>
              <a:ext cx="816601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Not good </a:t>
              </a:r>
              <a:r>
                <a:rPr lang="en-US" b="1" dirty="0" smtClean="0"/>
                <a:t>verification management </a:t>
              </a:r>
              <a:r>
                <a:rPr lang="en-US" b="1" dirty="0"/>
                <a:t>methods</a:t>
              </a:r>
            </a:p>
            <a:p>
              <a:r>
                <a:rPr lang="en-US" sz="1600" dirty="0"/>
                <a:t>+ Propose some </a:t>
              </a:r>
              <a:r>
                <a:rPr lang="en-US" sz="1600" dirty="0" smtClean="0"/>
                <a:t>verification management </a:t>
              </a:r>
              <a:r>
                <a:rPr lang="en-US" sz="1600" dirty="0"/>
                <a:t>ideas, not much </a:t>
              </a:r>
              <a:r>
                <a:rPr lang="en-US" sz="1600" dirty="0" smtClean="0"/>
                <a:t>improvement in R-Car Gen 3</a:t>
              </a:r>
              <a:endParaRPr lang="en-US" sz="1600" dirty="0"/>
            </a:p>
          </p:txBody>
        </p:sp>
      </p:grpSp>
      <p:grpSp>
        <p:nvGrpSpPr>
          <p:cNvPr id="22" name="Nhóm 20">
            <a:extLst>
              <a:ext uri="{FF2B5EF4-FFF2-40B4-BE49-F238E27FC236}">
                <a16:creationId xmlns="" xmlns:a16="http://schemas.microsoft.com/office/drawing/2014/main" id="{102BA104-D188-46C0-A1DE-1A882B139F23}"/>
              </a:ext>
            </a:extLst>
          </p:cNvPr>
          <p:cNvGrpSpPr/>
          <p:nvPr/>
        </p:nvGrpSpPr>
        <p:grpSpPr>
          <a:xfrm>
            <a:off x="1080000" y="2685694"/>
            <a:ext cx="8030107" cy="615553"/>
            <a:chOff x="1080000" y="1739504"/>
            <a:chExt cx="8030107" cy="615553"/>
          </a:xfrm>
        </p:grpSpPr>
        <p:pic>
          <p:nvPicPr>
            <p:cNvPr id="23" name="Đồ họa 9" descr="Đi bộ đường dài">
              <a:extLst>
                <a:ext uri="{FF2B5EF4-FFF2-40B4-BE49-F238E27FC236}">
                  <a16:creationId xmlns="" xmlns:a16="http://schemas.microsoft.com/office/drawing/2014/main" id="{2E10C064-20E5-4C46-9DF3-3B2E5A049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1739504"/>
              <a:ext cx="457200" cy="457200"/>
            </a:xfrm>
            <a:prstGeom prst="rect">
              <a:avLst/>
            </a:prstGeom>
          </p:spPr>
        </p:pic>
        <p:sp>
          <p:nvSpPr>
            <p:cNvPr id="24" name="Hộp Văn bản 10">
              <a:extLst>
                <a:ext uri="{FF2B5EF4-FFF2-40B4-BE49-F238E27FC236}">
                  <a16:creationId xmlns="" xmlns:a16="http://schemas.microsoft.com/office/drawing/2014/main" id="{D6D30BE7-FEB6-4A5B-A67B-820E622429B5}"/>
                </a:ext>
              </a:extLst>
            </p:cNvPr>
            <p:cNvSpPr txBox="1"/>
            <p:nvPr/>
          </p:nvSpPr>
          <p:spPr>
            <a:xfrm>
              <a:off x="1537200" y="1739504"/>
              <a:ext cx="757290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Inconsistency in guideline document between generations</a:t>
              </a:r>
            </a:p>
            <a:p>
              <a:r>
                <a:rPr lang="en-US" sz="1600" dirty="0" smtClean="0"/>
                <a:t>+ Collect the latest version of necessary document and store them in a local folder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757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789801"/>
              </p:ext>
            </p:extLst>
          </p:nvPr>
        </p:nvGraphicFramePr>
        <p:xfrm>
          <a:off x="1568499" y="2311213"/>
          <a:ext cx="8920206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30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1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/>
                        <a:t> </a:t>
                      </a:r>
                      <a:r>
                        <a:rPr lang="en-US" sz="2800" dirty="0" smtClean="0"/>
                        <a:t>Mentor-Mentee interaction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baseline="0" dirty="0"/>
                        <a:t> 1</a:t>
                      </a:r>
                      <a:r>
                        <a:rPr lang="en-US" sz="2800" baseline="30000" dirty="0"/>
                        <a:t>st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smtClean="0"/>
                        <a:t>year result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/>
                        <a:t> 2</a:t>
                      </a:r>
                      <a:r>
                        <a:rPr lang="en-US" sz="2800" baseline="30000" dirty="0"/>
                        <a:t>nd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smtClean="0"/>
                        <a:t>year target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15</a:t>
                      </a:r>
                      <a:endParaRPr lang="en-US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 smtClean="0"/>
                        <a:t> Difficulties</a:t>
                      </a:r>
                      <a:r>
                        <a:rPr lang="en-US" sz="2800" baseline="0" dirty="0" smtClean="0"/>
                        <a:t> and countermeasure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19</a:t>
                      </a:r>
                      <a:endParaRPr lang="en-US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/>
                        <a:t>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55972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xfrm>
            <a:off x="468000" y="0"/>
            <a:ext cx="11253600" cy="61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20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THANK YOU FOR YOUR LISTENING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0000" y="2489081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71902700"/>
      </p:ext>
    </p:extLst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MENTOR-MENTEE INTERACTION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278221" y="2307474"/>
            <a:ext cx="1554480" cy="155448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plan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828507" y="2307474"/>
            <a:ext cx="1554480" cy="155448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 task</a:t>
            </a:r>
            <a:endParaRPr lang="en-US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378793" y="2307474"/>
            <a:ext cx="1554480" cy="155448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task</a:t>
            </a:r>
            <a:endParaRPr lang="en-US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929078" y="2307474"/>
            <a:ext cx="1554480" cy="155448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Guide,</a:t>
            </a:r>
          </a:p>
          <a:p>
            <a:pPr algn="ctr"/>
            <a:r>
              <a:rPr lang="en-US" dirty="0" smtClean="0"/>
              <a:t>support</a:t>
            </a:r>
            <a:endParaRPr lang="en-US" dirty="0"/>
          </a:p>
        </p:txBody>
      </p:sp>
      <p:cxnSp>
        <p:nvCxnSpPr>
          <p:cNvPr id="30" name="Curved Connector 29"/>
          <p:cNvCxnSpPr>
            <a:stCxn id="28" idx="7"/>
            <a:endCxn id="29" idx="1"/>
          </p:cNvCxnSpPr>
          <p:nvPr/>
        </p:nvCxnSpPr>
        <p:spPr>
          <a:xfrm rot="5400000" flipH="1" flipV="1">
            <a:off x="8431175" y="1809572"/>
            <a:ext cx="12700" cy="1451101"/>
          </a:xfrm>
          <a:prstGeom prst="curvedConnector3">
            <a:avLst>
              <a:gd name="adj1" fmla="val 3592504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9" idx="3"/>
            <a:endCxn id="28" idx="5"/>
          </p:cNvCxnSpPr>
          <p:nvPr/>
        </p:nvCxnSpPr>
        <p:spPr>
          <a:xfrm rot="5400000">
            <a:off x="8431176" y="2908756"/>
            <a:ext cx="12700" cy="1451101"/>
          </a:xfrm>
          <a:prstGeom prst="curvedConnector3">
            <a:avLst>
              <a:gd name="adj1" fmla="val 3592504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>
            <a:spLocks noChangeAspect="1"/>
          </p:cNvSpPr>
          <p:nvPr/>
        </p:nvSpPr>
        <p:spPr>
          <a:xfrm>
            <a:off x="5103650" y="4359055"/>
            <a:ext cx="1554480" cy="155448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Review,</a:t>
            </a:r>
          </a:p>
          <a:p>
            <a:pPr algn="ctr"/>
            <a:r>
              <a:rPr lang="en-US" dirty="0" smtClean="0"/>
              <a:t>evaluate</a:t>
            </a:r>
            <a:endParaRPr lang="en-US" dirty="0"/>
          </a:p>
        </p:txBody>
      </p:sp>
      <p:cxnSp>
        <p:nvCxnSpPr>
          <p:cNvPr id="42" name="Curved Connector 41"/>
          <p:cNvCxnSpPr>
            <a:stCxn id="28" idx="4"/>
            <a:endCxn id="37" idx="6"/>
          </p:cNvCxnSpPr>
          <p:nvPr/>
        </p:nvCxnSpPr>
        <p:spPr>
          <a:xfrm rot="5400000">
            <a:off x="6269912" y="4250173"/>
            <a:ext cx="1274341" cy="497903"/>
          </a:xfrm>
          <a:prstGeom prst="curvedConnector2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7" idx="2"/>
            <a:endCxn id="6" idx="4"/>
          </p:cNvCxnSpPr>
          <p:nvPr/>
        </p:nvCxnSpPr>
        <p:spPr>
          <a:xfrm rot="10800000">
            <a:off x="4605748" y="3861955"/>
            <a:ext cx="497903" cy="1274341"/>
          </a:xfrm>
          <a:prstGeom prst="curvedConnector2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6" idx="7"/>
            <a:endCxn id="28" idx="1"/>
          </p:cNvCxnSpPr>
          <p:nvPr/>
        </p:nvCxnSpPr>
        <p:spPr>
          <a:xfrm rot="5400000" flipH="1" flipV="1">
            <a:off x="5880890" y="1809571"/>
            <a:ext cx="12700" cy="1451102"/>
          </a:xfrm>
          <a:prstGeom prst="curvedConnector3">
            <a:avLst>
              <a:gd name="adj1" fmla="val 3592504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6"/>
            <a:endCxn id="6" idx="2"/>
          </p:cNvCxnSpPr>
          <p:nvPr/>
        </p:nvCxnSpPr>
        <p:spPr>
          <a:xfrm>
            <a:off x="2832701" y="3084714"/>
            <a:ext cx="995806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926688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994477"/>
              </p:ext>
            </p:extLst>
          </p:nvPr>
        </p:nvGraphicFramePr>
        <p:xfrm>
          <a:off x="1309421" y="1558138"/>
          <a:ext cx="9406204" cy="4732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60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23" name="Rectangle 57">
            <a:extLst>
              <a:ext uri="{FF2B5EF4-FFF2-40B4-BE49-F238E27FC236}">
                <a16:creationId xmlns="" xmlns:a16="http://schemas.microsoft.com/office/drawing/2014/main" id="{09275399-827C-4D40-B298-E6CCFA7F4876}"/>
              </a:ext>
            </a:extLst>
          </p:cNvPr>
          <p:cNvSpPr/>
          <p:nvPr/>
        </p:nvSpPr>
        <p:spPr>
          <a:xfrm>
            <a:off x="10650700" y="1312647"/>
            <a:ext cx="45720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24" name="Rectangle 58">
            <a:extLst>
              <a:ext uri="{FF2B5EF4-FFF2-40B4-BE49-F238E27FC236}">
                <a16:creationId xmlns="" xmlns:a16="http://schemas.microsoft.com/office/drawing/2014/main" id="{3BCFA52C-30EB-4051-B9D0-2D72F2FE96A6}"/>
              </a:ext>
            </a:extLst>
          </p:cNvPr>
          <p:cNvSpPr/>
          <p:nvPr/>
        </p:nvSpPr>
        <p:spPr>
          <a:xfrm>
            <a:off x="10650700" y="1488526"/>
            <a:ext cx="45720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25" name="TextBox 59">
            <a:extLst>
              <a:ext uri="{FF2B5EF4-FFF2-40B4-BE49-F238E27FC236}">
                <a16:creationId xmlns="" xmlns:a16="http://schemas.microsoft.com/office/drawing/2014/main" id="{59D1C1E6-8E8B-4C9F-A3A7-05F94A7E9AC7}"/>
              </a:ext>
            </a:extLst>
          </p:cNvPr>
          <p:cNvSpPr txBox="1"/>
          <p:nvPr/>
        </p:nvSpPr>
        <p:spPr>
          <a:xfrm>
            <a:off x="10057200" y="936000"/>
            <a:ext cx="9541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Legend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Target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Actual</a:t>
            </a:r>
          </a:p>
        </p:txBody>
      </p:sp>
      <p:grpSp>
        <p:nvGrpSpPr>
          <p:cNvPr id="52" name="Nhóm 51">
            <a:extLst>
              <a:ext uri="{FF2B5EF4-FFF2-40B4-BE49-F238E27FC236}">
                <a16:creationId xmlns="" xmlns:a16="http://schemas.microsoft.com/office/drawing/2014/main" id="{A4574363-5C72-4420-8D45-860D91133E28}"/>
              </a:ext>
            </a:extLst>
          </p:cNvPr>
          <p:cNvGrpSpPr/>
          <p:nvPr/>
        </p:nvGrpSpPr>
        <p:grpSpPr>
          <a:xfrm>
            <a:off x="1080000" y="1601031"/>
            <a:ext cx="5955582" cy="712470"/>
            <a:chOff x="1080000" y="1567475"/>
            <a:chExt cx="5955582" cy="712470"/>
          </a:xfrm>
        </p:grpSpPr>
        <p:pic>
          <p:nvPicPr>
            <p:cNvPr id="5" name="Đồ họa 4" descr="Danh sách">
              <a:extLst>
                <a:ext uri="{FF2B5EF4-FFF2-40B4-BE49-F238E27FC236}">
                  <a16:creationId xmlns="" xmlns:a16="http://schemas.microsoft.com/office/drawing/2014/main" id="{56C4B8AF-39A3-458A-B4EF-24F18BA4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1567475"/>
              <a:ext cx="457200" cy="457200"/>
            </a:xfrm>
            <a:prstGeom prst="rect">
              <a:avLst/>
            </a:prstGeom>
          </p:spPr>
        </p:pic>
        <p:sp>
          <p:nvSpPr>
            <p:cNvPr id="16" name="Hình chữ nhật 15">
              <a:extLst>
                <a:ext uri="{FF2B5EF4-FFF2-40B4-BE49-F238E27FC236}">
                  <a16:creationId xmlns="" xmlns:a16="http://schemas.microsoft.com/office/drawing/2014/main" id="{78A041CB-35D8-4F4D-8B81-AD058566D403}"/>
                </a:ext>
              </a:extLst>
            </p:cNvPr>
            <p:cNvSpPr/>
            <p:nvPr/>
          </p:nvSpPr>
          <p:spPr>
            <a:xfrm>
              <a:off x="1537200" y="1567475"/>
              <a:ext cx="42755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module design specifications</a:t>
              </a:r>
            </a:p>
          </p:txBody>
        </p:sp>
        <p:sp>
          <p:nvSpPr>
            <p:cNvPr id="26" name="Rectangle 47">
              <a:extLst>
                <a:ext uri="{FF2B5EF4-FFF2-40B4-BE49-F238E27FC236}">
                  <a16:creationId xmlns="" xmlns:a16="http://schemas.microsoft.com/office/drawing/2014/main" id="{4DB5DAFA-3437-4521-B67C-5AFA6E093998}"/>
                </a:ext>
              </a:extLst>
            </p:cNvPr>
            <p:cNvSpPr/>
            <p:nvPr/>
          </p:nvSpPr>
          <p:spPr>
            <a:xfrm>
              <a:off x="1537200" y="1889401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</a:t>
              </a:r>
            </a:p>
          </p:txBody>
        </p:sp>
        <p:sp>
          <p:nvSpPr>
            <p:cNvPr id="27" name="Rectangle 48">
              <a:extLst>
                <a:ext uri="{FF2B5EF4-FFF2-40B4-BE49-F238E27FC236}">
                  <a16:creationId xmlns="" xmlns:a16="http://schemas.microsoft.com/office/drawing/2014/main" id="{D3AD5E18-F395-407B-A874-FED8FCE9E71F}"/>
                </a:ext>
              </a:extLst>
            </p:cNvPr>
            <p:cNvSpPr/>
            <p:nvPr/>
          </p:nvSpPr>
          <p:spPr>
            <a:xfrm>
              <a:off x="1537200" y="2097065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b="1" dirty="0"/>
            </a:p>
          </p:txBody>
        </p:sp>
        <p:sp>
          <p:nvSpPr>
            <p:cNvPr id="28" name="Rectangle 49">
              <a:extLst>
                <a:ext uri="{FF2B5EF4-FFF2-40B4-BE49-F238E27FC236}">
                  <a16:creationId xmlns="" xmlns:a16="http://schemas.microsoft.com/office/drawing/2014/main" id="{472058DE-DBD8-46F8-BACB-8B73B45D88D7}"/>
                </a:ext>
              </a:extLst>
            </p:cNvPr>
            <p:cNvSpPr/>
            <p:nvPr/>
          </p:nvSpPr>
          <p:spPr>
            <a:xfrm>
              <a:off x="4292382" y="1889401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  <p:sp>
          <p:nvSpPr>
            <p:cNvPr id="29" name="Rectangle 61">
              <a:extLst>
                <a:ext uri="{FF2B5EF4-FFF2-40B4-BE49-F238E27FC236}">
                  <a16:creationId xmlns="" xmlns:a16="http://schemas.microsoft.com/office/drawing/2014/main" id="{F255DC2B-80E7-47F3-9C06-028697B7C22E}"/>
                </a:ext>
              </a:extLst>
            </p:cNvPr>
            <p:cNvSpPr/>
            <p:nvPr/>
          </p:nvSpPr>
          <p:spPr>
            <a:xfrm>
              <a:off x="4292382" y="2097065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</p:grpSp>
      <p:grpSp>
        <p:nvGrpSpPr>
          <p:cNvPr id="44" name="Nhóm 43">
            <a:extLst>
              <a:ext uri="{FF2B5EF4-FFF2-40B4-BE49-F238E27FC236}">
                <a16:creationId xmlns="" xmlns:a16="http://schemas.microsoft.com/office/drawing/2014/main" id="{7F88693A-EBA1-4433-9EAC-D0DDDD40A819}"/>
              </a:ext>
            </a:extLst>
          </p:cNvPr>
          <p:cNvGrpSpPr/>
          <p:nvPr/>
        </p:nvGrpSpPr>
        <p:grpSpPr>
          <a:xfrm>
            <a:off x="1080000" y="3559958"/>
            <a:ext cx="3200400" cy="728622"/>
            <a:chOff x="1080000" y="3966887"/>
            <a:chExt cx="3200400" cy="728622"/>
          </a:xfrm>
        </p:grpSpPr>
        <p:pic>
          <p:nvPicPr>
            <p:cNvPr id="11" name="Đồ họa 10" descr="Hệ thống phân cấp">
              <a:extLst>
                <a:ext uri="{FF2B5EF4-FFF2-40B4-BE49-F238E27FC236}">
                  <a16:creationId xmlns="" xmlns:a16="http://schemas.microsoft.com/office/drawing/2014/main" id="{85936E65-059E-4F1C-B224-9979CB5B1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3966887"/>
              <a:ext cx="457200" cy="457200"/>
            </a:xfrm>
            <a:prstGeom prst="rect">
              <a:avLst/>
            </a:prstGeom>
          </p:spPr>
        </p:pic>
        <p:sp>
          <p:nvSpPr>
            <p:cNvPr id="19" name="Hình chữ nhật 18">
              <a:extLst>
                <a:ext uri="{FF2B5EF4-FFF2-40B4-BE49-F238E27FC236}">
                  <a16:creationId xmlns="" xmlns:a16="http://schemas.microsoft.com/office/drawing/2014/main" id="{88FFDA5E-41CA-4722-A448-DC01BCD849EB}"/>
                </a:ext>
              </a:extLst>
            </p:cNvPr>
            <p:cNvSpPr/>
            <p:nvPr/>
          </p:nvSpPr>
          <p:spPr>
            <a:xfrm>
              <a:off x="1537200" y="3966887"/>
              <a:ext cx="2646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top level netlist</a:t>
              </a:r>
            </a:p>
          </p:txBody>
        </p:sp>
        <p:sp>
          <p:nvSpPr>
            <p:cNvPr id="38" name="Rectangle 47">
              <a:extLst>
                <a:ext uri="{FF2B5EF4-FFF2-40B4-BE49-F238E27FC236}">
                  <a16:creationId xmlns="" xmlns:a16="http://schemas.microsoft.com/office/drawing/2014/main" id="{E4D56A3B-D6F6-4BF1-A466-C5BAC68F8DBE}"/>
                </a:ext>
              </a:extLst>
            </p:cNvPr>
            <p:cNvSpPr/>
            <p:nvPr/>
          </p:nvSpPr>
          <p:spPr>
            <a:xfrm>
              <a:off x="1537200" y="4304965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</a:t>
              </a:r>
            </a:p>
          </p:txBody>
        </p:sp>
        <p:sp>
          <p:nvSpPr>
            <p:cNvPr id="39" name="Rectangle 48">
              <a:extLst>
                <a:ext uri="{FF2B5EF4-FFF2-40B4-BE49-F238E27FC236}">
                  <a16:creationId xmlns="" xmlns:a16="http://schemas.microsoft.com/office/drawing/2014/main" id="{EDC3B671-9D41-4660-A5E1-D57F79CEDA39}"/>
                </a:ext>
              </a:extLst>
            </p:cNvPr>
            <p:cNvSpPr/>
            <p:nvPr/>
          </p:nvSpPr>
          <p:spPr>
            <a:xfrm>
              <a:off x="1537200" y="4512629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</a:t>
              </a:r>
            </a:p>
          </p:txBody>
        </p:sp>
      </p:grpSp>
      <p:pic>
        <p:nvPicPr>
          <p:cNvPr id="48" name="Đồ họa 47" descr="Đồng hồ đo">
            <a:extLst>
              <a:ext uri="{FF2B5EF4-FFF2-40B4-BE49-F238E27FC236}">
                <a16:creationId xmlns="" xmlns:a16="http://schemas.microsoft.com/office/drawing/2014/main" id="{6935365F-F45D-4605-96E4-BB597CBDB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36300" y="1793670"/>
            <a:ext cx="18288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Hộp Văn bản 48">
            <a:extLst>
              <a:ext uri="{FF2B5EF4-FFF2-40B4-BE49-F238E27FC236}">
                <a16:creationId xmlns="" xmlns:a16="http://schemas.microsoft.com/office/drawing/2014/main" id="{DA2BD592-48EC-428F-BFAC-21377B3D45DF}"/>
              </a:ext>
            </a:extLst>
          </p:cNvPr>
          <p:cNvSpPr txBox="1"/>
          <p:nvPr/>
        </p:nvSpPr>
        <p:spPr>
          <a:xfrm>
            <a:off x="10008536" y="3276750"/>
            <a:ext cx="1284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1.8</a:t>
            </a:r>
            <a:r>
              <a:rPr lang="en-US" sz="2800" b="1" dirty="0" smtClean="0">
                <a:solidFill>
                  <a:schemeClr val="tx2"/>
                </a:solidFill>
              </a:rPr>
              <a:t>/1.4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40" name="Nhóm 39">
            <a:extLst>
              <a:ext uri="{FF2B5EF4-FFF2-40B4-BE49-F238E27FC236}">
                <a16:creationId xmlns="" xmlns:a16="http://schemas.microsoft.com/office/drawing/2014/main" id="{17405834-B649-4C02-8BEC-34F2623AC7A5}"/>
              </a:ext>
            </a:extLst>
          </p:cNvPr>
          <p:cNvGrpSpPr/>
          <p:nvPr/>
        </p:nvGrpSpPr>
        <p:grpSpPr>
          <a:xfrm>
            <a:off x="1080000" y="4486732"/>
            <a:ext cx="5955582" cy="714384"/>
            <a:chOff x="1080000" y="5586137"/>
            <a:chExt cx="5955582" cy="714384"/>
          </a:xfrm>
        </p:grpSpPr>
        <p:pic>
          <p:nvPicPr>
            <p:cNvPr id="15" name="Đồ họa 14" descr="Biểu đồ hình tròn">
              <a:extLst>
                <a:ext uri="{FF2B5EF4-FFF2-40B4-BE49-F238E27FC236}">
                  <a16:creationId xmlns="" xmlns:a16="http://schemas.microsoft.com/office/drawing/2014/main" id="{5A477F48-AD05-4411-B21F-1F8661FE3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0000" y="5586137"/>
              <a:ext cx="457200" cy="457200"/>
            </a:xfrm>
            <a:prstGeom prst="rect">
              <a:avLst/>
            </a:prstGeom>
          </p:spPr>
        </p:pic>
        <p:sp>
          <p:nvSpPr>
            <p:cNvPr id="21" name="Hình chữ nhật 20">
              <a:extLst>
                <a:ext uri="{FF2B5EF4-FFF2-40B4-BE49-F238E27FC236}">
                  <a16:creationId xmlns="" xmlns:a16="http://schemas.microsoft.com/office/drawing/2014/main" id="{0DFC0BD6-9B2A-4DA2-B49D-AE6FBA58DDE0}"/>
                </a:ext>
              </a:extLst>
            </p:cNvPr>
            <p:cNvSpPr/>
            <p:nvPr/>
          </p:nvSpPr>
          <p:spPr>
            <a:xfrm>
              <a:off x="1537200" y="5586137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timing budget</a:t>
              </a:r>
            </a:p>
          </p:txBody>
        </p:sp>
        <p:sp>
          <p:nvSpPr>
            <p:cNvPr id="46" name="Rectangle 47">
              <a:extLst>
                <a:ext uri="{FF2B5EF4-FFF2-40B4-BE49-F238E27FC236}">
                  <a16:creationId xmlns="" xmlns:a16="http://schemas.microsoft.com/office/drawing/2014/main" id="{C480AB7D-FFB4-4C3A-8CD9-6447A7D1BCFE}"/>
                </a:ext>
              </a:extLst>
            </p:cNvPr>
            <p:cNvSpPr/>
            <p:nvPr/>
          </p:nvSpPr>
          <p:spPr>
            <a:xfrm>
              <a:off x="1537200" y="5909977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</a:t>
              </a:r>
            </a:p>
          </p:txBody>
        </p:sp>
        <p:sp>
          <p:nvSpPr>
            <p:cNvPr id="47" name="Rectangle 48">
              <a:extLst>
                <a:ext uri="{FF2B5EF4-FFF2-40B4-BE49-F238E27FC236}">
                  <a16:creationId xmlns="" xmlns:a16="http://schemas.microsoft.com/office/drawing/2014/main" id="{CAFF18ED-38DE-41E7-873A-192F9D213989}"/>
                </a:ext>
              </a:extLst>
            </p:cNvPr>
            <p:cNvSpPr/>
            <p:nvPr/>
          </p:nvSpPr>
          <p:spPr>
            <a:xfrm>
              <a:off x="1537200" y="6117641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b="1" dirty="0"/>
            </a:p>
          </p:txBody>
        </p:sp>
        <p:sp>
          <p:nvSpPr>
            <p:cNvPr id="50" name="Rectangle 48">
              <a:extLst>
                <a:ext uri="{FF2B5EF4-FFF2-40B4-BE49-F238E27FC236}">
                  <a16:creationId xmlns="" xmlns:a16="http://schemas.microsoft.com/office/drawing/2014/main" id="{EE45BA4A-68B8-465B-8850-FE158A19638D}"/>
                </a:ext>
              </a:extLst>
            </p:cNvPr>
            <p:cNvSpPr/>
            <p:nvPr/>
          </p:nvSpPr>
          <p:spPr>
            <a:xfrm>
              <a:off x="4292382" y="6117641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</p:grpSp>
      <p:grpSp>
        <p:nvGrpSpPr>
          <p:cNvPr id="53" name="Nhóm 52">
            <a:extLst>
              <a:ext uri="{FF2B5EF4-FFF2-40B4-BE49-F238E27FC236}">
                <a16:creationId xmlns="" xmlns:a16="http://schemas.microsoft.com/office/drawing/2014/main" id="{8D43EF93-E103-42A7-A49B-61FED99E7F28}"/>
              </a:ext>
            </a:extLst>
          </p:cNvPr>
          <p:cNvGrpSpPr/>
          <p:nvPr/>
        </p:nvGrpSpPr>
        <p:grpSpPr>
          <a:xfrm>
            <a:off x="1080000" y="2577022"/>
            <a:ext cx="7347553" cy="719416"/>
            <a:chOff x="1080000" y="2360973"/>
            <a:chExt cx="7347553" cy="719416"/>
          </a:xfrm>
        </p:grpSpPr>
        <p:pic>
          <p:nvPicPr>
            <p:cNvPr id="7" name="Đồ họa 6" descr="Trò chơi đố">
              <a:extLst>
                <a:ext uri="{FF2B5EF4-FFF2-40B4-BE49-F238E27FC236}">
                  <a16:creationId xmlns="" xmlns:a16="http://schemas.microsoft.com/office/drawing/2014/main" id="{E6CE28A9-C191-4956-9AA9-8F4037110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80000" y="2360973"/>
              <a:ext cx="457200" cy="457200"/>
            </a:xfrm>
            <a:prstGeom prst="rect">
              <a:avLst/>
            </a:prstGeom>
          </p:spPr>
        </p:pic>
        <p:sp>
          <p:nvSpPr>
            <p:cNvPr id="17" name="Hình chữ nhật 16">
              <a:extLst>
                <a:ext uri="{FF2B5EF4-FFF2-40B4-BE49-F238E27FC236}">
                  <a16:creationId xmlns="" xmlns:a16="http://schemas.microsoft.com/office/drawing/2014/main" id="{0ABF7092-221D-4DDF-B72F-B6EE9D2898F6}"/>
                </a:ext>
              </a:extLst>
            </p:cNvPr>
            <p:cNvSpPr/>
            <p:nvPr/>
          </p:nvSpPr>
          <p:spPr>
            <a:xfrm>
              <a:off x="1537200" y="2360973"/>
              <a:ext cx="27965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RTL description</a:t>
              </a:r>
            </a:p>
          </p:txBody>
        </p:sp>
        <p:sp>
          <p:nvSpPr>
            <p:cNvPr id="30" name="Rectangle 47">
              <a:extLst>
                <a:ext uri="{FF2B5EF4-FFF2-40B4-BE49-F238E27FC236}">
                  <a16:creationId xmlns="" xmlns:a16="http://schemas.microsoft.com/office/drawing/2014/main" id="{1ACFA447-C354-431D-A66A-98973CA52645}"/>
                </a:ext>
              </a:extLst>
            </p:cNvPr>
            <p:cNvSpPr/>
            <p:nvPr/>
          </p:nvSpPr>
          <p:spPr>
            <a:xfrm>
              <a:off x="1537200" y="2689845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</a:t>
              </a:r>
            </a:p>
          </p:txBody>
        </p:sp>
        <p:sp>
          <p:nvSpPr>
            <p:cNvPr id="31" name="Rectangle 48">
              <a:extLst>
                <a:ext uri="{FF2B5EF4-FFF2-40B4-BE49-F238E27FC236}">
                  <a16:creationId xmlns="" xmlns:a16="http://schemas.microsoft.com/office/drawing/2014/main" id="{57E7E228-3EDA-487F-A681-980E6D67190D}"/>
                </a:ext>
              </a:extLst>
            </p:cNvPr>
            <p:cNvSpPr/>
            <p:nvPr/>
          </p:nvSpPr>
          <p:spPr>
            <a:xfrm>
              <a:off x="1537200" y="2897509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b="1" dirty="0"/>
            </a:p>
          </p:txBody>
        </p:sp>
        <p:sp>
          <p:nvSpPr>
            <p:cNvPr id="32" name="Rectangle 49">
              <a:extLst>
                <a:ext uri="{FF2B5EF4-FFF2-40B4-BE49-F238E27FC236}">
                  <a16:creationId xmlns="" xmlns:a16="http://schemas.microsoft.com/office/drawing/2014/main" id="{5079BDF3-2D08-44D3-8A75-124B6F857EA9}"/>
                </a:ext>
              </a:extLst>
            </p:cNvPr>
            <p:cNvSpPr/>
            <p:nvPr/>
          </p:nvSpPr>
          <p:spPr>
            <a:xfrm>
              <a:off x="4292382" y="2689845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  <p:sp>
          <p:nvSpPr>
            <p:cNvPr id="33" name="Rectangle 61">
              <a:extLst>
                <a:ext uri="{FF2B5EF4-FFF2-40B4-BE49-F238E27FC236}">
                  <a16:creationId xmlns="" xmlns:a16="http://schemas.microsoft.com/office/drawing/2014/main" id="{5D649658-A0EC-4C59-8025-546496445C5B}"/>
                </a:ext>
              </a:extLst>
            </p:cNvPr>
            <p:cNvSpPr/>
            <p:nvPr/>
          </p:nvSpPr>
          <p:spPr>
            <a:xfrm>
              <a:off x="4292382" y="2897509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b="1" dirty="0"/>
            </a:p>
          </p:txBody>
        </p:sp>
        <p:sp>
          <p:nvSpPr>
            <p:cNvPr id="56" name="Rectangle 61">
              <a:extLst>
                <a:ext uri="{FF2B5EF4-FFF2-40B4-BE49-F238E27FC236}">
                  <a16:creationId xmlns="" xmlns:a16="http://schemas.microsoft.com/office/drawing/2014/main" id="{B2BD5DB3-3856-4135-8602-91530A751C4B}"/>
                </a:ext>
              </a:extLst>
            </p:cNvPr>
            <p:cNvSpPr/>
            <p:nvPr/>
          </p:nvSpPr>
          <p:spPr>
            <a:xfrm>
              <a:off x="7055953" y="2897509"/>
              <a:ext cx="13716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2.5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80000" y="5460165"/>
            <a:ext cx="5797123" cy="728571"/>
            <a:chOff x="6815117" y="4080916"/>
            <a:chExt cx="5797123" cy="728571"/>
          </a:xfrm>
        </p:grpSpPr>
        <p:pic>
          <p:nvPicPr>
            <p:cNvPr id="13" name="Đồ họa 12" descr="Đầu có bánh răng">
              <a:extLst>
                <a:ext uri="{FF2B5EF4-FFF2-40B4-BE49-F238E27FC236}">
                  <a16:creationId xmlns="" xmlns:a16="http://schemas.microsoft.com/office/drawing/2014/main" id="{57F2B989-985B-4C5B-8147-5F111A7FD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5117" y="4080916"/>
              <a:ext cx="457200" cy="457200"/>
            </a:xfrm>
            <a:prstGeom prst="rect">
              <a:avLst/>
            </a:prstGeom>
          </p:spPr>
        </p:pic>
        <p:sp>
          <p:nvSpPr>
            <p:cNvPr id="20" name="Hình chữ nhật 19">
              <a:extLst>
                <a:ext uri="{FF2B5EF4-FFF2-40B4-BE49-F238E27FC236}">
                  <a16:creationId xmlns="" xmlns:a16="http://schemas.microsoft.com/office/drawing/2014/main" id="{12DD35C5-3646-44C2-8F5A-6BBCB4268B40}"/>
                </a:ext>
              </a:extLst>
            </p:cNvPr>
            <p:cNvSpPr/>
            <p:nvPr/>
          </p:nvSpPr>
          <p:spPr>
            <a:xfrm>
              <a:off x="7272317" y="4080916"/>
              <a:ext cx="5339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strategies for evaluation and testing</a:t>
              </a:r>
            </a:p>
          </p:txBody>
        </p:sp>
        <p:sp>
          <p:nvSpPr>
            <p:cNvPr id="42" name="Rectangle 47">
              <a:extLst>
                <a:ext uri="{FF2B5EF4-FFF2-40B4-BE49-F238E27FC236}">
                  <a16:creationId xmlns="" xmlns:a16="http://schemas.microsoft.com/office/drawing/2014/main" id="{B85E8C1A-E141-4C39-975E-3850753D1EFC}"/>
                </a:ext>
              </a:extLst>
            </p:cNvPr>
            <p:cNvSpPr/>
            <p:nvPr/>
          </p:nvSpPr>
          <p:spPr>
            <a:xfrm>
              <a:off x="7272317" y="4418943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</a:t>
              </a:r>
            </a:p>
          </p:txBody>
        </p:sp>
        <p:sp>
          <p:nvSpPr>
            <p:cNvPr id="43" name="Rectangle 48">
              <a:extLst>
                <a:ext uri="{FF2B5EF4-FFF2-40B4-BE49-F238E27FC236}">
                  <a16:creationId xmlns="" xmlns:a16="http://schemas.microsoft.com/office/drawing/2014/main" id="{763EF37D-ACC7-4B79-A875-A6BB514CF96F}"/>
                </a:ext>
              </a:extLst>
            </p:cNvPr>
            <p:cNvSpPr/>
            <p:nvPr/>
          </p:nvSpPr>
          <p:spPr>
            <a:xfrm>
              <a:off x="7272317" y="4626607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b="1" dirty="0"/>
            </a:p>
          </p:txBody>
        </p:sp>
        <p:sp>
          <p:nvSpPr>
            <p:cNvPr id="45" name="Rectangle 48">
              <a:extLst>
                <a:ext uri="{FF2B5EF4-FFF2-40B4-BE49-F238E27FC236}">
                  <a16:creationId xmlns="" xmlns:a16="http://schemas.microsoft.com/office/drawing/2014/main" id="{763EF37D-ACC7-4B79-A875-A6BB514CF96F}"/>
                </a:ext>
              </a:extLst>
            </p:cNvPr>
            <p:cNvSpPr/>
            <p:nvPr/>
          </p:nvSpPr>
          <p:spPr>
            <a:xfrm>
              <a:off x="10027499" y="4626607"/>
              <a:ext cx="13716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 smtClean="0"/>
                <a:t>1.5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9987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64" name="Rectangle 65">
            <a:extLst>
              <a:ext uri="{FF2B5EF4-FFF2-40B4-BE49-F238E27FC236}">
                <a16:creationId xmlns="" xmlns:a16="http://schemas.microsoft.com/office/drawing/2014/main" id="{AA4513F4-801C-4D2A-AB44-CAE5F0B3A8B3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65" name="Rectangle 65">
            <a:extLst>
              <a:ext uri="{FF2B5EF4-FFF2-40B4-BE49-F238E27FC236}">
                <a16:creationId xmlns="" xmlns:a16="http://schemas.microsoft.com/office/drawing/2014/main" id="{B0A0EC76-636C-42AB-8305-8CC78D5E295D}"/>
              </a:ext>
            </a:extLst>
          </p:cNvPr>
          <p:cNvSpPr/>
          <p:nvPr/>
        </p:nvSpPr>
        <p:spPr>
          <a:xfrm flipH="1">
            <a:off x="9164675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grpSp>
        <p:nvGrpSpPr>
          <p:cNvPr id="22" name="Nhóm 21">
            <a:extLst>
              <a:ext uri="{FF2B5EF4-FFF2-40B4-BE49-F238E27FC236}">
                <a16:creationId xmlns="" xmlns:a16="http://schemas.microsoft.com/office/drawing/2014/main" id="{1DAF8C57-8C41-4D6B-A273-BC748C400499}"/>
              </a:ext>
            </a:extLst>
          </p:cNvPr>
          <p:cNvGrpSpPr/>
          <p:nvPr/>
        </p:nvGrpSpPr>
        <p:grpSpPr>
          <a:xfrm>
            <a:off x="1080000" y="3131024"/>
            <a:ext cx="8936188" cy="1354217"/>
            <a:chOff x="1051339" y="1562444"/>
            <a:chExt cx="8936188" cy="1354217"/>
          </a:xfrm>
        </p:grpSpPr>
        <p:pic>
          <p:nvPicPr>
            <p:cNvPr id="56" name="Đồ họa 55" descr="Trò chơi đố">
              <a:extLst>
                <a:ext uri="{FF2B5EF4-FFF2-40B4-BE49-F238E27FC236}">
                  <a16:creationId xmlns="" xmlns:a16="http://schemas.microsoft.com/office/drawing/2014/main" id="{3684E68D-AE01-4229-84E1-EE2EFC883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1339" y="1562444"/>
              <a:ext cx="457200" cy="457200"/>
            </a:xfrm>
            <a:prstGeom prst="rect">
              <a:avLst/>
            </a:prstGeom>
          </p:spPr>
        </p:pic>
        <p:sp>
          <p:nvSpPr>
            <p:cNvPr id="57" name="Hình chữ nhật 56">
              <a:extLst>
                <a:ext uri="{FF2B5EF4-FFF2-40B4-BE49-F238E27FC236}">
                  <a16:creationId xmlns="" xmlns:a16="http://schemas.microsoft.com/office/drawing/2014/main" id="{264A72E1-5A22-4E0A-87DB-DA9174FF2451}"/>
                </a:ext>
              </a:extLst>
            </p:cNvPr>
            <p:cNvSpPr/>
            <p:nvPr/>
          </p:nvSpPr>
          <p:spPr>
            <a:xfrm>
              <a:off x="1508539" y="1562444"/>
              <a:ext cx="8478988" cy="135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RTL description</a:t>
              </a:r>
              <a:endParaRPr lang="en-US" sz="1600" dirty="0"/>
            </a:p>
            <a:p>
              <a:r>
                <a:rPr lang="en-US" sz="1600" dirty="0"/>
                <a:t>+ </a:t>
              </a:r>
              <a:r>
                <a:rPr lang="en-US" sz="1600" u="sng" dirty="0"/>
                <a:t>RTL coding</a:t>
              </a:r>
              <a:r>
                <a:rPr lang="en-US" sz="1600" dirty="0"/>
                <a:t> for I2C (284 new lines, 372 modified lines)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Perform</a:t>
              </a:r>
              <a:r>
                <a:rPr lang="en-US" sz="1600" dirty="0"/>
                <a:t> </a:t>
              </a:r>
              <a:r>
                <a:rPr lang="en-US" sz="1600" dirty="0" err="1"/>
                <a:t>SpyGlass</a:t>
              </a:r>
              <a:r>
                <a:rPr lang="en-US" sz="1600" dirty="0"/>
                <a:t> check and </a:t>
              </a:r>
              <a:r>
                <a:rPr lang="en-US" sz="1600" u="sng" dirty="0"/>
                <a:t>summary</a:t>
              </a:r>
              <a:r>
                <a:rPr lang="en-US" sz="1600" dirty="0"/>
                <a:t> the result for I2C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Judge</a:t>
              </a:r>
              <a:r>
                <a:rPr lang="en-US" sz="1600" dirty="0"/>
                <a:t> the result, </a:t>
              </a:r>
              <a:r>
                <a:rPr lang="en-US" sz="1600" u="sng" dirty="0"/>
                <a:t>propose</a:t>
              </a:r>
              <a:r>
                <a:rPr lang="en-US" sz="1600" dirty="0"/>
                <a:t> idea how to fix errors and warnings to the REL and get approval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Apply</a:t>
              </a:r>
              <a:r>
                <a:rPr lang="en-US" sz="1600" dirty="0"/>
                <a:t> necessary fixing to the RTL</a:t>
              </a:r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="" xmlns:a16="http://schemas.microsoft.com/office/drawing/2014/main" id="{E3D9409A-60F2-49B7-BBD9-18516E9E17D2}"/>
              </a:ext>
            </a:extLst>
          </p:cNvPr>
          <p:cNvGrpSpPr/>
          <p:nvPr/>
        </p:nvGrpSpPr>
        <p:grpSpPr>
          <a:xfrm>
            <a:off x="1080000" y="5665010"/>
            <a:ext cx="7869870" cy="615553"/>
            <a:chOff x="1051339" y="4808519"/>
            <a:chExt cx="7869870" cy="615553"/>
          </a:xfrm>
        </p:grpSpPr>
        <p:pic>
          <p:nvPicPr>
            <p:cNvPr id="66" name="Đồ họa 65" descr="Đầu có bánh răng">
              <a:extLst>
                <a:ext uri="{FF2B5EF4-FFF2-40B4-BE49-F238E27FC236}">
                  <a16:creationId xmlns="" xmlns:a16="http://schemas.microsoft.com/office/drawing/2014/main" id="{3479665A-B91C-40D4-9049-87CF1766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1339" y="4808519"/>
              <a:ext cx="457200" cy="457200"/>
            </a:xfrm>
            <a:prstGeom prst="rect">
              <a:avLst/>
            </a:prstGeom>
          </p:spPr>
        </p:pic>
        <p:sp>
          <p:nvSpPr>
            <p:cNvPr id="67" name="Hình chữ nhật 66">
              <a:extLst>
                <a:ext uri="{FF2B5EF4-FFF2-40B4-BE49-F238E27FC236}">
                  <a16:creationId xmlns="" xmlns:a16="http://schemas.microsoft.com/office/drawing/2014/main" id="{8660D22D-6201-41FD-BA32-80A9D4E26B9A}"/>
                </a:ext>
              </a:extLst>
            </p:cNvPr>
            <p:cNvSpPr/>
            <p:nvPr/>
          </p:nvSpPr>
          <p:spPr>
            <a:xfrm>
              <a:off x="1508539" y="4808519"/>
              <a:ext cx="7412670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strategies for evaluation and </a:t>
              </a:r>
              <a:r>
                <a:rPr lang="en-US" b="1" dirty="0" smtClean="0"/>
                <a:t>testing</a:t>
              </a:r>
            </a:p>
            <a:p>
              <a:r>
                <a:rPr lang="en-US" sz="1600" dirty="0" smtClean="0"/>
                <a:t>+ </a:t>
              </a:r>
              <a:r>
                <a:rPr lang="en-US" sz="1600" u="sng" dirty="0" smtClean="0"/>
                <a:t>Determine testing strategy</a:t>
              </a:r>
              <a:r>
                <a:rPr lang="en-US" sz="1600" dirty="0" smtClean="0"/>
                <a:t> for I2C’s IO cells in DFT mode and OSCTST mode</a:t>
              </a:r>
              <a:endParaRPr lang="en-US" sz="1600" dirty="0"/>
            </a:p>
          </p:txBody>
        </p:sp>
      </p:grpSp>
      <p:sp>
        <p:nvSpPr>
          <p:cNvPr id="15" name="Rectangle 65">
            <a:extLst>
              <a:ext uri="{FF2B5EF4-FFF2-40B4-BE49-F238E27FC236}">
                <a16:creationId xmlns="" xmlns:a16="http://schemas.microsoft.com/office/drawing/2014/main" id="{AA4513F4-801C-4D2A-AB44-CAE5F0B3A8B3}"/>
              </a:ext>
            </a:extLst>
          </p:cNvPr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16" name="Rectangle 65">
            <a:extLst>
              <a:ext uri="{FF2B5EF4-FFF2-40B4-BE49-F238E27FC236}">
                <a16:creationId xmlns="" xmlns:a16="http://schemas.microsoft.com/office/drawing/2014/main" id="{B0A0EC76-636C-42AB-8305-8CC78D5E295D}"/>
              </a:ext>
            </a:extLst>
          </p:cNvPr>
          <p:cNvSpPr/>
          <p:nvPr/>
        </p:nvSpPr>
        <p:spPr>
          <a:xfrm flipH="1">
            <a:off x="9164675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17" name="Rectangle 65">
            <a:extLst>
              <a:ext uri="{FF2B5EF4-FFF2-40B4-BE49-F238E27FC236}">
                <a16:creationId xmlns="" xmlns:a16="http://schemas.microsoft.com/office/drawing/2014/main" id="{B0A0EC76-636C-42AB-8305-8CC78D5E295D}"/>
              </a:ext>
            </a:extLst>
          </p:cNvPr>
          <p:cNvSpPr/>
          <p:nvPr/>
        </p:nvSpPr>
        <p:spPr>
          <a:xfrm flipH="1">
            <a:off x="8406070" y="1245536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grpSp>
        <p:nvGrpSpPr>
          <p:cNvPr id="18" name="Nhóm 13">
            <a:extLst>
              <a:ext uri="{FF2B5EF4-FFF2-40B4-BE49-F238E27FC236}">
                <a16:creationId xmlns="" xmlns:a16="http://schemas.microsoft.com/office/drawing/2014/main" id="{9A587707-DE7E-408A-806E-DCA5B6F8F706}"/>
              </a:ext>
            </a:extLst>
          </p:cNvPr>
          <p:cNvGrpSpPr/>
          <p:nvPr/>
        </p:nvGrpSpPr>
        <p:grpSpPr>
          <a:xfrm>
            <a:off x="1080000" y="1617809"/>
            <a:ext cx="10032000" cy="1354217"/>
            <a:chOff x="1051339" y="1599457"/>
            <a:chExt cx="10032000" cy="1354217"/>
          </a:xfrm>
        </p:grpSpPr>
        <p:pic>
          <p:nvPicPr>
            <p:cNvPr id="19" name="Đồ họa 4" descr="Danh sách">
              <a:extLst>
                <a:ext uri="{FF2B5EF4-FFF2-40B4-BE49-F238E27FC236}">
                  <a16:creationId xmlns="" xmlns:a16="http://schemas.microsoft.com/office/drawing/2014/main" id="{56C4B8AF-39A3-458A-B4EF-24F18BA4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1339" y="1599457"/>
              <a:ext cx="457200" cy="457200"/>
            </a:xfrm>
            <a:prstGeom prst="rect">
              <a:avLst/>
            </a:prstGeom>
          </p:spPr>
        </p:pic>
        <p:sp>
          <p:nvSpPr>
            <p:cNvPr id="20" name="Hình chữ nhật 15">
              <a:extLst>
                <a:ext uri="{FF2B5EF4-FFF2-40B4-BE49-F238E27FC236}">
                  <a16:creationId xmlns="" xmlns:a16="http://schemas.microsoft.com/office/drawing/2014/main" id="{78A041CB-35D8-4F4D-8B81-AD058566D403}"/>
                </a:ext>
              </a:extLst>
            </p:cNvPr>
            <p:cNvSpPr/>
            <p:nvPr/>
          </p:nvSpPr>
          <p:spPr>
            <a:xfrm>
              <a:off x="1508539" y="1599457"/>
              <a:ext cx="9574800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Create module design specifications</a:t>
              </a:r>
              <a:endParaRPr lang="en-US" sz="1600" b="1" dirty="0"/>
            </a:p>
            <a:p>
              <a:r>
                <a:rPr lang="en-US" sz="1600" dirty="0"/>
                <a:t>+ </a:t>
              </a:r>
              <a:r>
                <a:rPr lang="en-US" sz="1600" u="sng" dirty="0"/>
                <a:t>Create detailed design description</a:t>
              </a:r>
              <a:r>
                <a:rPr lang="en-US" sz="1600" dirty="0"/>
                <a:t> in blocks diagram level for SWDT and RWDT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Discuss</a:t>
              </a:r>
              <a:r>
                <a:rPr lang="en-US" sz="1600" dirty="0"/>
                <a:t> with the REL to make I2C design specs (I2C clock stretching, I2C fast mode plus)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Feedback</a:t>
              </a:r>
              <a:r>
                <a:rPr lang="en-US" sz="1600" dirty="0"/>
                <a:t> for REL’s I2C design specs issue (incorrect IO cell </a:t>
              </a:r>
              <a:r>
                <a:rPr lang="en-US" sz="1600" dirty="0" smtClean="0"/>
                <a:t>standby controller logic, </a:t>
              </a:r>
              <a:r>
                <a:rPr lang="en-US" sz="1600" dirty="0"/>
                <a:t>missing individual constraint)</a:t>
              </a:r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="" xmlns:a16="http://schemas.microsoft.com/office/drawing/2014/main" id="{7615C457-C5D8-4EF0-9D99-95F68384A758}"/>
              </a:ext>
            </a:extLst>
          </p:cNvPr>
          <p:cNvGrpSpPr/>
          <p:nvPr/>
        </p:nvGrpSpPr>
        <p:grpSpPr>
          <a:xfrm>
            <a:off x="1080000" y="4644239"/>
            <a:ext cx="10032000" cy="861774"/>
            <a:chOff x="1051339" y="5794288"/>
            <a:chExt cx="10032000" cy="861774"/>
          </a:xfrm>
        </p:grpSpPr>
        <p:pic>
          <p:nvPicPr>
            <p:cNvPr id="25" name="Đồ họa 24" descr="Biểu đồ hình tròn">
              <a:extLst>
                <a:ext uri="{FF2B5EF4-FFF2-40B4-BE49-F238E27FC236}">
                  <a16:creationId xmlns="" xmlns:a16="http://schemas.microsoft.com/office/drawing/2014/main" id="{4E275B5F-F20C-438C-91CA-CD3E40B05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1339" y="5794288"/>
              <a:ext cx="457200" cy="457200"/>
            </a:xfrm>
            <a:prstGeom prst="rect">
              <a:avLst/>
            </a:prstGeom>
          </p:spPr>
        </p:pic>
        <p:sp>
          <p:nvSpPr>
            <p:cNvPr id="26" name="Hình chữ nhật 25">
              <a:extLst>
                <a:ext uri="{FF2B5EF4-FFF2-40B4-BE49-F238E27FC236}">
                  <a16:creationId xmlns="" xmlns:a16="http://schemas.microsoft.com/office/drawing/2014/main" id="{59A0D561-D95C-45DE-961F-4F598B55F337}"/>
                </a:ext>
              </a:extLst>
            </p:cNvPr>
            <p:cNvSpPr/>
            <p:nvPr/>
          </p:nvSpPr>
          <p:spPr>
            <a:xfrm>
              <a:off x="1508539" y="5794288"/>
              <a:ext cx="9574800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Create timing budget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Understand the concept of timing design</a:t>
              </a:r>
              <a:r>
                <a:rPr lang="en-US" sz="1600" dirty="0"/>
                <a:t> such as asynchronous data transfer and its countermeasure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Make I2C’s timing constraint</a:t>
              </a:r>
              <a:r>
                <a:rPr lang="en-US" sz="1600" dirty="0"/>
                <a:t> (multicycle path constraint, meta FF) and </a:t>
              </a:r>
              <a:r>
                <a:rPr lang="en-US" sz="1600" u="sng" dirty="0"/>
                <a:t>explanation documents</a:t>
              </a:r>
              <a:r>
                <a:rPr lang="en-US" sz="1600" dirty="0"/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13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LOGIC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5" name="Hình chữ nhật 4">
            <a:extLst>
              <a:ext uri="{FF2B5EF4-FFF2-40B4-BE49-F238E27FC236}">
                <a16:creationId xmlns="" xmlns:a16="http://schemas.microsoft.com/office/drawing/2014/main" id="{1F4D487E-0314-47C8-951E-C3F6A782C77C}"/>
              </a:ext>
            </a:extLst>
          </p:cNvPr>
          <p:cNvSpPr/>
          <p:nvPr/>
        </p:nvSpPr>
        <p:spPr>
          <a:xfrm>
            <a:off x="1537200" y="2614661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Determine checker strategy</a:t>
            </a:r>
          </a:p>
        </p:txBody>
      </p:sp>
      <p:pic>
        <p:nvPicPr>
          <p:cNvPr id="21" name="Đồ họa 20" descr="Đầu có bánh răng">
            <a:extLst>
              <a:ext uri="{FF2B5EF4-FFF2-40B4-BE49-F238E27FC236}">
                <a16:creationId xmlns="" xmlns:a16="http://schemas.microsoft.com/office/drawing/2014/main" id="{D751909A-D5E2-4D40-B40B-21B88D4A07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000" y="2614661"/>
            <a:ext cx="457200" cy="457200"/>
          </a:xfrm>
          <a:prstGeom prst="rect">
            <a:avLst/>
          </a:prstGeom>
        </p:spPr>
      </p:pic>
      <p:sp>
        <p:nvSpPr>
          <p:cNvPr id="34" name="Rectangle 47">
            <a:extLst>
              <a:ext uri="{FF2B5EF4-FFF2-40B4-BE49-F238E27FC236}">
                <a16:creationId xmlns="" xmlns:a16="http://schemas.microsoft.com/office/drawing/2014/main" id="{2FC8FA4B-D933-4403-B85E-CB1659D1E95E}"/>
              </a:ext>
            </a:extLst>
          </p:cNvPr>
          <p:cNvSpPr/>
          <p:nvPr/>
        </p:nvSpPr>
        <p:spPr>
          <a:xfrm>
            <a:off x="1537200" y="2921886"/>
            <a:ext cx="2743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1</a:t>
            </a:r>
          </a:p>
        </p:txBody>
      </p:sp>
      <p:sp>
        <p:nvSpPr>
          <p:cNvPr id="35" name="Rectangle 48">
            <a:extLst>
              <a:ext uri="{FF2B5EF4-FFF2-40B4-BE49-F238E27FC236}">
                <a16:creationId xmlns="" xmlns:a16="http://schemas.microsoft.com/office/drawing/2014/main" id="{A84DC45F-C553-4129-8D30-B2E48F7FF3D1}"/>
              </a:ext>
            </a:extLst>
          </p:cNvPr>
          <p:cNvSpPr/>
          <p:nvPr/>
        </p:nvSpPr>
        <p:spPr>
          <a:xfrm>
            <a:off x="1537200" y="3128830"/>
            <a:ext cx="2743200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1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="" xmlns:a16="http://schemas.microsoft.com/office/drawing/2014/main" id="{57759738-7D01-4F69-B8D2-A30F5FDA6869}"/>
              </a:ext>
            </a:extLst>
          </p:cNvPr>
          <p:cNvSpPr/>
          <p:nvPr/>
        </p:nvSpPr>
        <p:spPr>
          <a:xfrm>
            <a:off x="1537200" y="3532966"/>
            <a:ext cx="7853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Analyze and fix checker errors (</a:t>
            </a:r>
            <a:r>
              <a:rPr lang="en-US" b="1" dirty="0" smtClean="0"/>
              <a:t>HLDRC check, DFT check</a:t>
            </a:r>
            <a:r>
              <a:rPr lang="en-US" b="1" dirty="0"/>
              <a:t>, </a:t>
            </a:r>
            <a:r>
              <a:rPr lang="en-US" b="1" dirty="0" smtClean="0"/>
              <a:t>STA check</a:t>
            </a:r>
            <a:r>
              <a:rPr lang="en-US" b="1" dirty="0"/>
              <a:t>)</a:t>
            </a:r>
          </a:p>
        </p:txBody>
      </p:sp>
      <p:pic>
        <p:nvPicPr>
          <p:cNvPr id="23" name="Đồ họa 22" descr="Kính hiển vi">
            <a:extLst>
              <a:ext uri="{FF2B5EF4-FFF2-40B4-BE49-F238E27FC236}">
                <a16:creationId xmlns="" xmlns:a16="http://schemas.microsoft.com/office/drawing/2014/main" id="{8B188B42-B678-4CAF-8EFF-739E91F1D4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00" y="3532966"/>
            <a:ext cx="457200" cy="457200"/>
          </a:xfrm>
          <a:prstGeom prst="rect">
            <a:avLst/>
          </a:prstGeom>
        </p:spPr>
      </p:pic>
      <p:sp>
        <p:nvSpPr>
          <p:cNvPr id="38" name="Rectangle 47">
            <a:extLst>
              <a:ext uri="{FF2B5EF4-FFF2-40B4-BE49-F238E27FC236}">
                <a16:creationId xmlns="" xmlns:a16="http://schemas.microsoft.com/office/drawing/2014/main" id="{A69C4A59-9DBF-4B9A-AD30-674DB14877C9}"/>
              </a:ext>
            </a:extLst>
          </p:cNvPr>
          <p:cNvSpPr/>
          <p:nvPr/>
        </p:nvSpPr>
        <p:spPr>
          <a:xfrm>
            <a:off x="1537200" y="3846901"/>
            <a:ext cx="2743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/>
          </a:p>
        </p:txBody>
      </p:sp>
      <p:sp>
        <p:nvSpPr>
          <p:cNvPr id="39" name="Rectangle 48">
            <a:extLst>
              <a:ext uri="{FF2B5EF4-FFF2-40B4-BE49-F238E27FC236}">
                <a16:creationId xmlns="" xmlns:a16="http://schemas.microsoft.com/office/drawing/2014/main" id="{DE60A8CA-3C69-4094-9A3B-78685E6A721B}"/>
              </a:ext>
            </a:extLst>
          </p:cNvPr>
          <p:cNvSpPr/>
          <p:nvPr/>
        </p:nvSpPr>
        <p:spPr>
          <a:xfrm>
            <a:off x="1537200" y="4053845"/>
            <a:ext cx="2743200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/>
          </a:p>
        </p:txBody>
      </p:sp>
      <p:sp>
        <p:nvSpPr>
          <p:cNvPr id="40" name="Rectangle 49">
            <a:extLst>
              <a:ext uri="{FF2B5EF4-FFF2-40B4-BE49-F238E27FC236}">
                <a16:creationId xmlns="" xmlns:a16="http://schemas.microsoft.com/office/drawing/2014/main" id="{2FA48EF8-0028-45F6-A926-BB7B8F6DE9E8}"/>
              </a:ext>
            </a:extLst>
          </p:cNvPr>
          <p:cNvSpPr/>
          <p:nvPr/>
        </p:nvSpPr>
        <p:spPr>
          <a:xfrm>
            <a:off x="4292382" y="3846901"/>
            <a:ext cx="2743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2</a:t>
            </a:r>
          </a:p>
        </p:txBody>
      </p:sp>
      <p:sp>
        <p:nvSpPr>
          <p:cNvPr id="41" name="Rectangle 61">
            <a:extLst>
              <a:ext uri="{FF2B5EF4-FFF2-40B4-BE49-F238E27FC236}">
                <a16:creationId xmlns="" xmlns:a16="http://schemas.microsoft.com/office/drawing/2014/main" id="{ADE15F59-FD03-4E70-BE9B-AF52F9C3EFA7}"/>
              </a:ext>
            </a:extLst>
          </p:cNvPr>
          <p:cNvSpPr/>
          <p:nvPr/>
        </p:nvSpPr>
        <p:spPr>
          <a:xfrm>
            <a:off x="4292382" y="4053845"/>
            <a:ext cx="2743200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2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="" xmlns:a16="http://schemas.microsoft.com/office/drawing/2014/main" id="{BE8D4154-1C0F-4747-9893-070764159330}"/>
              </a:ext>
            </a:extLst>
          </p:cNvPr>
          <p:cNvSpPr/>
          <p:nvPr/>
        </p:nvSpPr>
        <p:spPr>
          <a:xfrm>
            <a:off x="1537200" y="4457981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Analyze and do ECO</a:t>
            </a:r>
          </a:p>
        </p:txBody>
      </p:sp>
      <p:pic>
        <p:nvPicPr>
          <p:cNvPr id="27" name="Đồ họa 26" descr="Sách giải trí">
            <a:extLst>
              <a:ext uri="{FF2B5EF4-FFF2-40B4-BE49-F238E27FC236}">
                <a16:creationId xmlns="" xmlns:a16="http://schemas.microsoft.com/office/drawing/2014/main" id="{5DEE01D2-E3A2-45A6-B4C3-0EFEF852F0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0000" y="4457981"/>
            <a:ext cx="457200" cy="457200"/>
          </a:xfrm>
          <a:prstGeom prst="rect">
            <a:avLst/>
          </a:prstGeom>
        </p:spPr>
      </p:pic>
      <p:sp>
        <p:nvSpPr>
          <p:cNvPr id="42" name="Rectangle 47">
            <a:extLst>
              <a:ext uri="{FF2B5EF4-FFF2-40B4-BE49-F238E27FC236}">
                <a16:creationId xmlns="" xmlns:a16="http://schemas.microsoft.com/office/drawing/2014/main" id="{0B6271FD-AE5B-4856-9845-2251AD66D77E}"/>
              </a:ext>
            </a:extLst>
          </p:cNvPr>
          <p:cNvSpPr/>
          <p:nvPr/>
        </p:nvSpPr>
        <p:spPr>
          <a:xfrm>
            <a:off x="1537200" y="4771916"/>
            <a:ext cx="2743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/>
          </a:p>
        </p:txBody>
      </p:sp>
      <p:sp>
        <p:nvSpPr>
          <p:cNvPr id="43" name="Rectangle 48">
            <a:extLst>
              <a:ext uri="{FF2B5EF4-FFF2-40B4-BE49-F238E27FC236}">
                <a16:creationId xmlns="" xmlns:a16="http://schemas.microsoft.com/office/drawing/2014/main" id="{657B739E-6B60-4F7A-A763-FCBAE123C3AF}"/>
              </a:ext>
            </a:extLst>
          </p:cNvPr>
          <p:cNvSpPr/>
          <p:nvPr/>
        </p:nvSpPr>
        <p:spPr>
          <a:xfrm>
            <a:off x="1537200" y="4978860"/>
            <a:ext cx="2743200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1</a:t>
            </a:r>
          </a:p>
        </p:txBody>
      </p:sp>
      <p:sp>
        <p:nvSpPr>
          <p:cNvPr id="44" name="Rectangle 49">
            <a:extLst>
              <a:ext uri="{FF2B5EF4-FFF2-40B4-BE49-F238E27FC236}">
                <a16:creationId xmlns="" xmlns:a16="http://schemas.microsoft.com/office/drawing/2014/main" id="{06E53E6A-4138-440D-A8C2-F20CFCAB0DA5}"/>
              </a:ext>
            </a:extLst>
          </p:cNvPr>
          <p:cNvSpPr/>
          <p:nvPr/>
        </p:nvSpPr>
        <p:spPr>
          <a:xfrm>
            <a:off x="4292382" y="4771916"/>
            <a:ext cx="2743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2</a:t>
            </a:r>
          </a:p>
        </p:txBody>
      </p:sp>
      <p:sp>
        <p:nvSpPr>
          <p:cNvPr id="19" name="Hình chữ nhật 18">
            <a:extLst>
              <a:ext uri="{FF2B5EF4-FFF2-40B4-BE49-F238E27FC236}">
                <a16:creationId xmlns="" xmlns:a16="http://schemas.microsoft.com/office/drawing/2014/main" id="{97364090-DE67-4E3B-AAAF-EC55E7401851}"/>
              </a:ext>
            </a:extLst>
          </p:cNvPr>
          <p:cNvSpPr/>
          <p:nvPr/>
        </p:nvSpPr>
        <p:spPr>
          <a:xfrm>
            <a:off x="1537200" y="5382998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Analyze timing report and optimize timing</a:t>
            </a:r>
          </a:p>
        </p:txBody>
      </p:sp>
      <p:pic>
        <p:nvPicPr>
          <p:cNvPr id="25" name="Đồ họa 24" descr="Đồng hồ bấm giờ">
            <a:extLst>
              <a:ext uri="{FF2B5EF4-FFF2-40B4-BE49-F238E27FC236}">
                <a16:creationId xmlns="" xmlns:a16="http://schemas.microsoft.com/office/drawing/2014/main" id="{1201AC68-A082-4EDF-87AB-36FF654D230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0000" y="5382998"/>
            <a:ext cx="457200" cy="457200"/>
          </a:xfrm>
          <a:prstGeom prst="rect">
            <a:avLst/>
          </a:prstGeom>
        </p:spPr>
      </p:pic>
      <p:sp>
        <p:nvSpPr>
          <p:cNvPr id="46" name="Rectangle 47">
            <a:extLst>
              <a:ext uri="{FF2B5EF4-FFF2-40B4-BE49-F238E27FC236}">
                <a16:creationId xmlns="" xmlns:a16="http://schemas.microsoft.com/office/drawing/2014/main" id="{4F26E2CC-842D-4662-893F-B59910A03D9A}"/>
              </a:ext>
            </a:extLst>
          </p:cNvPr>
          <p:cNvSpPr/>
          <p:nvPr/>
        </p:nvSpPr>
        <p:spPr>
          <a:xfrm>
            <a:off x="1537200" y="5696536"/>
            <a:ext cx="2743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/>
          </a:p>
        </p:txBody>
      </p:sp>
      <p:sp>
        <p:nvSpPr>
          <p:cNvPr id="47" name="Rectangle 48">
            <a:extLst>
              <a:ext uri="{FF2B5EF4-FFF2-40B4-BE49-F238E27FC236}">
                <a16:creationId xmlns="" xmlns:a16="http://schemas.microsoft.com/office/drawing/2014/main" id="{27BF60EC-3C8C-4B85-BD62-397329966B78}"/>
              </a:ext>
            </a:extLst>
          </p:cNvPr>
          <p:cNvSpPr/>
          <p:nvPr/>
        </p:nvSpPr>
        <p:spPr>
          <a:xfrm>
            <a:off x="1537200" y="5903480"/>
            <a:ext cx="2743200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/>
          </a:p>
        </p:txBody>
      </p:sp>
      <p:sp>
        <p:nvSpPr>
          <p:cNvPr id="48" name="Rectangle 49">
            <a:extLst>
              <a:ext uri="{FF2B5EF4-FFF2-40B4-BE49-F238E27FC236}">
                <a16:creationId xmlns="" xmlns:a16="http://schemas.microsoft.com/office/drawing/2014/main" id="{02C4C8CC-EE9D-45E7-A4AF-4304A528E692}"/>
              </a:ext>
            </a:extLst>
          </p:cNvPr>
          <p:cNvSpPr/>
          <p:nvPr/>
        </p:nvSpPr>
        <p:spPr>
          <a:xfrm>
            <a:off x="4292382" y="5696536"/>
            <a:ext cx="2743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2</a:t>
            </a:r>
          </a:p>
        </p:txBody>
      </p:sp>
      <p:sp>
        <p:nvSpPr>
          <p:cNvPr id="49" name="Rectangle 61">
            <a:extLst>
              <a:ext uri="{FF2B5EF4-FFF2-40B4-BE49-F238E27FC236}">
                <a16:creationId xmlns="" xmlns:a16="http://schemas.microsoft.com/office/drawing/2014/main" id="{3291EB03-4322-4F37-BB17-2CF57C1BDB0C}"/>
              </a:ext>
            </a:extLst>
          </p:cNvPr>
          <p:cNvSpPr/>
          <p:nvPr/>
        </p:nvSpPr>
        <p:spPr>
          <a:xfrm>
            <a:off x="4292382" y="5903480"/>
            <a:ext cx="2743200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2</a:t>
            </a:r>
          </a:p>
        </p:txBody>
      </p:sp>
      <p:sp>
        <p:nvSpPr>
          <p:cNvPr id="4" name="Hình chữ nhật 3">
            <a:extLst>
              <a:ext uri="{FF2B5EF4-FFF2-40B4-BE49-F238E27FC236}">
                <a16:creationId xmlns="" xmlns:a16="http://schemas.microsoft.com/office/drawing/2014/main" id="{580BD9E0-5CE5-415F-9BE2-DDF968E527B5}"/>
              </a:ext>
            </a:extLst>
          </p:cNvPr>
          <p:cNvSpPr/>
          <p:nvPr/>
        </p:nvSpPr>
        <p:spPr>
          <a:xfrm>
            <a:off x="1537200" y="169812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Synthesis and do formal verification</a:t>
            </a:r>
          </a:p>
        </p:txBody>
      </p:sp>
      <p:pic>
        <p:nvPicPr>
          <p:cNvPr id="29" name="Đồ họa 28" descr="Nguyên tử">
            <a:extLst>
              <a:ext uri="{FF2B5EF4-FFF2-40B4-BE49-F238E27FC236}">
                <a16:creationId xmlns="" xmlns:a16="http://schemas.microsoft.com/office/drawing/2014/main" id="{6310B9CD-AABA-4968-A05A-F0955D6BF0B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0000" y="1698123"/>
            <a:ext cx="457200" cy="457200"/>
          </a:xfrm>
          <a:prstGeom prst="rect">
            <a:avLst/>
          </a:prstGeom>
        </p:spPr>
      </p:pic>
      <p:sp>
        <p:nvSpPr>
          <p:cNvPr id="30" name="Rectangle 47">
            <a:extLst>
              <a:ext uri="{FF2B5EF4-FFF2-40B4-BE49-F238E27FC236}">
                <a16:creationId xmlns="" xmlns:a16="http://schemas.microsoft.com/office/drawing/2014/main" id="{69BA1A2C-DF2C-4345-BA96-D0C78BC382D6}"/>
              </a:ext>
            </a:extLst>
          </p:cNvPr>
          <p:cNvSpPr/>
          <p:nvPr/>
        </p:nvSpPr>
        <p:spPr>
          <a:xfrm>
            <a:off x="1537200" y="2003581"/>
            <a:ext cx="2743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/>
          </a:p>
        </p:txBody>
      </p:sp>
      <p:sp>
        <p:nvSpPr>
          <p:cNvPr id="31" name="Rectangle 48">
            <a:extLst>
              <a:ext uri="{FF2B5EF4-FFF2-40B4-BE49-F238E27FC236}">
                <a16:creationId xmlns="" xmlns:a16="http://schemas.microsoft.com/office/drawing/2014/main" id="{C57CCD74-FB83-4332-9BB0-778D0D186CBD}"/>
              </a:ext>
            </a:extLst>
          </p:cNvPr>
          <p:cNvSpPr/>
          <p:nvPr/>
        </p:nvSpPr>
        <p:spPr>
          <a:xfrm>
            <a:off x="1537200" y="2210525"/>
            <a:ext cx="2743200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/>
          </a:p>
        </p:txBody>
      </p:sp>
      <p:sp>
        <p:nvSpPr>
          <p:cNvPr id="32" name="Rectangle 49">
            <a:extLst>
              <a:ext uri="{FF2B5EF4-FFF2-40B4-BE49-F238E27FC236}">
                <a16:creationId xmlns="" xmlns:a16="http://schemas.microsoft.com/office/drawing/2014/main" id="{F575F433-2A64-43FC-8409-1CEE1CEE0E4A}"/>
              </a:ext>
            </a:extLst>
          </p:cNvPr>
          <p:cNvSpPr/>
          <p:nvPr/>
        </p:nvSpPr>
        <p:spPr>
          <a:xfrm>
            <a:off x="4292382" y="2003581"/>
            <a:ext cx="2743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2</a:t>
            </a:r>
          </a:p>
        </p:txBody>
      </p:sp>
      <p:sp>
        <p:nvSpPr>
          <p:cNvPr id="33" name="Rectangle 61">
            <a:extLst>
              <a:ext uri="{FF2B5EF4-FFF2-40B4-BE49-F238E27FC236}">
                <a16:creationId xmlns="" xmlns:a16="http://schemas.microsoft.com/office/drawing/2014/main" id="{238710A1-86CF-456E-AF00-ACD3E352C17F}"/>
              </a:ext>
            </a:extLst>
          </p:cNvPr>
          <p:cNvSpPr/>
          <p:nvPr/>
        </p:nvSpPr>
        <p:spPr>
          <a:xfrm>
            <a:off x="4292382" y="2210525"/>
            <a:ext cx="2743200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/>
          </a:p>
        </p:txBody>
      </p:sp>
      <p:sp>
        <p:nvSpPr>
          <p:cNvPr id="61" name="Rectangle 61">
            <a:extLst>
              <a:ext uri="{FF2B5EF4-FFF2-40B4-BE49-F238E27FC236}">
                <a16:creationId xmlns="" xmlns:a16="http://schemas.microsoft.com/office/drawing/2014/main" id="{D3F9E258-8CFF-40E2-BF57-1ACB69FD21CA}"/>
              </a:ext>
            </a:extLst>
          </p:cNvPr>
          <p:cNvSpPr/>
          <p:nvPr/>
        </p:nvSpPr>
        <p:spPr>
          <a:xfrm>
            <a:off x="7055953" y="2210525"/>
            <a:ext cx="2743200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3</a:t>
            </a:r>
          </a:p>
        </p:txBody>
      </p:sp>
      <p:sp>
        <p:nvSpPr>
          <p:cNvPr id="62" name="Rectangle 57">
            <a:extLst>
              <a:ext uri="{FF2B5EF4-FFF2-40B4-BE49-F238E27FC236}">
                <a16:creationId xmlns="" xmlns:a16="http://schemas.microsoft.com/office/drawing/2014/main" id="{55B70F59-E0CC-4835-8442-68B44DC9DDBD}"/>
              </a:ext>
            </a:extLst>
          </p:cNvPr>
          <p:cNvSpPr/>
          <p:nvPr/>
        </p:nvSpPr>
        <p:spPr>
          <a:xfrm>
            <a:off x="10650700" y="1312647"/>
            <a:ext cx="45720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63" name="Rectangle 58">
            <a:extLst>
              <a:ext uri="{FF2B5EF4-FFF2-40B4-BE49-F238E27FC236}">
                <a16:creationId xmlns="" xmlns:a16="http://schemas.microsoft.com/office/drawing/2014/main" id="{D3BEF0A1-ABBD-4EED-96FA-AFE4E30CC32E}"/>
              </a:ext>
            </a:extLst>
          </p:cNvPr>
          <p:cNvSpPr/>
          <p:nvPr/>
        </p:nvSpPr>
        <p:spPr>
          <a:xfrm>
            <a:off x="10650700" y="1488526"/>
            <a:ext cx="45720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64" name="TextBox 59">
            <a:extLst>
              <a:ext uri="{FF2B5EF4-FFF2-40B4-BE49-F238E27FC236}">
                <a16:creationId xmlns="" xmlns:a16="http://schemas.microsoft.com/office/drawing/2014/main" id="{64DE06C1-DE82-4B67-868A-EA3E16C43A30}"/>
              </a:ext>
            </a:extLst>
          </p:cNvPr>
          <p:cNvSpPr txBox="1"/>
          <p:nvPr/>
        </p:nvSpPr>
        <p:spPr>
          <a:xfrm>
            <a:off x="10057200" y="936000"/>
            <a:ext cx="9541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Legend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Target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Actual</a:t>
            </a:r>
          </a:p>
        </p:txBody>
      </p:sp>
      <p:pic>
        <p:nvPicPr>
          <p:cNvPr id="45" name="Đồ họa 44" descr="Đồng hồ đo">
            <a:extLst>
              <a:ext uri="{FF2B5EF4-FFF2-40B4-BE49-F238E27FC236}">
                <a16:creationId xmlns="" xmlns:a16="http://schemas.microsoft.com/office/drawing/2014/main" id="{5ADC39A7-999F-4202-BB71-77E7969AA4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36300" y="1793670"/>
            <a:ext cx="18288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5" name="Hộp Văn bản 54">
            <a:extLst>
              <a:ext uri="{FF2B5EF4-FFF2-40B4-BE49-F238E27FC236}">
                <a16:creationId xmlns="" xmlns:a16="http://schemas.microsoft.com/office/drawing/2014/main" id="{E50630B9-3812-4FA0-9F25-14D682CDF903}"/>
              </a:ext>
            </a:extLst>
          </p:cNvPr>
          <p:cNvSpPr txBox="1"/>
          <p:nvPr/>
        </p:nvSpPr>
        <p:spPr>
          <a:xfrm>
            <a:off x="10008536" y="3267797"/>
            <a:ext cx="1284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1.7</a:t>
            </a:r>
            <a:r>
              <a:rPr lang="en-US" sz="2800" b="1" dirty="0" smtClean="0">
                <a:solidFill>
                  <a:schemeClr val="tx2"/>
                </a:solidFill>
              </a:rPr>
              <a:t>/1.7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34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LOGIC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14" name="Rectangle 65">
            <a:extLst>
              <a:ext uri="{FF2B5EF4-FFF2-40B4-BE49-F238E27FC236}">
                <a16:creationId xmlns="" xmlns:a16="http://schemas.microsoft.com/office/drawing/2014/main" id="{AA4513F4-801C-4D2A-AB44-CAE5F0B3A8B3}"/>
              </a:ext>
            </a:extLst>
          </p:cNvPr>
          <p:cNvSpPr/>
          <p:nvPr/>
        </p:nvSpPr>
        <p:spPr>
          <a:xfrm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15" name="Rectangle 65">
            <a:extLst>
              <a:ext uri="{FF2B5EF4-FFF2-40B4-BE49-F238E27FC236}">
                <a16:creationId xmlns="" xmlns:a16="http://schemas.microsoft.com/office/drawing/2014/main" id="{B0A0EC76-636C-42AB-8305-8CC78D5E295D}"/>
              </a:ext>
            </a:extLst>
          </p:cNvPr>
          <p:cNvSpPr/>
          <p:nvPr/>
        </p:nvSpPr>
        <p:spPr>
          <a:xfrm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grpSp>
        <p:nvGrpSpPr>
          <p:cNvPr id="50" name="Nhóm 49">
            <a:extLst>
              <a:ext uri="{FF2B5EF4-FFF2-40B4-BE49-F238E27FC236}">
                <a16:creationId xmlns="" xmlns:a16="http://schemas.microsoft.com/office/drawing/2014/main" id="{1B0EFE30-AC2D-49F5-AB79-FAF99575C4D9}"/>
              </a:ext>
            </a:extLst>
          </p:cNvPr>
          <p:cNvGrpSpPr/>
          <p:nvPr/>
        </p:nvGrpSpPr>
        <p:grpSpPr>
          <a:xfrm>
            <a:off x="1080000" y="1698123"/>
            <a:ext cx="5894907" cy="861774"/>
            <a:chOff x="1080000" y="1698123"/>
            <a:chExt cx="5894907" cy="861774"/>
          </a:xfrm>
        </p:grpSpPr>
        <p:sp>
          <p:nvSpPr>
            <p:cNvPr id="4" name="Hình chữ nhật 3">
              <a:extLst>
                <a:ext uri="{FF2B5EF4-FFF2-40B4-BE49-F238E27FC236}">
                  <a16:creationId xmlns="" xmlns:a16="http://schemas.microsoft.com/office/drawing/2014/main" id="{580BD9E0-5CE5-415F-9BE2-DDF968E527B5}"/>
                </a:ext>
              </a:extLst>
            </p:cNvPr>
            <p:cNvSpPr/>
            <p:nvPr/>
          </p:nvSpPr>
          <p:spPr>
            <a:xfrm>
              <a:off x="1537200" y="1698123"/>
              <a:ext cx="5437707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Synthesis and do formal verification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Perform</a:t>
              </a:r>
              <a:r>
                <a:rPr lang="en-US" sz="1600" dirty="0"/>
                <a:t> synthesis task smoothly without any issue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Understand</a:t>
              </a:r>
              <a:r>
                <a:rPr lang="en-US" sz="1600" dirty="0"/>
                <a:t> synthesis options, constraint and procedure</a:t>
              </a:r>
            </a:p>
          </p:txBody>
        </p:sp>
        <p:pic>
          <p:nvPicPr>
            <p:cNvPr id="29" name="Đồ họa 28" descr="Nguyên tử">
              <a:extLst>
                <a:ext uri="{FF2B5EF4-FFF2-40B4-BE49-F238E27FC236}">
                  <a16:creationId xmlns="" xmlns:a16="http://schemas.microsoft.com/office/drawing/2014/main" id="{6310B9CD-AABA-4968-A05A-F0955D6BF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1698123"/>
              <a:ext cx="457200" cy="457200"/>
            </a:xfrm>
            <a:prstGeom prst="rect">
              <a:avLst/>
            </a:prstGeom>
          </p:spPr>
        </p:pic>
      </p:grpSp>
      <p:grpSp>
        <p:nvGrpSpPr>
          <p:cNvPr id="52" name="Nhóm 51">
            <a:extLst>
              <a:ext uri="{FF2B5EF4-FFF2-40B4-BE49-F238E27FC236}">
                <a16:creationId xmlns="" xmlns:a16="http://schemas.microsoft.com/office/drawing/2014/main" id="{3F652C54-8AC5-45E3-B477-E36FC2444B26}"/>
              </a:ext>
            </a:extLst>
          </p:cNvPr>
          <p:cNvGrpSpPr/>
          <p:nvPr/>
        </p:nvGrpSpPr>
        <p:grpSpPr>
          <a:xfrm>
            <a:off x="1080000" y="2763323"/>
            <a:ext cx="8310568" cy="615553"/>
            <a:chOff x="1080000" y="3540561"/>
            <a:chExt cx="8310568" cy="615553"/>
          </a:xfrm>
        </p:grpSpPr>
        <p:sp>
          <p:nvSpPr>
            <p:cNvPr id="6" name="Hình chữ nhật 5">
              <a:extLst>
                <a:ext uri="{FF2B5EF4-FFF2-40B4-BE49-F238E27FC236}">
                  <a16:creationId xmlns="" xmlns:a16="http://schemas.microsoft.com/office/drawing/2014/main" id="{57759738-7D01-4F69-B8D2-A30F5FDA6869}"/>
                </a:ext>
              </a:extLst>
            </p:cNvPr>
            <p:cNvSpPr/>
            <p:nvPr/>
          </p:nvSpPr>
          <p:spPr>
            <a:xfrm>
              <a:off x="1537200" y="3540561"/>
              <a:ext cx="7853368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checker errors (</a:t>
              </a:r>
              <a:r>
                <a:rPr lang="en-US" b="1" dirty="0" smtClean="0"/>
                <a:t>HLDRC check, DFT check</a:t>
              </a:r>
              <a:r>
                <a:rPr lang="en-US" b="1" dirty="0"/>
                <a:t>, </a:t>
              </a:r>
              <a:r>
                <a:rPr lang="en-US" b="1" dirty="0" smtClean="0"/>
                <a:t>STA check</a:t>
              </a:r>
              <a:r>
                <a:rPr lang="en-US" b="1" dirty="0"/>
                <a:t>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Analyze</a:t>
              </a:r>
              <a:r>
                <a:rPr lang="en-US" sz="1600" dirty="0"/>
                <a:t> and </a:t>
              </a:r>
              <a:r>
                <a:rPr lang="en-US" sz="1600" u="sng" dirty="0"/>
                <a:t>judge</a:t>
              </a:r>
              <a:r>
                <a:rPr lang="en-US" sz="1600" dirty="0"/>
                <a:t> checker errors during synthesis</a:t>
              </a:r>
            </a:p>
          </p:txBody>
        </p:sp>
        <p:pic>
          <p:nvPicPr>
            <p:cNvPr id="23" name="Đồ họa 22" descr="Kính hiển vi">
              <a:extLst>
                <a:ext uri="{FF2B5EF4-FFF2-40B4-BE49-F238E27FC236}">
                  <a16:creationId xmlns="" xmlns:a16="http://schemas.microsoft.com/office/drawing/2014/main" id="{8B188B42-B678-4CAF-8EFF-739E91F1D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3540561"/>
              <a:ext cx="457200" cy="457200"/>
            </a:xfrm>
            <a:prstGeom prst="rect">
              <a:avLst/>
            </a:prstGeom>
          </p:spPr>
        </p:pic>
      </p:grpSp>
      <p:grpSp>
        <p:nvGrpSpPr>
          <p:cNvPr id="54" name="Nhóm 53">
            <a:extLst>
              <a:ext uri="{FF2B5EF4-FFF2-40B4-BE49-F238E27FC236}">
                <a16:creationId xmlns="" xmlns:a16="http://schemas.microsoft.com/office/drawing/2014/main" id="{E40F9E7B-CF15-4C10-B27B-569051C0EA79}"/>
              </a:ext>
            </a:extLst>
          </p:cNvPr>
          <p:cNvGrpSpPr/>
          <p:nvPr/>
        </p:nvGrpSpPr>
        <p:grpSpPr>
          <a:xfrm>
            <a:off x="1078537" y="3673672"/>
            <a:ext cx="10033463" cy="1354217"/>
            <a:chOff x="1080000" y="5382998"/>
            <a:chExt cx="10033463" cy="1354217"/>
          </a:xfrm>
        </p:grpSpPr>
        <p:sp>
          <p:nvSpPr>
            <p:cNvPr id="19" name="Hình chữ nhật 18">
              <a:extLst>
                <a:ext uri="{FF2B5EF4-FFF2-40B4-BE49-F238E27FC236}">
                  <a16:creationId xmlns="" xmlns:a16="http://schemas.microsoft.com/office/drawing/2014/main" id="{97364090-DE67-4E3B-AAAF-EC55E7401851}"/>
                </a:ext>
              </a:extLst>
            </p:cNvPr>
            <p:cNvSpPr/>
            <p:nvPr/>
          </p:nvSpPr>
          <p:spPr>
            <a:xfrm>
              <a:off x="1537200" y="5382998"/>
              <a:ext cx="9576263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Analyze timing report and optimize timing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Summarize</a:t>
              </a:r>
              <a:r>
                <a:rPr lang="en-US" sz="1600" dirty="0"/>
                <a:t>, </a:t>
              </a:r>
              <a:r>
                <a:rPr lang="en-US" sz="1600" u="sng" dirty="0"/>
                <a:t>analyze</a:t>
              </a:r>
              <a:r>
                <a:rPr lang="en-US" sz="1600" dirty="0"/>
                <a:t> and </a:t>
              </a:r>
              <a:r>
                <a:rPr lang="en-US" sz="1600" u="sng" dirty="0"/>
                <a:t>judge</a:t>
              </a:r>
              <a:r>
                <a:rPr lang="en-US" sz="1600" dirty="0"/>
                <a:t> timing </a:t>
              </a:r>
              <a:r>
                <a:rPr lang="en-US" sz="1600" u="sng" dirty="0"/>
                <a:t>report result</a:t>
              </a:r>
              <a:r>
                <a:rPr lang="en-US" sz="1600" dirty="0"/>
                <a:t> for TMU, TPU, I2C, IICDVFS</a:t>
              </a:r>
              <a:endParaRPr lang="en-US" sz="1600" u="sng" dirty="0"/>
            </a:p>
            <a:p>
              <a:r>
                <a:rPr lang="en-US" sz="1600" dirty="0"/>
                <a:t>+ </a:t>
              </a:r>
              <a:r>
                <a:rPr lang="en-US" sz="1600" u="sng" dirty="0"/>
                <a:t>Fix timing violation</a:t>
              </a:r>
              <a:r>
                <a:rPr lang="en-US" sz="1600" dirty="0"/>
                <a:t> by doing timing ECO for </a:t>
              </a:r>
              <a:r>
                <a:rPr lang="en-US" sz="1600" dirty="0" smtClean="0"/>
                <a:t>TPU</a:t>
              </a:r>
              <a:endParaRPr lang="en-US" sz="1600" dirty="0"/>
            </a:p>
            <a:p>
              <a:r>
                <a:rPr lang="en-US" sz="1600" dirty="0"/>
                <a:t>+ </a:t>
              </a:r>
              <a:r>
                <a:rPr lang="en-US" sz="1600" u="sng" dirty="0"/>
                <a:t>Create</a:t>
              </a:r>
              <a:r>
                <a:rPr lang="en-US" sz="1600" dirty="0"/>
                <a:t> a high speed and high output quality STA timing report summarizing </a:t>
              </a:r>
              <a:r>
                <a:rPr lang="en-US" sz="1600" u="sng" dirty="0"/>
                <a:t>script</a:t>
              </a:r>
              <a:r>
                <a:rPr lang="en-US" sz="1600" dirty="0"/>
                <a:t>, it supports to check the I2C’s special case</a:t>
              </a:r>
              <a:endParaRPr lang="en-US" sz="1600" u="sng" dirty="0"/>
            </a:p>
          </p:txBody>
        </p:sp>
        <p:pic>
          <p:nvPicPr>
            <p:cNvPr id="25" name="Đồ họa 24" descr="Đồng hồ bấm giờ">
              <a:extLst>
                <a:ext uri="{FF2B5EF4-FFF2-40B4-BE49-F238E27FC236}">
                  <a16:creationId xmlns="" xmlns:a16="http://schemas.microsoft.com/office/drawing/2014/main" id="{1201AC68-A082-4EDF-87AB-36FF654D2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0000" y="5382998"/>
              <a:ext cx="457200" cy="457200"/>
            </a:xfrm>
            <a:prstGeom prst="rect">
              <a:avLst/>
            </a:prstGeom>
          </p:spPr>
        </p:pic>
      </p:grpSp>
      <p:sp>
        <p:nvSpPr>
          <p:cNvPr id="21" name="Rectangle 65">
            <a:extLst>
              <a:ext uri="{FF2B5EF4-FFF2-40B4-BE49-F238E27FC236}">
                <a16:creationId xmlns="" xmlns:a16="http://schemas.microsoft.com/office/drawing/2014/main" id="{A9AE1EDD-48A4-499C-A369-A75335B39A84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="" xmlns:a16="http://schemas.microsoft.com/office/drawing/2014/main" id="{79E94AD6-9C9B-4796-B08D-B0B6350BF9AC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4" name="Rectangle 65">
            <a:extLst>
              <a:ext uri="{FF2B5EF4-FFF2-40B4-BE49-F238E27FC236}">
                <a16:creationId xmlns="" xmlns:a16="http://schemas.microsoft.com/office/drawing/2014/main" id="{578D65D3-7A51-4A06-8650-CF63AD764385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6" name="Rectangle 65">
            <a:extLst>
              <a:ext uri="{FF2B5EF4-FFF2-40B4-BE49-F238E27FC236}">
                <a16:creationId xmlns="" xmlns:a16="http://schemas.microsoft.com/office/drawing/2014/main" id="{E9F7974B-98D0-4ADB-B725-94C69AF02DE3}"/>
              </a:ext>
            </a:extLst>
          </p:cNvPr>
          <p:cNvSpPr/>
          <p:nvPr/>
        </p:nvSpPr>
        <p:spPr>
          <a:xfrm flipH="1">
            <a:off x="688143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27" name="Rectangle 65">
            <a:extLst>
              <a:ext uri="{FF2B5EF4-FFF2-40B4-BE49-F238E27FC236}">
                <a16:creationId xmlns="" xmlns:a16="http://schemas.microsoft.com/office/drawing/2014/main" id="{30BEE94B-075D-4BC6-8264-9EF0DF623839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</p:spTree>
    <p:extLst>
      <p:ext uri="{BB962C8B-B14F-4D97-AF65-F5344CB8AC3E}">
        <p14:creationId xmlns:p14="http://schemas.microsoft.com/office/powerpoint/2010/main" val="148549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Đồ họa 69" descr="Đồng hồ đo">
            <a:extLst>
              <a:ext uri="{FF2B5EF4-FFF2-40B4-BE49-F238E27FC236}">
                <a16:creationId xmlns="" xmlns:a16="http://schemas.microsoft.com/office/drawing/2014/main" id="{82246B08-7614-4DEB-8746-0D7441158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6300" y="1793670"/>
            <a:ext cx="18288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grpSp>
        <p:nvGrpSpPr>
          <p:cNvPr id="51" name="Nhóm 50">
            <a:extLst>
              <a:ext uri="{FF2B5EF4-FFF2-40B4-BE49-F238E27FC236}">
                <a16:creationId xmlns="" xmlns:a16="http://schemas.microsoft.com/office/drawing/2014/main" id="{D50B998C-12C5-423D-888A-94C6A00C4AED}"/>
              </a:ext>
            </a:extLst>
          </p:cNvPr>
          <p:cNvGrpSpPr/>
          <p:nvPr/>
        </p:nvGrpSpPr>
        <p:grpSpPr>
          <a:xfrm>
            <a:off x="1080000" y="2381964"/>
            <a:ext cx="5955581" cy="709818"/>
            <a:chOff x="1080000" y="2388150"/>
            <a:chExt cx="5955581" cy="709818"/>
          </a:xfrm>
        </p:grpSpPr>
        <p:grpSp>
          <p:nvGrpSpPr>
            <p:cNvPr id="4" name="Nhóm 27">
              <a:extLst>
                <a:ext uri="{FF2B5EF4-FFF2-40B4-BE49-F238E27FC236}">
                  <a16:creationId xmlns="" xmlns:a16="http://schemas.microsoft.com/office/drawing/2014/main" id="{A22FA561-2E1E-4D0D-9D58-75839BA6075C}"/>
                </a:ext>
              </a:extLst>
            </p:cNvPr>
            <p:cNvGrpSpPr/>
            <p:nvPr/>
          </p:nvGrpSpPr>
          <p:grpSpPr>
            <a:xfrm>
              <a:off x="1080000" y="2388150"/>
              <a:ext cx="2873246" cy="457200"/>
              <a:chOff x="506534" y="2939553"/>
              <a:chExt cx="2873246" cy="457200"/>
            </a:xfrm>
          </p:grpSpPr>
          <p:pic>
            <p:nvPicPr>
              <p:cNvPr id="5" name="Đồ họa 10" descr="Danh sách">
                <a:extLst>
                  <a:ext uri="{FF2B5EF4-FFF2-40B4-BE49-F238E27FC236}">
                    <a16:creationId xmlns="" xmlns:a16="http://schemas.microsoft.com/office/drawing/2014/main" id="{B9D46646-FACA-4589-BAD1-3CD8D5E34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6534" y="293955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6" name="Hộp Văn bản 19">
                <a:extLst>
                  <a:ext uri="{FF2B5EF4-FFF2-40B4-BE49-F238E27FC236}">
                    <a16:creationId xmlns="" xmlns:a16="http://schemas.microsoft.com/office/drawing/2014/main" id="{B7CF234B-BE45-4E9C-A67F-CD4A7B347EAD}"/>
                  </a:ext>
                </a:extLst>
              </p:cNvPr>
              <p:cNvSpPr txBox="1"/>
              <p:nvPr/>
            </p:nvSpPr>
            <p:spPr>
              <a:xfrm>
                <a:off x="963734" y="2939553"/>
                <a:ext cx="2416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Check specification</a:t>
                </a:r>
                <a:endParaRPr lang="en-US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537199" y="2714256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37199" y="2915088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92381" y="2714256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92381" y="2915088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</p:grpSp>
      <p:grpSp>
        <p:nvGrpSpPr>
          <p:cNvPr id="52" name="Nhóm 51">
            <a:extLst>
              <a:ext uri="{FF2B5EF4-FFF2-40B4-BE49-F238E27FC236}">
                <a16:creationId xmlns="" xmlns:a16="http://schemas.microsoft.com/office/drawing/2014/main" id="{01EB5234-1D7A-4176-A2D3-B41456941456}"/>
              </a:ext>
            </a:extLst>
          </p:cNvPr>
          <p:cNvGrpSpPr/>
          <p:nvPr/>
        </p:nvGrpSpPr>
        <p:grpSpPr>
          <a:xfrm>
            <a:off x="1080000" y="3185671"/>
            <a:ext cx="7346478" cy="700677"/>
            <a:chOff x="1080000" y="3114759"/>
            <a:chExt cx="7346478" cy="700677"/>
          </a:xfrm>
        </p:grpSpPr>
        <p:grpSp>
          <p:nvGrpSpPr>
            <p:cNvPr id="7" name="Nhóm 28">
              <a:extLst>
                <a:ext uri="{FF2B5EF4-FFF2-40B4-BE49-F238E27FC236}">
                  <a16:creationId xmlns="" xmlns:a16="http://schemas.microsoft.com/office/drawing/2014/main" id="{B509A667-22C3-445E-8ECD-9783ED13AA98}"/>
                </a:ext>
              </a:extLst>
            </p:cNvPr>
            <p:cNvGrpSpPr/>
            <p:nvPr/>
          </p:nvGrpSpPr>
          <p:grpSpPr>
            <a:xfrm>
              <a:off x="1080000" y="3114759"/>
              <a:ext cx="4578841" cy="457200"/>
              <a:chOff x="506534" y="3426903"/>
              <a:chExt cx="4578841" cy="457200"/>
            </a:xfrm>
          </p:grpSpPr>
          <p:pic>
            <p:nvPicPr>
              <p:cNvPr id="8" name="Đồ họa 8" descr="Danh sách kiểm tra">
                <a:extLst>
                  <a:ext uri="{FF2B5EF4-FFF2-40B4-BE49-F238E27FC236}">
                    <a16:creationId xmlns="" xmlns:a16="http://schemas.microsoft.com/office/drawing/2014/main" id="{E2F29AF9-A4F2-4A84-AEFB-4DDDE94500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6534" y="342690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9" name="Hộp Văn bản 20">
                <a:extLst>
                  <a:ext uri="{FF2B5EF4-FFF2-40B4-BE49-F238E27FC236}">
                    <a16:creationId xmlns="" xmlns:a16="http://schemas.microsoft.com/office/drawing/2014/main" id="{23A44B04-637F-443B-B249-D55F2E3875A3}"/>
                  </a:ext>
                </a:extLst>
              </p:cNvPr>
              <p:cNvSpPr txBox="1"/>
              <p:nvPr/>
            </p:nvSpPr>
            <p:spPr>
              <a:xfrm>
                <a:off x="963734" y="3426903"/>
                <a:ext cx="4121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Create verification items check list</a:t>
                </a:r>
                <a:endParaRPr lang="en-US" sz="1600" dirty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1537199" y="3428622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37199" y="3632556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92381" y="3428622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92381" y="3632556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54878" y="3631946"/>
              <a:ext cx="13716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2.5</a:t>
              </a:r>
            </a:p>
          </p:txBody>
        </p:sp>
      </p:grpSp>
      <p:grpSp>
        <p:nvGrpSpPr>
          <p:cNvPr id="58" name="Nhóm 57">
            <a:extLst>
              <a:ext uri="{FF2B5EF4-FFF2-40B4-BE49-F238E27FC236}">
                <a16:creationId xmlns="" xmlns:a16="http://schemas.microsoft.com/office/drawing/2014/main" id="{BA580984-9159-4D6E-82FA-8B6A42E8A1B6}"/>
              </a:ext>
            </a:extLst>
          </p:cNvPr>
          <p:cNvGrpSpPr/>
          <p:nvPr/>
        </p:nvGrpSpPr>
        <p:grpSpPr>
          <a:xfrm>
            <a:off x="1080000" y="3980237"/>
            <a:ext cx="8718078" cy="715636"/>
            <a:chOff x="1080000" y="3938610"/>
            <a:chExt cx="8718078" cy="715636"/>
          </a:xfrm>
        </p:grpSpPr>
        <p:grpSp>
          <p:nvGrpSpPr>
            <p:cNvPr id="10" name="Nhóm 29">
              <a:extLst>
                <a:ext uri="{FF2B5EF4-FFF2-40B4-BE49-F238E27FC236}">
                  <a16:creationId xmlns="" xmlns:a16="http://schemas.microsoft.com/office/drawing/2014/main" id="{ADD44F73-D7E6-4184-9C5D-80B134FE1311}"/>
                </a:ext>
              </a:extLst>
            </p:cNvPr>
            <p:cNvGrpSpPr/>
            <p:nvPr/>
          </p:nvGrpSpPr>
          <p:grpSpPr>
            <a:xfrm>
              <a:off x="1080000" y="3938610"/>
              <a:ext cx="5643235" cy="457200"/>
              <a:chOff x="506534" y="4095924"/>
              <a:chExt cx="5643235" cy="457200"/>
            </a:xfrm>
          </p:grpSpPr>
          <p:pic>
            <p:nvPicPr>
              <p:cNvPr id="11" name="Đồ họa 12" descr="Cơ sở dữ liệu">
                <a:extLst>
                  <a:ext uri="{FF2B5EF4-FFF2-40B4-BE49-F238E27FC236}">
                    <a16:creationId xmlns="" xmlns:a16="http://schemas.microsoft.com/office/drawing/2014/main" id="{4FBF62DF-BF53-406D-9929-0B695643B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06534" y="4095924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" name="Hộp Văn bản 21">
                <a:extLst>
                  <a:ext uri="{FF2B5EF4-FFF2-40B4-BE49-F238E27FC236}">
                    <a16:creationId xmlns="" xmlns:a16="http://schemas.microsoft.com/office/drawing/2014/main" id="{80318687-91C5-4D9C-8EC5-E227278A1053}"/>
                  </a:ext>
                </a:extLst>
              </p:cNvPr>
              <p:cNvSpPr txBox="1"/>
              <p:nvPr/>
            </p:nvSpPr>
            <p:spPr>
              <a:xfrm>
                <a:off x="963734" y="4095924"/>
                <a:ext cx="5186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Create test patterns for functional verification</a:t>
                </a:r>
                <a:endParaRPr lang="en-US" sz="1600" dirty="0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1537199" y="4269554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37199" y="4471366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92381" y="4269554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92381" y="4471366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54878" y="4471366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3</a:t>
              </a:r>
            </a:p>
          </p:txBody>
        </p:sp>
      </p:grpSp>
      <p:grpSp>
        <p:nvGrpSpPr>
          <p:cNvPr id="59" name="Nhóm 58">
            <a:extLst>
              <a:ext uri="{FF2B5EF4-FFF2-40B4-BE49-F238E27FC236}">
                <a16:creationId xmlns="" xmlns:a16="http://schemas.microsoft.com/office/drawing/2014/main" id="{74842DA8-CF91-4121-A93B-E1FA32B5A4D4}"/>
              </a:ext>
            </a:extLst>
          </p:cNvPr>
          <p:cNvGrpSpPr/>
          <p:nvPr/>
        </p:nvGrpSpPr>
        <p:grpSpPr>
          <a:xfrm>
            <a:off x="1080000" y="4789762"/>
            <a:ext cx="8718078" cy="702056"/>
            <a:chOff x="1080000" y="4762126"/>
            <a:chExt cx="8718078" cy="702056"/>
          </a:xfrm>
        </p:grpSpPr>
        <p:grpSp>
          <p:nvGrpSpPr>
            <p:cNvPr id="13" name="Nhóm 30">
              <a:extLst>
                <a:ext uri="{FF2B5EF4-FFF2-40B4-BE49-F238E27FC236}">
                  <a16:creationId xmlns="" xmlns:a16="http://schemas.microsoft.com/office/drawing/2014/main" id="{22BF9D0B-136C-408B-B280-6963B306BB83}"/>
                </a:ext>
              </a:extLst>
            </p:cNvPr>
            <p:cNvGrpSpPr/>
            <p:nvPr/>
          </p:nvGrpSpPr>
          <p:grpSpPr>
            <a:xfrm>
              <a:off x="1080000" y="4762126"/>
              <a:ext cx="5395411" cy="457200"/>
              <a:chOff x="506534" y="4764945"/>
              <a:chExt cx="5395411" cy="457200"/>
            </a:xfrm>
          </p:grpSpPr>
          <p:pic>
            <p:nvPicPr>
              <p:cNvPr id="14" name="Đồ họa 14" descr="Xe chở bê tông">
                <a:extLst>
                  <a:ext uri="{FF2B5EF4-FFF2-40B4-BE49-F238E27FC236}">
                    <a16:creationId xmlns="" xmlns:a16="http://schemas.microsoft.com/office/drawing/2014/main" id="{AC7D20A8-684D-4D88-9B22-11B0C258E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06534" y="476494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" name="Hộp Văn bản 22">
                <a:extLst>
                  <a:ext uri="{FF2B5EF4-FFF2-40B4-BE49-F238E27FC236}">
                    <a16:creationId xmlns="" xmlns:a16="http://schemas.microsoft.com/office/drawing/2014/main" id="{6108A849-1640-4BDF-A81C-732BD39F495A}"/>
                  </a:ext>
                </a:extLst>
              </p:cNvPr>
              <p:cNvSpPr txBox="1"/>
              <p:nvPr/>
            </p:nvSpPr>
            <p:spPr>
              <a:xfrm>
                <a:off x="963734" y="4764945"/>
                <a:ext cx="4938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Conduct functional verification at RTL level</a:t>
                </a:r>
                <a:endParaRPr lang="en-US" sz="1600" dirty="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1537199" y="5078957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37199" y="5281302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92381" y="5078957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92381" y="5281302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54878" y="5280687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3</a:t>
              </a:r>
            </a:p>
          </p:txBody>
        </p:sp>
      </p:grpSp>
      <p:grpSp>
        <p:nvGrpSpPr>
          <p:cNvPr id="60" name="Nhóm 59">
            <a:extLst>
              <a:ext uri="{FF2B5EF4-FFF2-40B4-BE49-F238E27FC236}">
                <a16:creationId xmlns="" xmlns:a16="http://schemas.microsoft.com/office/drawing/2014/main" id="{AD80C371-38DF-4925-8A29-C450AC4A340D}"/>
              </a:ext>
            </a:extLst>
          </p:cNvPr>
          <p:cNvGrpSpPr/>
          <p:nvPr/>
        </p:nvGrpSpPr>
        <p:grpSpPr>
          <a:xfrm>
            <a:off x="1080000" y="5585706"/>
            <a:ext cx="7346478" cy="689242"/>
            <a:chOff x="1080000" y="5585706"/>
            <a:chExt cx="7346478" cy="689242"/>
          </a:xfrm>
        </p:grpSpPr>
        <p:grpSp>
          <p:nvGrpSpPr>
            <p:cNvPr id="16" name="Nhóm 31">
              <a:extLst>
                <a:ext uri="{FF2B5EF4-FFF2-40B4-BE49-F238E27FC236}">
                  <a16:creationId xmlns="" xmlns:a16="http://schemas.microsoft.com/office/drawing/2014/main" id="{DD9360C9-B1EB-45B1-BEA4-C2DDA8E4FEF5}"/>
                </a:ext>
              </a:extLst>
            </p:cNvPr>
            <p:cNvGrpSpPr/>
            <p:nvPr/>
          </p:nvGrpSpPr>
          <p:grpSpPr>
            <a:xfrm>
              <a:off x="1080000" y="5585706"/>
              <a:ext cx="4745552" cy="457200"/>
              <a:chOff x="506534" y="5328765"/>
              <a:chExt cx="4745552" cy="457200"/>
            </a:xfrm>
          </p:grpSpPr>
          <p:pic>
            <p:nvPicPr>
              <p:cNvPr id="17" name="Đồ họa 16" descr="Kính hiển vi">
                <a:extLst>
                  <a:ext uri="{FF2B5EF4-FFF2-40B4-BE49-F238E27FC236}">
                    <a16:creationId xmlns="" xmlns:a16="http://schemas.microsoft.com/office/drawing/2014/main" id="{E43F761C-1B61-4311-9BB3-B7173F547F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06534" y="532876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Hộp Văn bản 23">
                <a:extLst>
                  <a:ext uri="{FF2B5EF4-FFF2-40B4-BE49-F238E27FC236}">
                    <a16:creationId xmlns="" xmlns:a16="http://schemas.microsoft.com/office/drawing/2014/main" id="{B9CB2816-9F0C-4F34-98C6-7DD180E361F9}"/>
                  </a:ext>
                </a:extLst>
              </p:cNvPr>
              <p:cNvSpPr txBox="1"/>
              <p:nvPr/>
            </p:nvSpPr>
            <p:spPr>
              <a:xfrm>
                <a:off x="963733" y="5328765"/>
                <a:ext cx="4288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Evaluate functional verification result</a:t>
                </a:r>
                <a:endParaRPr lang="en-US" sz="1600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1537199" y="5890422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37199" y="6092068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92381" y="5890422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92381" y="6092068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4878" y="6090900"/>
              <a:ext cx="13716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2.5</a:t>
              </a:r>
            </a:p>
          </p:txBody>
        </p:sp>
      </p:grpSp>
      <p:sp>
        <p:nvSpPr>
          <p:cNvPr id="64" name="Hộp Văn bản 63">
            <a:extLst>
              <a:ext uri="{FF2B5EF4-FFF2-40B4-BE49-F238E27FC236}">
                <a16:creationId xmlns="" xmlns:a16="http://schemas.microsoft.com/office/drawing/2014/main" id="{829EE0EF-A1BF-4E04-84F3-58329DF3445D}"/>
              </a:ext>
            </a:extLst>
          </p:cNvPr>
          <p:cNvSpPr txBox="1"/>
          <p:nvPr/>
        </p:nvSpPr>
        <p:spPr>
          <a:xfrm>
            <a:off x="10008536" y="3271078"/>
            <a:ext cx="1284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2.5</a:t>
            </a:r>
            <a:r>
              <a:rPr lang="en-US" sz="2800" b="1" dirty="0" smtClean="0">
                <a:solidFill>
                  <a:schemeClr val="tx2"/>
                </a:solidFill>
              </a:rPr>
              <a:t>/2.0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6" name="Rectangle 57">
            <a:extLst>
              <a:ext uri="{FF2B5EF4-FFF2-40B4-BE49-F238E27FC236}">
                <a16:creationId xmlns="" xmlns:a16="http://schemas.microsoft.com/office/drawing/2014/main" id="{0050AAD3-60DC-4A14-A3BC-A249F44D55AD}"/>
              </a:ext>
            </a:extLst>
          </p:cNvPr>
          <p:cNvSpPr/>
          <p:nvPr/>
        </p:nvSpPr>
        <p:spPr>
          <a:xfrm>
            <a:off x="10650700" y="1312647"/>
            <a:ext cx="45720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67" name="Rectangle 58">
            <a:extLst>
              <a:ext uri="{FF2B5EF4-FFF2-40B4-BE49-F238E27FC236}">
                <a16:creationId xmlns="" xmlns:a16="http://schemas.microsoft.com/office/drawing/2014/main" id="{43CCAA2F-3846-47C4-AF15-C02B5F4986F0}"/>
              </a:ext>
            </a:extLst>
          </p:cNvPr>
          <p:cNvSpPr/>
          <p:nvPr/>
        </p:nvSpPr>
        <p:spPr>
          <a:xfrm>
            <a:off x="10650700" y="1488526"/>
            <a:ext cx="45720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68" name="TextBox 59">
            <a:extLst>
              <a:ext uri="{FF2B5EF4-FFF2-40B4-BE49-F238E27FC236}">
                <a16:creationId xmlns="" xmlns:a16="http://schemas.microsoft.com/office/drawing/2014/main" id="{4032706B-52CC-47EE-AD2D-6CAEB985D332}"/>
              </a:ext>
            </a:extLst>
          </p:cNvPr>
          <p:cNvSpPr txBox="1"/>
          <p:nvPr/>
        </p:nvSpPr>
        <p:spPr>
          <a:xfrm>
            <a:off x="10057200" y="936000"/>
            <a:ext cx="9541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Legend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Target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Actual</a:t>
            </a:r>
          </a:p>
        </p:txBody>
      </p:sp>
      <p:grpSp>
        <p:nvGrpSpPr>
          <p:cNvPr id="45" name="Nhóm 44">
            <a:extLst>
              <a:ext uri="{FF2B5EF4-FFF2-40B4-BE49-F238E27FC236}">
                <a16:creationId xmlns="" xmlns:a16="http://schemas.microsoft.com/office/drawing/2014/main" id="{4D5FBA84-9DFF-4D6F-B9AD-5BA8ADF3B922}"/>
              </a:ext>
            </a:extLst>
          </p:cNvPr>
          <p:cNvGrpSpPr/>
          <p:nvPr/>
        </p:nvGrpSpPr>
        <p:grpSpPr>
          <a:xfrm>
            <a:off x="1080000" y="1568697"/>
            <a:ext cx="5955581" cy="719378"/>
            <a:chOff x="1080000" y="1661541"/>
            <a:chExt cx="5955581" cy="719378"/>
          </a:xfrm>
        </p:grpSpPr>
        <p:pic>
          <p:nvPicPr>
            <p:cNvPr id="46" name="Đồ họa 10" descr="Đầu có bánh răng">
              <a:extLst>
                <a:ext uri="{FF2B5EF4-FFF2-40B4-BE49-F238E27FC236}">
                  <a16:creationId xmlns="" xmlns:a16="http://schemas.microsoft.com/office/drawing/2014/main" id="{B9D46646-FACA-4589-BAD1-3CD8D5E34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80000" y="1661541"/>
              <a:ext cx="457200" cy="457200"/>
            </a:xfrm>
            <a:prstGeom prst="rect">
              <a:avLst/>
            </a:prstGeom>
          </p:spPr>
        </p:pic>
        <p:sp>
          <p:nvSpPr>
            <p:cNvPr id="47" name="Hộp Văn bản 19">
              <a:extLst>
                <a:ext uri="{FF2B5EF4-FFF2-40B4-BE49-F238E27FC236}">
                  <a16:creationId xmlns="" xmlns:a16="http://schemas.microsoft.com/office/drawing/2014/main" id="{B7CF234B-BE45-4E9C-A67F-CD4A7B347EAD}"/>
                </a:ext>
              </a:extLst>
            </p:cNvPr>
            <p:cNvSpPr txBox="1"/>
            <p:nvPr/>
          </p:nvSpPr>
          <p:spPr>
            <a:xfrm>
              <a:off x="1537200" y="1661541"/>
              <a:ext cx="357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Determine verification strategy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537199" y="1994879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37199" y="2197224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92381" y="1994879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  <p:sp>
          <p:nvSpPr>
            <p:cNvPr id="61" name="Rectangle 48">
              <a:extLst>
                <a:ext uri="{FF2B5EF4-FFF2-40B4-BE49-F238E27FC236}">
                  <a16:creationId xmlns="" xmlns:a16="http://schemas.microsoft.com/office/drawing/2014/main" id="{886DB9F4-C7BB-4F62-8432-6D4A337C5798}"/>
                </a:ext>
              </a:extLst>
            </p:cNvPr>
            <p:cNvSpPr/>
            <p:nvPr/>
          </p:nvSpPr>
          <p:spPr>
            <a:xfrm>
              <a:off x="4292381" y="2198039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 smtClean="0"/>
                <a:t>2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7096290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899C797-84B0-4695-B057-F01D47E9F03C}" vid="{1AB21059-C674-436C-A419-83750F765C46}"/>
    </a:ext>
  </a:extLst>
</a:theme>
</file>

<file path=ppt/theme/theme2.xml><?xml version="1.0" encoding="utf-8"?>
<a:theme xmlns:a="http://schemas.openxmlformats.org/drawingml/2006/main" name="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3.xml><?xml version="1.0" encoding="utf-8"?>
<a:theme xmlns:a="http://schemas.openxmlformats.org/drawingml/2006/main" name="151002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1001_Renesas_Templates_16_9_en.potx" id="{4CECBC3B-BCD1-4ABE-9F0B-FD46036D789B}" vid="{A2AC57C3-B263-4E76-AB4D-EF1C315B111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16065</TotalTime>
  <Words>1562</Words>
  <Application>Microsoft Office PowerPoint</Application>
  <PresentationFormat>Widescreen</PresentationFormat>
  <Paragraphs>332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Narrow</vt:lpstr>
      <vt:lpstr>Calibri</vt:lpstr>
      <vt:lpstr>Symbol</vt:lpstr>
      <vt:lpstr>Wingdings</vt:lpstr>
      <vt:lpstr>Theme1</vt:lpstr>
      <vt:lpstr>151021_Renesas_Templates_16_9_EN_conf</vt:lpstr>
      <vt:lpstr>151002_Renesas_Templates_16_9_EN</vt:lpstr>
      <vt:lpstr>PowerPoint Presentation</vt:lpstr>
      <vt:lpstr>AGENDA</vt:lpstr>
      <vt:lpstr>MENTOR-MENTEE INTERACTION</vt:lpstr>
      <vt:lpstr>Overview</vt:lpstr>
      <vt:lpstr>FUNCTIONAL DESIGN</vt:lpstr>
      <vt:lpstr>FUNCTIONAL DESIGN</vt:lpstr>
      <vt:lpstr>LOGIC DESIGN</vt:lpstr>
      <vt:lpstr>LOGIC DESIGN</vt:lpstr>
      <vt:lpstr>FUNCTIONAL VERIFICATION</vt:lpstr>
      <vt:lpstr>FUNCTIONAL VERIFICATION</vt:lpstr>
      <vt:lpstr>FUNCTIONAL VERIFICATION</vt:lpstr>
      <vt:lpstr>FUNCTIONAL VERIFICATION</vt:lpstr>
      <vt:lpstr>TESTER</vt:lpstr>
      <vt:lpstr>TESTER</vt:lpstr>
      <vt:lpstr>FUCNTIONAL DESIGN – 2nd year target</vt:lpstr>
      <vt:lpstr>LOGIC DESIGN – 2nd year target</vt:lpstr>
      <vt:lpstr>FUNCTIONAL VERIFICATION – 2nd year target</vt:lpstr>
      <vt:lpstr>TESTER – 2nd year target</vt:lpstr>
      <vt:lpstr>Difficulties and countermeasure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 Sy. Le</dc:creator>
  <cp:lastModifiedBy>Hau Le</cp:lastModifiedBy>
  <cp:revision>592</cp:revision>
  <dcterms:created xsi:type="dcterms:W3CDTF">2017-11-27T03:25:14Z</dcterms:created>
  <dcterms:modified xsi:type="dcterms:W3CDTF">2018-12-18T11:18:37Z</dcterms:modified>
</cp:coreProperties>
</file>