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20"/>
  </p:notesMasterIdLst>
  <p:sldIdLst>
    <p:sldId id="256" r:id="rId4"/>
    <p:sldId id="257" r:id="rId5"/>
    <p:sldId id="266" r:id="rId6"/>
    <p:sldId id="289" r:id="rId7"/>
    <p:sldId id="285" r:id="rId8"/>
    <p:sldId id="283" r:id="rId9"/>
    <p:sldId id="286" r:id="rId10"/>
    <p:sldId id="279" r:id="rId11"/>
    <p:sldId id="280" r:id="rId12"/>
    <p:sldId id="281" r:id="rId13"/>
    <p:sldId id="287" r:id="rId14"/>
    <p:sldId id="288" r:id="rId15"/>
    <p:sldId id="290" r:id="rId16"/>
    <p:sldId id="291" r:id="rId17"/>
    <p:sldId id="29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</p14:sldIdLst>
        </p14:section>
        <p14:section name="1st year result" id="{E953AE2F-3BC2-40AA-9689-69F2B22E338B}">
          <p14:sldIdLst>
            <p14:sldId id="289"/>
            <p14:sldId id="285"/>
            <p14:sldId id="283"/>
            <p14:sldId id="286"/>
            <p14:sldId id="279"/>
            <p14:sldId id="280"/>
            <p14:sldId id="281"/>
            <p14:sldId id="287"/>
          </p14:sldIdLst>
        </p14:section>
        <p14:section name="2nd year target" id="{8D891972-008F-4FAA-ABD8-EFB78A51F1C3}">
          <p14:sldIdLst>
            <p14:sldId id="288"/>
            <p14:sldId id="290"/>
            <p14:sldId id="291"/>
            <p14:sldId id="292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84047" autoAdjust="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29.sv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8.png"/><Relationship Id="rId11" Type="http://schemas.openxmlformats.org/officeDocument/2006/relationships/image" Target="../media/image21.svg"/><Relationship Id="rId5" Type="http://schemas.openxmlformats.org/officeDocument/2006/relationships/image" Target="../media/image27.svg"/><Relationship Id="rId15" Type="http://schemas.openxmlformats.org/officeDocument/2006/relationships/image" Target="../media/image17.svg"/><Relationship Id="rId10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7.sv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12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0.png"/><Relationship Id="rId11" Type="http://schemas.openxmlformats.org/officeDocument/2006/relationships/image" Target="../media/image23.svg"/><Relationship Id="rId5" Type="http://schemas.openxmlformats.org/officeDocument/2006/relationships/image" Target="../media/image9.sv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9200" y="0"/>
            <a:ext cx="11253600" cy="61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7721" y="0"/>
            <a:ext cx="7315200" cy="2592000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 TRAINING</a:t>
            </a:r>
          </a:p>
          <a:p>
            <a:r>
              <a:rPr lang="en-US" dirty="0">
                <a:latin typeface="+mn-lt"/>
              </a:rPr>
              <a:t>THE 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 YEAR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87721" y="2729222"/>
            <a:ext cx="7315200" cy="855958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Mentor:	FED1/PER/TIMER/THU MANH VO</a:t>
            </a:r>
          </a:p>
          <a:p>
            <a:r>
              <a:rPr lang="en-US" dirty="0">
                <a:latin typeface="+mn-lt"/>
              </a:rPr>
              <a:t>Mentee:	FED1/PER/TIMER/HAU SY LE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87721" y="3722402"/>
            <a:ext cx="73152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December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0000" y="2388150"/>
            <a:ext cx="5955581" cy="562576"/>
            <a:chOff x="1080000" y="2272267"/>
            <a:chExt cx="5955581" cy="562576"/>
          </a:xfrm>
        </p:grpSpPr>
        <p:grpSp>
          <p:nvGrpSpPr>
            <p:cNvPr id="4" name="Nhóm 27">
              <a:extLst>
                <a:ext uri="{FF2B5EF4-FFF2-40B4-BE49-F238E27FC236}">
                  <a16:creationId xmlns:a16="http://schemas.microsoft.com/office/drawing/2014/main" id="{A22FA561-2E1E-4D0D-9D58-75839BA6075C}"/>
                </a:ext>
              </a:extLst>
            </p:cNvPr>
            <p:cNvGrpSpPr/>
            <p:nvPr/>
          </p:nvGrpSpPr>
          <p:grpSpPr>
            <a:xfrm>
              <a:off x="1080000" y="2272267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0000" y="3114759"/>
            <a:ext cx="7346478" cy="659818"/>
            <a:chOff x="1080000" y="2864715"/>
            <a:chExt cx="7346478" cy="659818"/>
          </a:xfrm>
        </p:grpSpPr>
        <p:grpSp>
          <p:nvGrpSpPr>
            <p:cNvPr id="7" name="Nhóm 28">
              <a:extLst>
                <a:ext uri="{FF2B5EF4-FFF2-40B4-BE49-F238E27FC236}">
                  <a16:creationId xmlns:a16="http://schemas.microsoft.com/office/drawing/2014/main" id="{B509A667-22C3-445E-8ECD-9783ED13AA98}"/>
                </a:ext>
              </a:extLst>
            </p:cNvPr>
            <p:cNvGrpSpPr/>
            <p:nvPr/>
          </p:nvGrpSpPr>
          <p:grpSpPr>
            <a:xfrm>
              <a:off x="1080000" y="2864715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:a16="http://schemas.microsoft.com/office/drawing/2014/main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:a16="http://schemas.microsoft.com/office/drawing/2014/main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list</a:t>
                </a:r>
                <a:endParaRPr lang="en-US" sz="16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43248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80000" y="3938610"/>
            <a:ext cx="8718078" cy="659483"/>
            <a:chOff x="1080000" y="3771712"/>
            <a:chExt cx="8718078" cy="659483"/>
          </a:xfrm>
        </p:grpSpPr>
        <p:grpSp>
          <p:nvGrpSpPr>
            <p:cNvPr id="10" name="Nhóm 29">
              <a:extLst>
                <a:ext uri="{FF2B5EF4-FFF2-40B4-BE49-F238E27FC236}">
                  <a16:creationId xmlns:a16="http://schemas.microsoft.com/office/drawing/2014/main" id="{ADD44F73-D7E6-4184-9C5D-80B134FE1311}"/>
                </a:ext>
              </a:extLst>
            </p:cNvPr>
            <p:cNvGrpSpPr/>
            <p:nvPr/>
          </p:nvGrpSpPr>
          <p:grpSpPr>
            <a:xfrm>
              <a:off x="1080000" y="3771712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:a16="http://schemas.microsoft.com/office/drawing/2014/main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:a16="http://schemas.microsoft.com/office/drawing/2014/main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80000" y="4762126"/>
            <a:ext cx="8718078" cy="659545"/>
            <a:chOff x="1080000" y="4678709"/>
            <a:chExt cx="8718078" cy="659545"/>
          </a:xfrm>
        </p:grpSpPr>
        <p:grpSp>
          <p:nvGrpSpPr>
            <p:cNvPr id="13" name="Nhóm 30">
              <a:extLst>
                <a:ext uri="{FF2B5EF4-FFF2-40B4-BE49-F238E27FC236}">
                  <a16:creationId xmlns:a16="http://schemas.microsoft.com/office/drawing/2014/main" id="{22BF9D0B-136C-408B-B280-6963B306BB83}"/>
                </a:ext>
              </a:extLst>
            </p:cNvPr>
            <p:cNvGrpSpPr/>
            <p:nvPr/>
          </p:nvGrpSpPr>
          <p:grpSpPr>
            <a:xfrm>
              <a:off x="1080000" y="4678709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:a16="http://schemas.microsoft.com/office/drawing/2014/main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:a16="http://schemas.microsoft.com/office/drawing/2014/main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4619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80000" y="5585706"/>
            <a:ext cx="7346478" cy="659545"/>
            <a:chOff x="1080000" y="5585706"/>
            <a:chExt cx="7346478" cy="659545"/>
          </a:xfrm>
        </p:grpSpPr>
        <p:grpSp>
          <p:nvGrpSpPr>
            <p:cNvPr id="16" name="Nhóm 31">
              <a:extLst>
                <a:ext uri="{FF2B5EF4-FFF2-40B4-BE49-F238E27FC236}">
                  <a16:creationId xmlns:a16="http://schemas.microsoft.com/office/drawing/2014/main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:a16="http://schemas.microsoft.com/office/drawing/2014/main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:a16="http://schemas.microsoft.com/office/drawing/2014/main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15264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75664A0A-EEDD-48B9-AB20-C2D7E87002E4}"/>
              </a:ext>
            </a:extLst>
          </p:cNvPr>
          <p:cNvGrpSpPr/>
          <p:nvPr/>
        </p:nvGrpSpPr>
        <p:grpSpPr>
          <a:xfrm>
            <a:off x="1080000" y="1661541"/>
            <a:ext cx="5955581" cy="562576"/>
            <a:chOff x="1080000" y="1661541"/>
            <a:chExt cx="5955581" cy="562576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AA3AD1B8-F850-43FE-9311-76D841CC9B6E}"/>
                </a:ext>
              </a:extLst>
            </p:cNvPr>
            <p:cNvGrpSpPr/>
            <p:nvPr/>
          </p:nvGrpSpPr>
          <p:grpSpPr>
            <a:xfrm>
              <a:off x="1080000" y="1661541"/>
              <a:ext cx="5053330" cy="457200"/>
              <a:chOff x="1080000" y="1661541"/>
              <a:chExt cx="5053330" cy="457200"/>
            </a:xfrm>
          </p:grpSpPr>
          <p:pic>
            <p:nvPicPr>
              <p:cNvPr id="46" name="Đồ họa 10" descr="Đầu có bánh răng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0000" y="166154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7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1537200" y="1661541"/>
                <a:ext cx="459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Determine verification strategy (policy)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537199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3267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pic>
        <p:nvPicPr>
          <p:cNvPr id="63" name="Đồ họa 62" descr="Huy chương">
            <a:extLst>
              <a:ext uri="{FF2B5EF4-FFF2-40B4-BE49-F238E27FC236}">
                <a16:creationId xmlns:a16="http://schemas.microsoft.com/office/drawing/2014/main" id="{38D6DE39-D6B5-4DFE-951C-5E19BBF5D2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829EE0EF-A1BF-4E04-84F3-58329DF3445D}"/>
              </a:ext>
            </a:extLst>
          </p:cNvPr>
          <p:cNvSpPr txBox="1"/>
          <p:nvPr/>
        </p:nvSpPr>
        <p:spPr>
          <a:xfrm>
            <a:off x="9799345" y="5028937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2.4</a:t>
            </a:r>
            <a:r>
              <a:rPr lang="en-US" sz="2800" b="1" dirty="0">
                <a:solidFill>
                  <a:schemeClr val="tx2"/>
                </a:solidFill>
              </a:rPr>
              <a:t>/2.0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5" name="Group 60">
            <a:extLst>
              <a:ext uri="{FF2B5EF4-FFF2-40B4-BE49-F238E27FC236}">
                <a16:creationId xmlns:a16="http://schemas.microsoft.com/office/drawing/2014/main" id="{0D50BC61-90BD-4803-BABF-52FDE9A789E7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66" name="Rectangle 57">
              <a:extLst>
                <a:ext uri="{FF2B5EF4-FFF2-40B4-BE49-F238E27FC236}">
                  <a16:creationId xmlns:a16="http://schemas.microsoft.com/office/drawing/2014/main" id="{0050AAD3-60DC-4A14-A3BC-A249F44D55AD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43CCAA2F-3846-47C4-AF15-C02B5F4986F0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8" name="TextBox 59">
              <a:extLst>
                <a:ext uri="{FF2B5EF4-FFF2-40B4-BE49-F238E27FC236}">
                  <a16:creationId xmlns:a16="http://schemas.microsoft.com/office/drawing/2014/main" id="{4032706B-52CC-47EE-AD2D-6CAEB985D332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080000" y="1972443"/>
            <a:ext cx="7281569" cy="1107996"/>
            <a:chOff x="506534" y="4095924"/>
            <a:chExt cx="7281569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682436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tester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functional tester patterns for SWDT(1), RWDT(1), TMU(), TPU()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simulation and </a:t>
              </a:r>
              <a:r>
                <a:rPr lang="en-US" sz="1600" u="sng" dirty="0"/>
                <a:t>fix</a:t>
              </a:r>
              <a:r>
                <a:rPr lang="en-US" sz="1600" dirty="0"/>
                <a:t> asynchronous data transfer warnings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Generate</a:t>
              </a:r>
              <a:r>
                <a:rPr lang="en-US" sz="1600" dirty="0"/>
                <a:t> tester data (</a:t>
              </a:r>
              <a:r>
                <a:rPr lang="en-US" sz="1600" dirty="0" err="1"/>
                <a:t>cyzing</a:t>
              </a:r>
              <a:r>
                <a:rPr lang="en-US" sz="1600" dirty="0"/>
                <a:t>, masking, </a:t>
              </a:r>
              <a:r>
                <a:rPr lang="en-US" sz="1600" dirty="0" err="1"/>
                <a:t>etc</a:t>
              </a:r>
              <a:r>
                <a:rPr lang="en-US" sz="1600" dirty="0"/>
                <a:t>)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000" y="3402687"/>
            <a:ext cx="3455137" cy="888087"/>
            <a:chOff x="1080000" y="3402687"/>
            <a:chExt cx="3455137" cy="888087"/>
          </a:xfrm>
        </p:grpSpPr>
        <p:pic>
          <p:nvPicPr>
            <p:cNvPr id="21" name="Đồ họa 16" descr="Kính hiển vi">
              <a:extLst>
                <a:ext uri="{FF2B5EF4-FFF2-40B4-BE49-F238E27FC236}">
                  <a16:creationId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402687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1537200" y="3429000"/>
              <a:ext cx="299793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Debug for failed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Failure analysis</a:t>
              </a:r>
              <a:r>
                <a:rPr lang="en-US" sz="1600" dirty="0"/>
                <a:t> and </a:t>
              </a:r>
              <a:r>
                <a:rPr lang="en-US" sz="1600" u="sng" dirty="0"/>
                <a:t>fixing</a:t>
              </a:r>
            </a:p>
            <a:p>
              <a:r>
                <a:rPr lang="en-US" sz="1600" dirty="0"/>
                <a:t>+ Get </a:t>
              </a:r>
              <a:r>
                <a:rPr lang="en-US" sz="1600" u="sng" dirty="0"/>
                <a:t>pass within 3 releases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66" name="Rectangle 65"/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E3-ES1.0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8" name="Rectangle 65">
            <a:extLst>
              <a:ext uri="{FF2B5EF4-FFF2-40B4-BE49-F238E27FC236}">
                <a16:creationId xmlns:a16="http://schemas.microsoft.com/office/drawing/2014/main" id="{EDF18BEF-CF4F-4625-AE11-F97B80F403D4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9" name="Rectangle 65">
            <a:extLst>
              <a:ext uri="{FF2B5EF4-FFF2-40B4-BE49-F238E27FC236}">
                <a16:creationId xmlns:a16="http://schemas.microsoft.com/office/drawing/2014/main" id="{BB6B9935-B1E7-45AE-BD36-7B98334067F1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0" name="Rectangle 65">
            <a:extLst>
              <a:ext uri="{FF2B5EF4-FFF2-40B4-BE49-F238E27FC236}">
                <a16:creationId xmlns:a16="http://schemas.microsoft.com/office/drawing/2014/main" id="{204EADB6-04DC-4F95-A8B4-7B0BBCB01FDB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95E64215-285F-4B1C-B1E5-CD951EEB9F50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</p:spTree>
    <p:extLst>
      <p:ext uri="{BB962C8B-B14F-4D97-AF65-F5344CB8AC3E}">
        <p14:creationId xmlns:p14="http://schemas.microsoft.com/office/powerpoint/2010/main" val="142833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DESIGN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220FBE3A-B4B4-4F06-BBC8-32B9B590D1D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Gen 4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2CF094B4-9D80-4AB2-8AA3-9689095A880B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C496B93B-814D-407F-95E4-0F53B20A22F3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</p:spTree>
    <p:extLst>
      <p:ext uri="{BB962C8B-B14F-4D97-AF65-F5344CB8AC3E}">
        <p14:creationId xmlns:p14="http://schemas.microsoft.com/office/powerpoint/2010/main" val="300166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5" name="Rectangle 64">
            <a:extLst>
              <a:ext uri="{FF2B5EF4-FFF2-40B4-BE49-F238E27FC236}">
                <a16:creationId xmlns:a16="http://schemas.microsoft.com/office/drawing/2014/main" id="{22433B83-6ACF-4BDF-9D30-A76108D3871D}"/>
              </a:ext>
            </a:extLst>
          </p:cNvPr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4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AC8DCC0C-3384-4C73-96D5-84869E31D118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C04E0C06-45C6-405C-B9F6-68A8C8C74E98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84CE7410-85B5-4A57-9C60-1A0EED6F1CF2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82602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VERIFICATION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5" name="Rectangle 64">
            <a:extLst>
              <a:ext uri="{FF2B5EF4-FFF2-40B4-BE49-F238E27FC236}">
                <a16:creationId xmlns:a16="http://schemas.microsoft.com/office/drawing/2014/main" id="{C555B850-9A47-4D3F-ADFA-4BC10CCD0DEE}"/>
              </a:ext>
            </a:extLst>
          </p:cNvPr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4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A6FF694E-3F5F-44A5-A096-2FB3B4855F1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65A5013-890C-4639-B61E-4120CD167AC5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81889B08-C2A0-419B-9EC1-C02C0B3FD426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9244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TESTER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91CC5E65-B111-4898-9277-14D29022C4DF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1" name="Rectangle 65">
            <a:extLst>
              <a:ext uri="{FF2B5EF4-FFF2-40B4-BE49-F238E27FC236}">
                <a16:creationId xmlns:a16="http://schemas.microsoft.com/office/drawing/2014/main" id="{15CE529C-325C-4007-ACBC-75733367074D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AA6FCB8A-26A1-4809-BCD3-37E2F968FAB5}"/>
              </a:ext>
            </a:extLst>
          </p:cNvPr>
          <p:cNvSpPr/>
          <p:nvPr/>
        </p:nvSpPr>
        <p:spPr>
          <a:xfrm flipH="1">
            <a:off x="7641894" y="936000"/>
            <a:ext cx="1491982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IIC-DVFS</a:t>
            </a:r>
          </a:p>
        </p:txBody>
      </p:sp>
    </p:spTree>
    <p:extLst>
      <p:ext uri="{BB962C8B-B14F-4D97-AF65-F5344CB8AC3E}">
        <p14:creationId xmlns:p14="http://schemas.microsoft.com/office/powerpoint/2010/main" val="3212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982664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THU VO</a:t>
            </a:r>
          </a:p>
          <a:p>
            <a:pPr algn="ctr"/>
            <a:r>
              <a:rPr lang="en-US" dirty="0"/>
              <a:t>22G – 1605</a:t>
            </a:r>
          </a:p>
          <a:p>
            <a:pPr algn="ctr"/>
            <a:r>
              <a:rPr lang="en-US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6466136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HAU LE</a:t>
            </a:r>
          </a:p>
          <a:p>
            <a:pPr algn="ctr"/>
            <a:r>
              <a:rPr lang="en-US" dirty="0"/>
              <a:t>26G – 2082</a:t>
            </a:r>
          </a:p>
          <a:p>
            <a:pPr algn="ctr"/>
            <a:r>
              <a:rPr lang="en-US" dirty="0"/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3EB676D8-BE4D-4514-9B31-10CC3F1DFA86}"/>
              </a:ext>
            </a:extLst>
          </p:cNvPr>
          <p:cNvGrpSpPr/>
          <p:nvPr/>
        </p:nvGrpSpPr>
        <p:grpSpPr>
          <a:xfrm>
            <a:off x="1080000" y="3941430"/>
            <a:ext cx="7847365" cy="1107996"/>
            <a:chOff x="1051339" y="3193399"/>
            <a:chExt cx="7847365" cy="1107996"/>
          </a:xfrm>
        </p:grpSpPr>
        <p:pic>
          <p:nvPicPr>
            <p:cNvPr id="48" name="Đồ họa 47" descr="Hợp đồng">
              <a:extLst>
                <a:ext uri="{FF2B5EF4-FFF2-40B4-BE49-F238E27FC236}">
                  <a16:creationId xmlns:a16="http://schemas.microsoft.com/office/drawing/2014/main" id="{D68C51FA-239A-4D7D-9E8A-12E0FC70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3193399"/>
              <a:ext cx="457200" cy="457200"/>
            </a:xfrm>
            <a:prstGeom prst="rect">
              <a:avLst/>
            </a:prstGeom>
          </p:spPr>
        </p:pic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AADA52D9-E2A0-414C-B194-9A7F5B94AFF8}"/>
                </a:ext>
              </a:extLst>
            </p:cNvPr>
            <p:cNvSpPr/>
            <p:nvPr/>
          </p:nvSpPr>
          <p:spPr>
            <a:xfrm>
              <a:off x="1508539" y="3193399"/>
              <a:ext cx="739016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</a:t>
              </a:r>
              <a:r>
                <a:rPr lang="en-US" b="1" dirty="0" err="1"/>
                <a:t>SpyGlass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</a:t>
              </a:r>
              <a:r>
                <a:rPr lang="en-US" sz="1600" dirty="0" err="1"/>
                <a:t>SpyGlass</a:t>
              </a:r>
              <a:r>
                <a:rPr lang="en-US" sz="1600" dirty="0"/>
                <a:t> check and </a:t>
              </a:r>
              <a:r>
                <a:rPr lang="en-US" sz="1600" u="sng" dirty="0"/>
                <a:t>summary</a:t>
              </a:r>
              <a:r>
                <a:rPr lang="en-US" sz="1600" dirty="0"/>
                <a:t> the result for I2C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Judgement</a:t>
              </a:r>
              <a:r>
                <a:rPr lang="en-US" sz="1600" dirty="0"/>
                <a:t> the result, </a:t>
              </a:r>
              <a:r>
                <a:rPr lang="en-US" sz="1600" u="sng" dirty="0"/>
                <a:t>propose</a:t>
              </a:r>
              <a:r>
                <a:rPr lang="en-US" sz="1600" dirty="0"/>
                <a:t> idea how to fix errors and warnings to the REL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</a:t>
              </a:r>
              <a:r>
                <a:rPr lang="en-US" sz="1600" dirty="0"/>
                <a:t> necessary fixing to the RTL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1DAF8C57-8C41-4D6B-A273-BC748C400499}"/>
              </a:ext>
            </a:extLst>
          </p:cNvPr>
          <p:cNvGrpSpPr/>
          <p:nvPr/>
        </p:nvGrpSpPr>
        <p:grpSpPr>
          <a:xfrm>
            <a:off x="1080000" y="2789647"/>
            <a:ext cx="6792652" cy="861774"/>
            <a:chOff x="1051339" y="1562444"/>
            <a:chExt cx="6792652" cy="861774"/>
          </a:xfrm>
        </p:grpSpPr>
        <p:pic>
          <p:nvPicPr>
            <p:cNvPr id="56" name="Đồ họa 55" descr="Trò chơi đố">
              <a:extLst>
                <a:ext uri="{FF2B5EF4-FFF2-40B4-BE49-F238E27FC236}">
                  <a16:creationId xmlns:a16="http://schemas.microsoft.com/office/drawing/2014/main" id="{3684E68D-AE01-4229-84E1-EE2EFC883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1562444"/>
              <a:ext cx="457200" cy="457200"/>
            </a:xfrm>
            <a:prstGeom prst="rect">
              <a:avLst/>
            </a:prstGeom>
          </p:spPr>
        </p:pic>
        <p:sp>
          <p:nvSpPr>
            <p:cNvPr id="57" name="Hình chữ nhật 56">
              <a:extLst>
                <a:ext uri="{FF2B5EF4-FFF2-40B4-BE49-F238E27FC236}">
                  <a16:creationId xmlns:a16="http://schemas.microsoft.com/office/drawing/2014/main" id="{264A72E1-5A22-4E0A-87DB-DA9174FF2451}"/>
                </a:ext>
              </a:extLst>
            </p:cNvPr>
            <p:cNvSpPr/>
            <p:nvPr/>
          </p:nvSpPr>
          <p:spPr>
            <a:xfrm>
              <a:off x="1508539" y="1562444"/>
              <a:ext cx="6335452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detailed design description</a:t>
              </a:r>
              <a:r>
                <a:rPr lang="en-US" sz="1600" dirty="0"/>
                <a:t> from RTL for SWDT and RWDT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RTL coding</a:t>
              </a:r>
              <a:r>
                <a:rPr lang="en-US" sz="1600" dirty="0"/>
                <a:t> for I2C (284 new lines, 372 modified lines)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E3D9409A-60F2-49B7-BBD9-18516E9E17D2}"/>
              </a:ext>
            </a:extLst>
          </p:cNvPr>
          <p:cNvGrpSpPr/>
          <p:nvPr/>
        </p:nvGrpSpPr>
        <p:grpSpPr>
          <a:xfrm>
            <a:off x="1080000" y="5171190"/>
            <a:ext cx="7918986" cy="1107996"/>
            <a:chOff x="1051339" y="4808519"/>
            <a:chExt cx="7918986" cy="1107996"/>
          </a:xfrm>
        </p:grpSpPr>
        <p:pic>
          <p:nvPicPr>
            <p:cNvPr id="66" name="Đồ họa 65" descr="Đầu có bánh răng">
              <a:extLst>
                <a:ext uri="{FF2B5EF4-FFF2-40B4-BE49-F238E27FC236}">
                  <a16:creationId xmlns:a16="http://schemas.microsoft.com/office/drawing/2014/main" id="{3479665A-B91C-40D4-9049-87CF1766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4808519"/>
              <a:ext cx="457200" cy="457200"/>
            </a:xfrm>
            <a:prstGeom prst="rect">
              <a:avLst/>
            </a:prstGeom>
          </p:spPr>
        </p:pic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8660D22D-6201-41FD-BA32-80A9D4E26B9A}"/>
                </a:ext>
              </a:extLst>
            </p:cNvPr>
            <p:cNvSpPr/>
            <p:nvPr/>
          </p:nvSpPr>
          <p:spPr>
            <a:xfrm>
              <a:off x="1508539" y="4808519"/>
              <a:ext cx="7461786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  <a:p>
              <a:r>
                <a:rPr lang="en-US" sz="1600" dirty="0"/>
                <a:t>+ Determine new check items for I2C’s legacy design and the new change points</a:t>
              </a:r>
            </a:p>
            <a:p>
              <a:r>
                <a:rPr lang="en-US" sz="1600" dirty="0"/>
                <a:t>+ Remove unnecessary check items for I2C</a:t>
              </a:r>
            </a:p>
            <a:p>
              <a:r>
                <a:rPr lang="en-US" sz="1600" dirty="0"/>
                <a:t>+ Improve checking method for legacy items as well as new items</a:t>
              </a:r>
            </a:p>
          </p:txBody>
        </p:sp>
      </p:grpSp>
      <p:sp>
        <p:nvSpPr>
          <p:cNvPr id="15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16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8349334" y="1240577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grpSp>
        <p:nvGrpSpPr>
          <p:cNvPr id="18" name="Nhóm 13">
            <a:extLst>
              <a:ext uri="{FF2B5EF4-FFF2-40B4-BE49-F238E27FC236}">
                <a16:creationId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10151842" cy="861774"/>
            <a:chOff x="1051339" y="1599457"/>
            <a:chExt cx="10151842" cy="861774"/>
          </a:xfrm>
        </p:grpSpPr>
        <p:pic>
          <p:nvPicPr>
            <p:cNvPr id="19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9694642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Discuss</a:t>
              </a:r>
              <a:r>
                <a:rPr lang="en-US" sz="1600" dirty="0"/>
                <a:t> with the REL to make I2C design specs (I2C clock stretching, I2C fast mode plus)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for REL’s I2C design specs issue (incorrect IO cell control logic, missing individual constraint)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13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pSp>
        <p:nvGrpSpPr>
          <p:cNvPr id="22" name="Group 60">
            <a:extLst>
              <a:ext uri="{FF2B5EF4-FFF2-40B4-BE49-F238E27FC236}">
                <a16:creationId xmlns:a16="http://schemas.microsoft.com/office/drawing/2014/main" id="{F009B9CC-6097-47B7-8192-19378D99E16A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23" name="Rectangle 57">
              <a:extLst>
                <a:ext uri="{FF2B5EF4-FFF2-40B4-BE49-F238E27FC236}">
                  <a16:creationId xmlns:a16="http://schemas.microsoft.com/office/drawing/2014/main" id="{09275399-827C-4D40-B298-E6CCFA7F4876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3BCFA52C-30EB-4051-B9D0-2D72F2FE96A6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5" name="TextBox 59">
              <a:extLst>
                <a:ext uri="{FF2B5EF4-FFF2-40B4-BE49-F238E27FC236}">
                  <a16:creationId xmlns:a16="http://schemas.microsoft.com/office/drawing/2014/main" id="{59D1C1E6-8E8B-4C9F-A3A7-05F94A7E9AC7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5955582" cy="650597"/>
            <a:chOff x="1051339" y="1599457"/>
            <a:chExt cx="5955582" cy="650597"/>
          </a:xfrm>
        </p:grpSpPr>
        <p:pic>
          <p:nvPicPr>
            <p:cNvPr id="5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4275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4DB5DAFA-3437-4521-B67C-5AFA6E093998}"/>
                </a:ext>
              </a:extLst>
            </p:cNvPr>
            <p:cNvSpPr/>
            <p:nvPr/>
          </p:nvSpPr>
          <p:spPr>
            <a:xfrm>
              <a:off x="1508539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D3AD5E18-F395-407B-A874-FED8FCE9E71F}"/>
                </a:ext>
              </a:extLst>
            </p:cNvPr>
            <p:cNvSpPr/>
            <p:nvPr/>
          </p:nvSpPr>
          <p:spPr>
            <a:xfrm>
              <a:off x="1508539" y="21586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472058DE-DBD8-46F8-BACB-8B73B45D88D7}"/>
                </a:ext>
              </a:extLst>
            </p:cNvPr>
            <p:cNvSpPr/>
            <p:nvPr/>
          </p:nvSpPr>
          <p:spPr>
            <a:xfrm>
              <a:off x="4263721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29" name="Rectangle 61">
              <a:extLst>
                <a:ext uri="{FF2B5EF4-FFF2-40B4-BE49-F238E27FC236}">
                  <a16:creationId xmlns:a16="http://schemas.microsoft.com/office/drawing/2014/main" id="{F255DC2B-80E7-47F3-9C06-028697B7C22E}"/>
                </a:ext>
              </a:extLst>
            </p:cNvPr>
            <p:cNvSpPr/>
            <p:nvPr/>
          </p:nvSpPr>
          <p:spPr>
            <a:xfrm>
              <a:off x="4263721" y="21586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5D05B92F-BE08-4644-A064-11A033A73CF2}"/>
              </a:ext>
            </a:extLst>
          </p:cNvPr>
          <p:cNvGrpSpPr/>
          <p:nvPr/>
        </p:nvGrpSpPr>
        <p:grpSpPr>
          <a:xfrm>
            <a:off x="1080000" y="4017221"/>
            <a:ext cx="3200400" cy="666749"/>
            <a:chOff x="1051339" y="4169197"/>
            <a:chExt cx="3200400" cy="666749"/>
          </a:xfrm>
        </p:grpSpPr>
        <p:pic>
          <p:nvPicPr>
            <p:cNvPr id="11" name="Đồ họa 10" descr="Hệ thống phân cấp">
              <a:extLst>
                <a:ext uri="{FF2B5EF4-FFF2-40B4-BE49-F238E27FC236}">
                  <a16:creationId xmlns:a16="http://schemas.microsoft.com/office/drawing/2014/main" id="{85936E65-059E-4F1C-B224-9979CB5B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4169197"/>
              <a:ext cx="457200" cy="457200"/>
            </a:xfrm>
            <a:prstGeom prst="rect">
              <a:avLst/>
            </a:prstGeom>
          </p:spPr>
        </p:pic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88FFDA5E-41CA-4722-A448-DC01BCD849EB}"/>
                </a:ext>
              </a:extLst>
            </p:cNvPr>
            <p:cNvSpPr/>
            <p:nvPr/>
          </p:nvSpPr>
          <p:spPr>
            <a:xfrm>
              <a:off x="1508539" y="4169197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top level netlist</a:t>
              </a:r>
            </a:p>
          </p:txBody>
        </p:sp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E4D56A3B-D6F6-4BF1-A466-C5BAC68F8DBE}"/>
                </a:ext>
              </a:extLst>
            </p:cNvPr>
            <p:cNvSpPr/>
            <p:nvPr/>
          </p:nvSpPr>
          <p:spPr>
            <a:xfrm>
              <a:off x="1508539" y="464091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EDC3B671-9D41-4660-A5E1-D57F79CEDA39}"/>
                </a:ext>
              </a:extLst>
            </p:cNvPr>
            <p:cNvSpPr/>
            <p:nvPr/>
          </p:nvSpPr>
          <p:spPr>
            <a:xfrm>
              <a:off x="1508539" y="474450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5F8DE41E-0DF4-4719-B80D-6394F63BA7EE}"/>
              </a:ext>
            </a:extLst>
          </p:cNvPr>
          <p:cNvGrpSpPr/>
          <p:nvPr/>
        </p:nvGrpSpPr>
        <p:grpSpPr>
          <a:xfrm>
            <a:off x="1080000" y="5636471"/>
            <a:ext cx="3200400" cy="652511"/>
            <a:chOff x="1051339" y="5794288"/>
            <a:chExt cx="3200400" cy="652511"/>
          </a:xfrm>
        </p:grpSpPr>
        <p:pic>
          <p:nvPicPr>
            <p:cNvPr id="15" name="Đồ họa 14" descr="Biểu đồ hình tròn">
              <a:extLst>
                <a:ext uri="{FF2B5EF4-FFF2-40B4-BE49-F238E27FC236}">
                  <a16:creationId xmlns:a16="http://schemas.microsoft.com/office/drawing/2014/main" id="{5A477F48-AD05-4411-B21F-1F8661FE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0DFC0BD6-9B2A-4DA2-B49D-AE6FBA58DDE0}"/>
                </a:ext>
              </a:extLst>
            </p:cNvPr>
            <p:cNvSpPr/>
            <p:nvPr/>
          </p:nvSpPr>
          <p:spPr>
            <a:xfrm>
              <a:off x="1508539" y="5794288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C480AB7D-FFB4-4C3A-8CD9-6447A7D1BCFE}"/>
                </a:ext>
              </a:extLst>
            </p:cNvPr>
            <p:cNvSpPr/>
            <p:nvPr/>
          </p:nvSpPr>
          <p:spPr>
            <a:xfrm>
              <a:off x="1508539" y="625176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CAFF18ED-38DE-41E7-873A-192F9D213989}"/>
                </a:ext>
              </a:extLst>
            </p:cNvPr>
            <p:cNvSpPr/>
            <p:nvPr/>
          </p:nvSpPr>
          <p:spPr>
            <a:xfrm>
              <a:off x="1508539" y="635535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D254204F-B382-4DA7-A52C-2FA0D933737F}"/>
              </a:ext>
            </a:extLst>
          </p:cNvPr>
          <p:cNvGrpSpPr/>
          <p:nvPr/>
        </p:nvGrpSpPr>
        <p:grpSpPr>
          <a:xfrm>
            <a:off x="1080000" y="3211751"/>
            <a:ext cx="5955582" cy="662569"/>
            <a:chOff x="1051339" y="3283679"/>
            <a:chExt cx="5955582" cy="662569"/>
          </a:xfrm>
        </p:grpSpPr>
        <p:pic>
          <p:nvPicPr>
            <p:cNvPr id="9" name="Đồ họa 8" descr="Hợp đồng">
              <a:extLst>
                <a:ext uri="{FF2B5EF4-FFF2-40B4-BE49-F238E27FC236}">
                  <a16:creationId xmlns:a16="http://schemas.microsoft.com/office/drawing/2014/main" id="{3B6D3F1D-36F1-4BF5-BF50-DD5A19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3283679"/>
              <a:ext cx="457200" cy="457200"/>
            </a:xfrm>
            <a:prstGeom prst="rect">
              <a:avLst/>
            </a:prstGeom>
          </p:spPr>
        </p:pic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00F2CB72-FDE2-4399-83E3-6E77BE2192C3}"/>
                </a:ext>
              </a:extLst>
            </p:cNvPr>
            <p:cNvSpPr/>
            <p:nvPr/>
          </p:nvSpPr>
          <p:spPr>
            <a:xfrm>
              <a:off x="1508539" y="3283679"/>
              <a:ext cx="4617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(Spyglass)</a:t>
              </a:r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F29BC213-0EFF-4CE4-A33F-9EE40FAD2BC1}"/>
                </a:ext>
              </a:extLst>
            </p:cNvPr>
            <p:cNvSpPr/>
            <p:nvPr/>
          </p:nvSpPr>
          <p:spPr>
            <a:xfrm>
              <a:off x="1508539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B8145376-17E4-4DC2-9F5B-9F504FF48F22}"/>
                </a:ext>
              </a:extLst>
            </p:cNvPr>
            <p:cNvSpPr/>
            <p:nvPr/>
          </p:nvSpPr>
          <p:spPr>
            <a:xfrm>
              <a:off x="1508539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A9AD40CE-CFB4-4838-86C3-60169614DD3B}"/>
                </a:ext>
              </a:extLst>
            </p:cNvPr>
            <p:cNvSpPr/>
            <p:nvPr/>
          </p:nvSpPr>
          <p:spPr>
            <a:xfrm>
              <a:off x="4263721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7" name="Rectangle 61">
              <a:extLst>
                <a:ext uri="{FF2B5EF4-FFF2-40B4-BE49-F238E27FC236}">
                  <a16:creationId xmlns:a16="http://schemas.microsoft.com/office/drawing/2014/main" id="{78D2959C-B622-429B-8665-B82060B2A393}"/>
                </a:ext>
              </a:extLst>
            </p:cNvPr>
            <p:cNvSpPr/>
            <p:nvPr/>
          </p:nvSpPr>
          <p:spPr>
            <a:xfrm>
              <a:off x="4263721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198FCE-E526-4819-AA2F-C912B06B3326}"/>
              </a:ext>
            </a:extLst>
          </p:cNvPr>
          <p:cNvGrpSpPr/>
          <p:nvPr/>
        </p:nvGrpSpPr>
        <p:grpSpPr>
          <a:xfrm>
            <a:off x="1080000" y="2411307"/>
            <a:ext cx="5955582" cy="657543"/>
            <a:chOff x="1051339" y="2441568"/>
            <a:chExt cx="5955582" cy="657543"/>
          </a:xfrm>
        </p:grpSpPr>
        <p:pic>
          <p:nvPicPr>
            <p:cNvPr id="7" name="Đồ họa 6" descr="Trò chơi đố">
              <a:extLst>
                <a:ext uri="{FF2B5EF4-FFF2-40B4-BE49-F238E27FC236}">
                  <a16:creationId xmlns:a16="http://schemas.microsoft.com/office/drawing/2014/main" id="{E6CE28A9-C191-4956-9AA9-8F403711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1339" y="2441568"/>
              <a:ext cx="457200" cy="457200"/>
            </a:xfrm>
            <a:prstGeom prst="rect">
              <a:avLst/>
            </a:prstGeom>
          </p:spPr>
        </p:pic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0ABF7092-221D-4DDF-B72F-B6EE9D2898F6}"/>
                </a:ext>
              </a:extLst>
            </p:cNvPr>
            <p:cNvSpPr/>
            <p:nvPr/>
          </p:nvSpPr>
          <p:spPr>
            <a:xfrm>
              <a:off x="1508539" y="2441568"/>
              <a:ext cx="2796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</p:txBody>
        </p:sp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1ACFA447-C354-431D-A66A-98973CA52645}"/>
                </a:ext>
              </a:extLst>
            </p:cNvPr>
            <p:cNvSpPr/>
            <p:nvPr/>
          </p:nvSpPr>
          <p:spPr>
            <a:xfrm>
              <a:off x="1508539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57E7E228-3EDA-487F-A681-980E6D67190D}"/>
                </a:ext>
              </a:extLst>
            </p:cNvPr>
            <p:cNvSpPr/>
            <p:nvPr/>
          </p:nvSpPr>
          <p:spPr>
            <a:xfrm>
              <a:off x="1508539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5079BDF3-2D08-44D3-8A75-124B6F857EA9}"/>
                </a:ext>
              </a:extLst>
            </p:cNvPr>
            <p:cNvSpPr/>
            <p:nvPr/>
          </p:nvSpPr>
          <p:spPr>
            <a:xfrm>
              <a:off x="4263721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5D649658-A0EC-4C59-8025-546496445C5B}"/>
                </a:ext>
              </a:extLst>
            </p:cNvPr>
            <p:cNvSpPr/>
            <p:nvPr/>
          </p:nvSpPr>
          <p:spPr>
            <a:xfrm>
              <a:off x="4263721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B8A06B42-43B5-41EB-9C1D-E8D62C6F2786}"/>
              </a:ext>
            </a:extLst>
          </p:cNvPr>
          <p:cNvGrpSpPr/>
          <p:nvPr/>
        </p:nvGrpSpPr>
        <p:grpSpPr>
          <a:xfrm>
            <a:off x="1080000" y="4826871"/>
            <a:ext cx="5955582" cy="666698"/>
            <a:chOff x="1051339" y="4984002"/>
            <a:chExt cx="5955582" cy="666698"/>
          </a:xfrm>
        </p:grpSpPr>
        <p:pic>
          <p:nvPicPr>
            <p:cNvPr id="13" name="Đồ họa 12" descr="Đầu có bánh răng">
              <a:extLst>
                <a:ext uri="{FF2B5EF4-FFF2-40B4-BE49-F238E27FC236}">
                  <a16:creationId xmlns:a16="http://schemas.microsoft.com/office/drawing/2014/main" id="{57F2B989-985B-4C5B-8147-5F111A7F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1339" y="4984002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2DD35C5-3646-44C2-8F5A-6BBCB4268B40}"/>
                </a:ext>
              </a:extLst>
            </p:cNvPr>
            <p:cNvSpPr/>
            <p:nvPr/>
          </p:nvSpPr>
          <p:spPr>
            <a:xfrm>
              <a:off x="1508539" y="4984002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B85E8C1A-E141-4C39-975E-3850753D1EFC}"/>
                </a:ext>
              </a:extLst>
            </p:cNvPr>
            <p:cNvSpPr/>
            <p:nvPr/>
          </p:nvSpPr>
          <p:spPr>
            <a:xfrm>
              <a:off x="1508539" y="545567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1508539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5" name="Rectangle 61">
              <a:extLst>
                <a:ext uri="{FF2B5EF4-FFF2-40B4-BE49-F238E27FC236}">
                  <a16:creationId xmlns:a16="http://schemas.microsoft.com/office/drawing/2014/main" id="{50748B3F-62B9-4EF9-9277-9F73F9825141}"/>
                </a:ext>
              </a:extLst>
            </p:cNvPr>
            <p:cNvSpPr/>
            <p:nvPr/>
          </p:nvSpPr>
          <p:spPr>
            <a:xfrm>
              <a:off x="4263721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pic>
        <p:nvPicPr>
          <p:cNvPr id="54" name="Đồ họa 53" descr="Huy chương">
            <a:extLst>
              <a:ext uri="{FF2B5EF4-FFF2-40B4-BE49-F238E27FC236}">
                <a16:creationId xmlns:a16="http://schemas.microsoft.com/office/drawing/2014/main" id="{2A7EA7CD-AE04-4878-81D2-D63A59A8A5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5F7304E3-1CFE-4910-8F80-43D4F52866E0}"/>
              </a:ext>
            </a:extLst>
          </p:cNvPr>
          <p:cNvSpPr txBox="1"/>
          <p:nvPr/>
        </p:nvSpPr>
        <p:spPr>
          <a:xfrm>
            <a:off x="9799344" y="5028937"/>
            <a:ext cx="1284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1.7</a:t>
            </a:r>
            <a:r>
              <a:rPr lang="en-US" sz="2800" b="1" dirty="0">
                <a:solidFill>
                  <a:schemeClr val="tx2"/>
                </a:solidFill>
              </a:rPr>
              <a:t>/1.5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1B0EFE30-AC2D-49F5-AB79-FAF99575C4D9}"/>
              </a:ext>
            </a:extLst>
          </p:cNvPr>
          <p:cNvGrpSpPr/>
          <p:nvPr/>
        </p:nvGrpSpPr>
        <p:grpSpPr>
          <a:xfrm>
            <a:off x="1080000" y="1698123"/>
            <a:ext cx="5894907" cy="861774"/>
            <a:chOff x="1080000" y="1698123"/>
            <a:chExt cx="5894907" cy="861774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580BD9E0-5CE5-415F-9BE2-DDF968E527B5}"/>
                </a:ext>
              </a:extLst>
            </p:cNvPr>
            <p:cNvSpPr/>
            <p:nvPr/>
          </p:nvSpPr>
          <p:spPr>
            <a:xfrm>
              <a:off x="1537200" y="1698123"/>
              <a:ext cx="543770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Synthesis and do formal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synthesis task smoothly without any issue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Understand</a:t>
              </a:r>
              <a:r>
                <a:rPr lang="en-US" sz="1600" dirty="0"/>
                <a:t> synthesis options, constraint and procedure</a:t>
              </a:r>
            </a:p>
          </p:txBody>
        </p:sp>
        <p:pic>
          <p:nvPicPr>
            <p:cNvPr id="29" name="Đồ họa 28" descr="Nguyên tử">
              <a:extLst>
                <a:ext uri="{FF2B5EF4-FFF2-40B4-BE49-F238E27FC236}">
                  <a16:creationId xmlns:a16="http://schemas.microsoft.com/office/drawing/2014/main" id="{6310B9CD-AABA-4968-A05A-F0955D6B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698123"/>
              <a:ext cx="457200" cy="457200"/>
            </a:xfrm>
            <a:prstGeom prst="rect">
              <a:avLst/>
            </a:prstGeom>
          </p:spPr>
        </p:pic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2763323"/>
            <a:ext cx="7454628" cy="615553"/>
            <a:chOff x="1080000" y="3540561"/>
            <a:chExt cx="7454628" cy="615553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7428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checker errors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78537" y="3673672"/>
            <a:ext cx="5348283" cy="861774"/>
            <a:chOff x="1080000" y="5382998"/>
            <a:chExt cx="5348283" cy="861774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4891083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Summarize</a:t>
              </a:r>
              <a:r>
                <a:rPr lang="en-US" sz="1600" dirty="0"/>
                <a:t>,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timing report result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Fix</a:t>
              </a:r>
              <a:r>
                <a:rPr lang="en-US" sz="1600" dirty="0"/>
                <a:t> timing violation by doing timing ECO for TPU</a:t>
              </a:r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  <p:sp>
        <p:nvSpPr>
          <p:cNvPr id="21" name="Rectangle 65">
            <a:extLst>
              <a:ext uri="{FF2B5EF4-FFF2-40B4-BE49-F238E27FC236}">
                <a16:creationId xmlns:a16="http://schemas.microsoft.com/office/drawing/2014/main" id="{A9AE1EDD-48A4-499C-A369-A75335B39A84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79E94AD6-9C9B-4796-B08D-B0B6350BF9AC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578D65D3-7A51-4A06-8650-CF63AD764385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E9F7974B-98D0-4ADB-B725-94C69AF02DE3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30BEE94B-075D-4BC6-8264-9EF0DF623839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</p:spTree>
    <p:extLst>
      <p:ext uri="{BB962C8B-B14F-4D97-AF65-F5344CB8AC3E}">
        <p14:creationId xmlns:p14="http://schemas.microsoft.com/office/powerpoint/2010/main" val="148549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80BD9E0-5CE5-415F-9BE2-DDF968E527B5}"/>
              </a:ext>
            </a:extLst>
          </p:cNvPr>
          <p:cNvSpPr/>
          <p:nvPr/>
        </p:nvSpPr>
        <p:spPr>
          <a:xfrm>
            <a:off x="1537200" y="169812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Synthesis and do formal verification</a:t>
            </a:r>
          </a:p>
        </p:txBody>
      </p:sp>
      <p:pic>
        <p:nvPicPr>
          <p:cNvPr id="29" name="Đồ họa 28" descr="Nguyên tử">
            <a:extLst>
              <a:ext uri="{FF2B5EF4-FFF2-40B4-BE49-F238E27FC236}">
                <a16:creationId xmlns:a16="http://schemas.microsoft.com/office/drawing/2014/main" id="{6310B9CD-AABA-4968-A05A-F0955D6BF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000" y="1698123"/>
            <a:ext cx="457200" cy="457200"/>
          </a:xfrm>
          <a:prstGeom prst="rect">
            <a:avLst/>
          </a:prstGeom>
        </p:spPr>
      </p:pic>
      <p:sp>
        <p:nvSpPr>
          <p:cNvPr id="30" name="Rectangle 47">
            <a:extLst>
              <a:ext uri="{FF2B5EF4-FFF2-40B4-BE49-F238E27FC236}">
                <a16:creationId xmlns:a16="http://schemas.microsoft.com/office/drawing/2014/main" id="{69BA1A2C-DF2C-4345-BA96-D0C78BC382D6}"/>
              </a:ext>
            </a:extLst>
          </p:cNvPr>
          <p:cNvSpPr/>
          <p:nvPr/>
        </p:nvSpPr>
        <p:spPr>
          <a:xfrm>
            <a:off x="1537200" y="2154462"/>
            <a:ext cx="2743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1</a:t>
            </a:r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C57CCD74-FB83-4332-9BB0-778D0D186CBD}"/>
              </a:ext>
            </a:extLst>
          </p:cNvPr>
          <p:cNvSpPr/>
          <p:nvPr/>
        </p:nvSpPr>
        <p:spPr>
          <a:xfrm>
            <a:off x="1537200" y="2258052"/>
            <a:ext cx="2743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F575F433-2A64-43FC-8409-1CEE1CEE0E4A}"/>
              </a:ext>
            </a:extLst>
          </p:cNvPr>
          <p:cNvSpPr/>
          <p:nvPr/>
        </p:nvSpPr>
        <p:spPr>
          <a:xfrm>
            <a:off x="4292382" y="2154462"/>
            <a:ext cx="2743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2</a:t>
            </a:r>
          </a:p>
        </p:txBody>
      </p:sp>
      <p:sp>
        <p:nvSpPr>
          <p:cNvPr id="33" name="Rectangle 61">
            <a:extLst>
              <a:ext uri="{FF2B5EF4-FFF2-40B4-BE49-F238E27FC236}">
                <a16:creationId xmlns:a16="http://schemas.microsoft.com/office/drawing/2014/main" id="{238710A1-86CF-456E-AF00-ACD3E352C17F}"/>
              </a:ext>
            </a:extLst>
          </p:cNvPr>
          <p:cNvSpPr/>
          <p:nvPr/>
        </p:nvSpPr>
        <p:spPr>
          <a:xfrm>
            <a:off x="4292382" y="2258052"/>
            <a:ext cx="2743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2923B97B-E995-436B-AA18-5AADAAF4B210}"/>
              </a:ext>
            </a:extLst>
          </p:cNvPr>
          <p:cNvGrpSpPr/>
          <p:nvPr/>
        </p:nvGrpSpPr>
        <p:grpSpPr>
          <a:xfrm>
            <a:off x="1080000" y="2614661"/>
            <a:ext cx="3668335" cy="653136"/>
            <a:chOff x="1080000" y="2619342"/>
            <a:chExt cx="3668335" cy="653136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1F4D487E-0314-47C8-951E-C3F6A782C77C}"/>
                </a:ext>
              </a:extLst>
            </p:cNvPr>
            <p:cNvSpPr/>
            <p:nvPr/>
          </p:nvSpPr>
          <p:spPr>
            <a:xfrm>
              <a:off x="1537200" y="2619342"/>
              <a:ext cx="32111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checker strategy</a:t>
              </a:r>
            </a:p>
          </p:txBody>
        </p:sp>
        <p:pic>
          <p:nvPicPr>
            <p:cNvPr id="21" name="Đồ họa 20" descr="Đầu có bánh răng">
              <a:extLst>
                <a:ext uri="{FF2B5EF4-FFF2-40B4-BE49-F238E27FC236}">
                  <a16:creationId xmlns:a16="http://schemas.microsoft.com/office/drawing/2014/main" id="{D751909A-D5E2-4D40-B40B-21B88D4A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2619342"/>
              <a:ext cx="457200" cy="457200"/>
            </a:xfrm>
            <a:prstGeom prst="rect">
              <a:avLst/>
            </a:prstGeom>
          </p:spPr>
        </p:pic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2FC8FA4B-D933-4403-B85E-CB1659D1E95E}"/>
                </a:ext>
              </a:extLst>
            </p:cNvPr>
            <p:cNvSpPr/>
            <p:nvPr/>
          </p:nvSpPr>
          <p:spPr>
            <a:xfrm>
              <a:off x="1537200" y="307744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A84DC45F-C553-4129-8D30-B2E48F7FF3D1}"/>
                </a:ext>
              </a:extLst>
            </p:cNvPr>
            <p:cNvSpPr/>
            <p:nvPr/>
          </p:nvSpPr>
          <p:spPr>
            <a:xfrm>
              <a:off x="1537200" y="318103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3532966"/>
            <a:ext cx="7455654" cy="659846"/>
            <a:chOff x="1080000" y="3540561"/>
            <a:chExt cx="7455654" cy="659846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8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A69C4A59-9DBF-4B9A-AD30-674DB14877C9}"/>
                </a:ext>
              </a:extLst>
            </p:cNvPr>
            <p:cNvSpPr/>
            <p:nvPr/>
          </p:nvSpPr>
          <p:spPr>
            <a:xfrm>
              <a:off x="1537200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DE60A8CA-3C69-4094-9A3B-78685E6A721B}"/>
                </a:ext>
              </a:extLst>
            </p:cNvPr>
            <p:cNvSpPr/>
            <p:nvPr/>
          </p:nvSpPr>
          <p:spPr>
            <a:xfrm>
              <a:off x="1537200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0" name="Rectangle 49">
              <a:extLst>
                <a:ext uri="{FF2B5EF4-FFF2-40B4-BE49-F238E27FC236}">
                  <a16:creationId xmlns:a16="http://schemas.microsoft.com/office/drawing/2014/main" id="{2FA48EF8-0028-45F6-A926-BB7B8F6DE9E8}"/>
                </a:ext>
              </a:extLst>
            </p:cNvPr>
            <p:cNvSpPr/>
            <p:nvPr/>
          </p:nvSpPr>
          <p:spPr>
            <a:xfrm>
              <a:off x="4292382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1" name="Rectangle 61">
              <a:extLst>
                <a:ext uri="{FF2B5EF4-FFF2-40B4-BE49-F238E27FC236}">
                  <a16:creationId xmlns:a16="http://schemas.microsoft.com/office/drawing/2014/main" id="{ADE15F59-FD03-4E70-BE9B-AF52F9C3EFA7}"/>
                </a:ext>
              </a:extLst>
            </p:cNvPr>
            <p:cNvSpPr/>
            <p:nvPr/>
          </p:nvSpPr>
          <p:spPr>
            <a:xfrm>
              <a:off x="4292382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848B22C0-4F57-4F9A-82D1-CC0040D325B5}"/>
              </a:ext>
            </a:extLst>
          </p:cNvPr>
          <p:cNvGrpSpPr/>
          <p:nvPr/>
        </p:nvGrpSpPr>
        <p:grpSpPr>
          <a:xfrm>
            <a:off x="1080000" y="4457981"/>
            <a:ext cx="5955582" cy="659846"/>
            <a:chOff x="1080000" y="4461780"/>
            <a:chExt cx="5955582" cy="659846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BE8D4154-1C0F-4747-9893-070764159330}"/>
                </a:ext>
              </a:extLst>
            </p:cNvPr>
            <p:cNvSpPr/>
            <p:nvPr/>
          </p:nvSpPr>
          <p:spPr>
            <a:xfrm>
              <a:off x="1537200" y="4461780"/>
              <a:ext cx="25186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do ECO</a:t>
              </a:r>
            </a:p>
          </p:txBody>
        </p:sp>
        <p:pic>
          <p:nvPicPr>
            <p:cNvPr id="27" name="Đồ họa 26" descr="Sách giải trí">
              <a:extLst>
                <a:ext uri="{FF2B5EF4-FFF2-40B4-BE49-F238E27FC236}">
                  <a16:creationId xmlns:a16="http://schemas.microsoft.com/office/drawing/2014/main" id="{5DEE01D2-E3A2-45A6-B4C3-0EFEF852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0000" y="4461780"/>
              <a:ext cx="457200" cy="457200"/>
            </a:xfrm>
            <a:prstGeom prst="rect">
              <a:avLst/>
            </a:prstGeom>
          </p:spPr>
        </p:pic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0B6271FD-AE5B-4856-9845-2251AD66D77E}"/>
                </a:ext>
              </a:extLst>
            </p:cNvPr>
            <p:cNvSpPr/>
            <p:nvPr/>
          </p:nvSpPr>
          <p:spPr>
            <a:xfrm>
              <a:off x="1537200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657B739E-6B60-4F7A-A763-FCBAE123C3AF}"/>
                </a:ext>
              </a:extLst>
            </p:cNvPr>
            <p:cNvSpPr/>
            <p:nvPr/>
          </p:nvSpPr>
          <p:spPr>
            <a:xfrm>
              <a:off x="1537200" y="503018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9">
              <a:extLst>
                <a:ext uri="{FF2B5EF4-FFF2-40B4-BE49-F238E27FC236}">
                  <a16:creationId xmlns:a16="http://schemas.microsoft.com/office/drawing/2014/main" id="{06E53E6A-4138-440D-A8C2-F20CFCAB0DA5}"/>
                </a:ext>
              </a:extLst>
            </p:cNvPr>
            <p:cNvSpPr/>
            <p:nvPr/>
          </p:nvSpPr>
          <p:spPr>
            <a:xfrm>
              <a:off x="4292382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80000" y="5382998"/>
            <a:ext cx="5955582" cy="659449"/>
            <a:chOff x="1080000" y="5382998"/>
            <a:chExt cx="5955582" cy="659449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4775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4F26E2CC-842D-4662-893F-B59910A03D9A}"/>
                </a:ext>
              </a:extLst>
            </p:cNvPr>
            <p:cNvSpPr/>
            <p:nvPr/>
          </p:nvSpPr>
          <p:spPr>
            <a:xfrm>
              <a:off x="1537200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27BF60EC-3C8C-4B85-BD62-397329966B78}"/>
                </a:ext>
              </a:extLst>
            </p:cNvPr>
            <p:cNvSpPr/>
            <p:nvPr/>
          </p:nvSpPr>
          <p:spPr>
            <a:xfrm>
              <a:off x="1537200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02C4C8CC-EE9D-45E7-A4AF-4304A528E692}"/>
                </a:ext>
              </a:extLst>
            </p:cNvPr>
            <p:cNvSpPr/>
            <p:nvPr/>
          </p:nvSpPr>
          <p:spPr>
            <a:xfrm>
              <a:off x="4292382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9" name="Rectangle 61">
              <a:extLst>
                <a:ext uri="{FF2B5EF4-FFF2-40B4-BE49-F238E27FC236}">
                  <a16:creationId xmlns:a16="http://schemas.microsoft.com/office/drawing/2014/main" id="{3291EB03-4322-4F37-BB17-2CF57C1BDB0C}"/>
                </a:ext>
              </a:extLst>
            </p:cNvPr>
            <p:cNvSpPr/>
            <p:nvPr/>
          </p:nvSpPr>
          <p:spPr>
            <a:xfrm>
              <a:off x="4292382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pic>
        <p:nvPicPr>
          <p:cNvPr id="59" name="Đồ họa 58" descr="Huy chương">
            <a:extLst>
              <a:ext uri="{FF2B5EF4-FFF2-40B4-BE49-F238E27FC236}">
                <a16:creationId xmlns:a16="http://schemas.microsoft.com/office/drawing/2014/main" id="{0AC97CAB-2513-4956-AF57-454130754E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AB61F6C4-0D8C-445A-ABC7-A6F301DB5689}"/>
              </a:ext>
            </a:extLst>
          </p:cNvPr>
          <p:cNvSpPr txBox="1"/>
          <p:nvPr/>
        </p:nvSpPr>
        <p:spPr>
          <a:xfrm>
            <a:off x="9799345" y="5028937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1.9</a:t>
            </a:r>
            <a:r>
              <a:rPr lang="en-US" sz="2800" b="1" dirty="0">
                <a:solidFill>
                  <a:schemeClr val="tx2"/>
                </a:solidFill>
              </a:rPr>
              <a:t>/1.9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D3F9E258-8CFF-40E2-BF57-1ACB69FD21CA}"/>
              </a:ext>
            </a:extLst>
          </p:cNvPr>
          <p:cNvSpPr/>
          <p:nvPr/>
        </p:nvSpPr>
        <p:spPr>
          <a:xfrm>
            <a:off x="7055953" y="2258052"/>
            <a:ext cx="2743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3</a:t>
            </a:r>
          </a:p>
        </p:txBody>
      </p:sp>
      <p:grpSp>
        <p:nvGrpSpPr>
          <p:cNvPr id="50" name="Group 60">
            <a:extLst>
              <a:ext uri="{FF2B5EF4-FFF2-40B4-BE49-F238E27FC236}">
                <a16:creationId xmlns:a16="http://schemas.microsoft.com/office/drawing/2014/main" id="{F284CD05-DEBB-4447-94FB-2EA6ABCB1FDF}"/>
              </a:ext>
            </a:extLst>
          </p:cNvPr>
          <p:cNvGrpSpPr/>
          <p:nvPr/>
        </p:nvGrpSpPr>
        <p:grpSpPr>
          <a:xfrm>
            <a:off x="10057200" y="936000"/>
            <a:ext cx="1050700" cy="738664"/>
            <a:chOff x="9706827" y="788267"/>
            <a:chExt cx="1050700" cy="738664"/>
          </a:xfrm>
        </p:grpSpPr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5B70F59-E0CC-4835-8442-68B44DC9DDBD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3" name="Rectangle 58">
              <a:extLst>
                <a:ext uri="{FF2B5EF4-FFF2-40B4-BE49-F238E27FC236}">
                  <a16:creationId xmlns:a16="http://schemas.microsoft.com/office/drawing/2014/main" id="{D3BEF0A1-ABBD-4EED-96FA-AFE4E30CC32E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4" name="TextBox 59">
              <a:extLst>
                <a:ext uri="{FF2B5EF4-FFF2-40B4-BE49-F238E27FC236}">
                  <a16:creationId xmlns:a16="http://schemas.microsoft.com/office/drawing/2014/main" id="{64DE06C1-DE82-4B67-868A-EA3E16C43A30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34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21" name="Rectangle 64">
            <a:extLst>
              <a:ext uri="{FF2B5EF4-FFF2-40B4-BE49-F238E27FC236}">
                <a16:creationId xmlns:a16="http://schemas.microsoft.com/office/drawing/2014/main" id="{9212E872-B7EE-4FF4-A826-2CC7F7CB805C}"/>
              </a:ext>
            </a:extLst>
          </p:cNvPr>
          <p:cNvSpPr/>
          <p:nvPr/>
        </p:nvSpPr>
        <p:spPr>
          <a:xfrm flipH="1">
            <a:off x="9923280" y="936000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F9F0E454-12D1-4F2B-9B6B-085594800E55}"/>
              </a:ext>
            </a:extLst>
          </p:cNvPr>
          <p:cNvSpPr/>
          <p:nvPr/>
        </p:nvSpPr>
        <p:spPr>
          <a:xfrm flipH="1">
            <a:off x="9923280" y="124203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685D350F-0757-46DD-9591-D0F366F8DFE9}"/>
              </a:ext>
            </a:extLst>
          </p:cNvPr>
          <p:cNvSpPr/>
          <p:nvPr/>
        </p:nvSpPr>
        <p:spPr>
          <a:xfrm flipH="1">
            <a:off x="9162818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D6E63C8D-03AC-4F1B-8AD5-6F2D08DC26BD}"/>
              </a:ext>
            </a:extLst>
          </p:cNvPr>
          <p:cNvSpPr/>
          <p:nvPr/>
        </p:nvSpPr>
        <p:spPr>
          <a:xfrm flipH="1">
            <a:off x="7641894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D896A0E3-0E6C-4A36-999A-F4C3215F8259}"/>
              </a:ext>
            </a:extLst>
          </p:cNvPr>
          <p:cNvSpPr/>
          <p:nvPr/>
        </p:nvSpPr>
        <p:spPr>
          <a:xfrm flipH="1">
            <a:off x="8402356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1BE34E05-DEE9-4BC0-96A4-CB51D0D75137}"/>
              </a:ext>
            </a:extLst>
          </p:cNvPr>
          <p:cNvSpPr/>
          <p:nvPr/>
        </p:nvSpPr>
        <p:spPr>
          <a:xfrm flipH="1">
            <a:off x="6881432" y="93600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CDCEE58C-30C1-47FC-AC8E-094A6E17E8FE}"/>
              </a:ext>
            </a:extLst>
          </p:cNvPr>
          <p:cNvSpPr/>
          <p:nvPr/>
        </p:nvSpPr>
        <p:spPr>
          <a:xfrm flipH="1">
            <a:off x="9162818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214F3349-F9B9-4FA5-B313-4303DD4B2A7B}"/>
              </a:ext>
            </a:extLst>
          </p:cNvPr>
          <p:cNvSpPr/>
          <p:nvPr/>
        </p:nvSpPr>
        <p:spPr>
          <a:xfrm flipH="1">
            <a:off x="7641894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72436A4A-07F9-46C0-8AAA-42D54B6C4ECD}"/>
              </a:ext>
            </a:extLst>
          </p:cNvPr>
          <p:cNvSpPr/>
          <p:nvPr/>
        </p:nvSpPr>
        <p:spPr>
          <a:xfrm flipH="1">
            <a:off x="8402356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30" name="Rectangle 65">
            <a:extLst>
              <a:ext uri="{FF2B5EF4-FFF2-40B4-BE49-F238E27FC236}">
                <a16:creationId xmlns:a16="http://schemas.microsoft.com/office/drawing/2014/main" id="{BF84A264-4CCB-467A-AF91-18BBD08CAC9F}"/>
              </a:ext>
            </a:extLst>
          </p:cNvPr>
          <p:cNvSpPr/>
          <p:nvPr/>
        </p:nvSpPr>
        <p:spPr>
          <a:xfrm flipH="1">
            <a:off x="6881432" y="124203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02487500-F09C-4C3F-BB36-87DEAF9E15CC}"/>
              </a:ext>
            </a:extLst>
          </p:cNvPr>
          <p:cNvGrpSpPr/>
          <p:nvPr/>
        </p:nvGrpSpPr>
        <p:grpSpPr>
          <a:xfrm>
            <a:off x="1080000" y="1672429"/>
            <a:ext cx="10032000" cy="1107996"/>
            <a:chOff x="506534" y="2939553"/>
            <a:chExt cx="10032000" cy="1107996"/>
          </a:xfrm>
        </p:grpSpPr>
        <p:pic>
          <p:nvPicPr>
            <p:cNvPr id="32" name="Đồ họa 31" descr="Danh sách">
              <a:extLst>
                <a:ext uri="{FF2B5EF4-FFF2-40B4-BE49-F238E27FC236}">
                  <a16:creationId xmlns:a16="http://schemas.microsoft.com/office/drawing/2014/main" id="{729351E3-F50E-4404-A38F-19EFEF8CC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33" name="Hộp Văn bản 32">
              <a:extLst>
                <a:ext uri="{FF2B5EF4-FFF2-40B4-BE49-F238E27FC236}">
                  <a16:creationId xmlns:a16="http://schemas.microsoft.com/office/drawing/2014/main" id="{7CF5324D-2FB4-4957-9939-81304296EF65}"/>
                </a:ext>
              </a:extLst>
            </p:cNvPr>
            <p:cNvSpPr txBox="1"/>
            <p:nvPr/>
          </p:nvSpPr>
          <p:spPr>
            <a:xfrm>
              <a:off x="963734" y="2939553"/>
              <a:ext cx="95748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Check specification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Check</a:t>
              </a:r>
              <a:r>
                <a:rPr lang="en-US" sz="1600" dirty="0"/>
                <a:t> the consistency between I2C specs and the legacy check items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for issue related to legacy check items (missing necessary check items, unnecessary check items)</a:t>
              </a:r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A984C068-678E-419E-B1E1-80D56B0C13A9}"/>
              </a:ext>
            </a:extLst>
          </p:cNvPr>
          <p:cNvGrpSpPr/>
          <p:nvPr/>
        </p:nvGrpSpPr>
        <p:grpSpPr>
          <a:xfrm>
            <a:off x="1080000" y="3047787"/>
            <a:ext cx="10032000" cy="1354217"/>
            <a:chOff x="506534" y="3426903"/>
            <a:chExt cx="10032000" cy="1354217"/>
          </a:xfrm>
        </p:grpSpPr>
        <p:pic>
          <p:nvPicPr>
            <p:cNvPr id="35" name="Đồ họa 34" descr="Danh sách kiểm tra">
              <a:extLst>
                <a:ext uri="{FF2B5EF4-FFF2-40B4-BE49-F238E27FC236}">
                  <a16:creationId xmlns:a16="http://schemas.microsoft.com/office/drawing/2014/main" id="{443ADA12-0D7D-42B8-84C1-C8204B506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36" name="Hộp Văn bản 35">
              <a:extLst>
                <a:ext uri="{FF2B5EF4-FFF2-40B4-BE49-F238E27FC236}">
                  <a16:creationId xmlns:a16="http://schemas.microsoft.com/office/drawing/2014/main" id="{EAB97C9B-3585-4B6F-B630-5468D27A73E9}"/>
                </a:ext>
              </a:extLst>
            </p:cNvPr>
            <p:cNvSpPr txBox="1"/>
            <p:nvPr/>
          </p:nvSpPr>
          <p:spPr>
            <a:xfrm>
              <a:off x="963734" y="3426903"/>
              <a:ext cx="95748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verification items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Reflect</a:t>
              </a:r>
              <a:r>
                <a:rPr lang="en-US" sz="1600" dirty="0"/>
                <a:t> necessary check items into the I2C check list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Organize</a:t>
              </a:r>
              <a:r>
                <a:rPr lang="en-US" sz="1600" dirty="0"/>
                <a:t> check items into correct groups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Support verification management team</a:t>
              </a:r>
              <a:r>
                <a:rPr lang="en-US" sz="1600" dirty="0"/>
                <a:t> to create a VBA macro to retrieve patterns list from CT check list</a:t>
              </a:r>
            </a:p>
          </p:txBody>
        </p:sp>
      </p:grp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7DB14E9D-2A91-4277-9D20-B45CD3CF1C0C}"/>
              </a:ext>
            </a:extLst>
          </p:cNvPr>
          <p:cNvGrpSpPr/>
          <p:nvPr/>
        </p:nvGrpSpPr>
        <p:grpSpPr>
          <a:xfrm>
            <a:off x="1080000" y="4669365"/>
            <a:ext cx="10032000" cy="1600438"/>
            <a:chOff x="506534" y="4095924"/>
            <a:chExt cx="10032000" cy="1600438"/>
          </a:xfrm>
        </p:grpSpPr>
        <p:pic>
          <p:nvPicPr>
            <p:cNvPr id="38" name="Đồ họa 37" descr="Cơ sở dữ liệu">
              <a:extLst>
                <a:ext uri="{FF2B5EF4-FFF2-40B4-BE49-F238E27FC236}">
                  <a16:creationId xmlns:a16="http://schemas.microsoft.com/office/drawing/2014/main" id="{0A08F0E3-261C-40A5-B069-AACFBB1E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39" name="Hộp Văn bản 38">
              <a:extLst>
                <a:ext uri="{FF2B5EF4-FFF2-40B4-BE49-F238E27FC236}">
                  <a16:creationId xmlns:a16="http://schemas.microsoft.com/office/drawing/2014/main" id="{B1915974-D675-41FB-8310-CD6DF283ABB7}"/>
                </a:ext>
              </a:extLst>
            </p:cNvPr>
            <p:cNvSpPr txBox="1"/>
            <p:nvPr/>
          </p:nvSpPr>
          <p:spPr>
            <a:xfrm>
              <a:off x="963734" y="4095924"/>
              <a:ext cx="9574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Modify assembly patterns for SWDT(27), RWDT(27), TMU(145), TPU(8)</a:t>
              </a:r>
            </a:p>
            <a:p>
              <a:r>
                <a:rPr lang="en-US" sz="1600" dirty="0"/>
                <a:t>+ Create new </a:t>
              </a:r>
              <a:r>
                <a:rPr lang="en-US" sz="1600" u="sng" dirty="0"/>
                <a:t>336 patterns in C</a:t>
              </a:r>
              <a:r>
                <a:rPr lang="en-US" sz="1600" dirty="0"/>
                <a:t> for I2C and new </a:t>
              </a:r>
              <a:r>
                <a:rPr lang="en-US" sz="1600" u="sng" dirty="0"/>
                <a:t>30 patterns in C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software drivers package</a:t>
              </a:r>
              <a:r>
                <a:rPr lang="en-US" sz="1600" dirty="0"/>
                <a:t> for I2C and some common modules (GIC, DMAC, PFC, CPG)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compilation tool</a:t>
              </a:r>
              <a:r>
                <a:rPr lang="en-US" sz="1600" dirty="0"/>
                <a:t> (CT Pattern Builder) that can apply for any module and any kind of pattern with high output quality</a:t>
              </a:r>
            </a:p>
          </p:txBody>
        </p:sp>
      </p:grpSp>
      <p:sp>
        <p:nvSpPr>
          <p:cNvPr id="40" name="Rectangle 65">
            <a:extLst>
              <a:ext uri="{FF2B5EF4-FFF2-40B4-BE49-F238E27FC236}">
                <a16:creationId xmlns:a16="http://schemas.microsoft.com/office/drawing/2014/main" id="{EAEB1B0D-15B1-402C-948F-8263E99DCFED}"/>
              </a:ext>
            </a:extLst>
          </p:cNvPr>
          <p:cNvSpPr/>
          <p:nvPr/>
        </p:nvSpPr>
        <p:spPr>
          <a:xfrm flipH="1">
            <a:off x="9923280" y="154596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BCBFFD49-0A24-4D02-9923-B2A6870F6855}"/>
              </a:ext>
            </a:extLst>
          </p:cNvPr>
          <p:cNvSpPr/>
          <p:nvPr/>
        </p:nvSpPr>
        <p:spPr>
          <a:xfrm flipH="1">
            <a:off x="9162818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42" name="Rectangle 65">
            <a:extLst>
              <a:ext uri="{FF2B5EF4-FFF2-40B4-BE49-F238E27FC236}">
                <a16:creationId xmlns:a16="http://schemas.microsoft.com/office/drawing/2014/main" id="{96235D11-C898-45BD-AF74-73C518B8ED31}"/>
              </a:ext>
            </a:extLst>
          </p:cNvPr>
          <p:cNvSpPr/>
          <p:nvPr/>
        </p:nvSpPr>
        <p:spPr>
          <a:xfrm flipH="1">
            <a:off x="8402356" y="1545963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22BF9D0B-136C-408B-B280-6963B306BB83}"/>
              </a:ext>
            </a:extLst>
          </p:cNvPr>
          <p:cNvGrpSpPr/>
          <p:nvPr/>
        </p:nvGrpSpPr>
        <p:grpSpPr>
          <a:xfrm>
            <a:off x="1080000" y="1726813"/>
            <a:ext cx="10032001" cy="1600438"/>
            <a:chOff x="506534" y="4764945"/>
            <a:chExt cx="10032001" cy="1600438"/>
          </a:xfrm>
        </p:grpSpPr>
        <p:pic>
          <p:nvPicPr>
            <p:cNvPr id="15" name="Đồ họa 14" descr="Xe chở bê tông">
              <a:extLst>
                <a:ext uri="{FF2B5EF4-FFF2-40B4-BE49-F238E27FC236}">
                  <a16:creationId xmlns:a16="http://schemas.microsoft.com/office/drawing/2014/main" id="{AC7D20A8-684D-4D88-9B22-11B0C258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6108A849-1640-4BDF-A81C-732BD39F495A}"/>
                </a:ext>
              </a:extLst>
            </p:cNvPr>
            <p:cNvSpPr txBox="1"/>
            <p:nvPr/>
          </p:nvSpPr>
          <p:spPr>
            <a:xfrm>
              <a:off x="963735" y="4764945"/>
              <a:ext cx="9574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Verify for SWDT(35), RWDT(35), TMU(210), TPU(47)</a:t>
              </a:r>
            </a:p>
            <a:p>
              <a:r>
                <a:rPr lang="en-US" sz="1600" dirty="0"/>
                <a:t>+ Verify </a:t>
              </a:r>
              <a:r>
                <a:rPr lang="en-US" sz="1600" u="sng" dirty="0"/>
                <a:t>336 patterns</a:t>
              </a:r>
              <a:r>
                <a:rPr lang="en-US" sz="1600" dirty="0"/>
                <a:t> for I2C and </a:t>
              </a:r>
              <a:r>
                <a:rPr lang="en-US" sz="1600" u="sng" dirty="0"/>
                <a:t>30 patterns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Compilation and simulation </a:t>
              </a:r>
              <a:r>
                <a:rPr lang="en-US" sz="1600" u="sng" dirty="0"/>
                <a:t>debugging support</a:t>
              </a:r>
              <a:r>
                <a:rPr lang="en-US" sz="1600" dirty="0"/>
                <a:t> for DMAC, PAD, LBSC, RWDT, SWDT, TMU, TPU, IPMMU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Propose idea</a:t>
              </a:r>
              <a:r>
                <a:rPr lang="en-US" sz="1600" dirty="0"/>
                <a:t> about CT verification management method to verification management team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D9360C9-B1EB-45B1-BEA4-C2DDA8E4FEF5}"/>
              </a:ext>
            </a:extLst>
          </p:cNvPr>
          <p:cNvGrpSpPr/>
          <p:nvPr/>
        </p:nvGrpSpPr>
        <p:grpSpPr>
          <a:xfrm>
            <a:off x="1080000" y="3538727"/>
            <a:ext cx="8278571" cy="1354217"/>
            <a:chOff x="506534" y="5328765"/>
            <a:chExt cx="8278571" cy="1354217"/>
          </a:xfrm>
        </p:grpSpPr>
        <p:pic>
          <p:nvPicPr>
            <p:cNvPr id="17" name="Đồ họa 16" descr="Kính hiển vi">
              <a:extLst>
                <a:ext uri="{FF2B5EF4-FFF2-40B4-BE49-F238E27FC236}">
                  <a16:creationId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B9CB2816-9F0C-4F34-98C6-7DD180E361F9}"/>
                </a:ext>
              </a:extLst>
            </p:cNvPr>
            <p:cNvSpPr txBox="1"/>
            <p:nvPr/>
          </p:nvSpPr>
          <p:spPr>
            <a:xfrm>
              <a:off x="963733" y="5328765"/>
              <a:ext cx="7821372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functional verification result</a:t>
              </a:r>
              <a:r>
                <a:rPr lang="en-US" sz="1600" dirty="0"/>
                <a:t> for I2C and DMAC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coverage result</a:t>
              </a:r>
              <a:r>
                <a:rPr lang="en-US" sz="1600" dirty="0"/>
                <a:t> for I2C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Replace</a:t>
              </a:r>
              <a:r>
                <a:rPr lang="en-US" sz="1600" dirty="0"/>
                <a:t> waveform eyes check method by </a:t>
              </a:r>
              <a:r>
                <a:rPr lang="en-US" sz="1600" dirty="0" err="1"/>
                <a:t>usr_sim.tcl</a:t>
              </a:r>
              <a:r>
                <a:rPr lang="en-US" sz="1600" dirty="0"/>
                <a:t> check method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 software checking method</a:t>
              </a:r>
              <a:r>
                <a:rPr lang="en-US" sz="1600" dirty="0"/>
                <a:t> to increase the automated level of CT verification</a:t>
              </a:r>
            </a:p>
          </p:txBody>
        </p:sp>
      </p:grpSp>
      <p:sp>
        <p:nvSpPr>
          <p:cNvPr id="3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 flipH="1">
            <a:off x="9923280" y="932966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9136307" y="93296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 flipH="1">
            <a:off x="8349334" y="93296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</p:spTree>
    <p:extLst>
      <p:ext uri="{BB962C8B-B14F-4D97-AF65-F5344CB8AC3E}">
        <p14:creationId xmlns:p14="http://schemas.microsoft.com/office/powerpoint/2010/main" val="42292895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15367</TotalTime>
  <Words>1033</Words>
  <Application>Microsoft Office PowerPoint</Application>
  <PresentationFormat>Màn hình rộng</PresentationFormat>
  <Paragraphs>248</Paragraphs>
  <Slides>16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Symbol</vt:lpstr>
      <vt:lpstr>Wingdings</vt:lpstr>
      <vt:lpstr>Theme1</vt:lpstr>
      <vt:lpstr>151021_Renesas_Templates_16_9_EN_conf</vt:lpstr>
      <vt:lpstr>151002_Renesas_Templates_16_9_EN</vt:lpstr>
      <vt:lpstr>Bản trình bày PowerPoint</vt:lpstr>
      <vt:lpstr>AGENDA</vt:lpstr>
      <vt:lpstr>INTRODUCTION</vt:lpstr>
      <vt:lpstr>FUNCTIONAL DESIGN</vt:lpstr>
      <vt:lpstr>FUNCTIONAL DESIGN</vt:lpstr>
      <vt:lpstr>LOGIC DESIGN</vt:lpstr>
      <vt:lpstr>LOGIC DESIGN</vt:lpstr>
      <vt:lpstr>FUNCTIONAL VERIFICATION</vt:lpstr>
      <vt:lpstr>FUNCTIONAL VERIFICATION</vt:lpstr>
      <vt:lpstr>FUNCTIONAL VERIFICATION</vt:lpstr>
      <vt:lpstr>TESTER</vt:lpstr>
      <vt:lpstr>FUCNTIONAL DESIGN</vt:lpstr>
      <vt:lpstr>LOGIC DESIGN – 2nd year target</vt:lpstr>
      <vt:lpstr>FUCNTIONAL VERIFICATION – 2nd year target</vt:lpstr>
      <vt:lpstr>TESTER – 2nd year target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Hậu Lê Sỹ</cp:lastModifiedBy>
  <cp:revision>470</cp:revision>
  <dcterms:created xsi:type="dcterms:W3CDTF">2017-11-27T03:25:14Z</dcterms:created>
  <dcterms:modified xsi:type="dcterms:W3CDTF">2018-12-13T17:40:40Z</dcterms:modified>
</cp:coreProperties>
</file>