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1"/>
  </p:notesMasterIdLst>
  <p:sldIdLst>
    <p:sldId id="256" r:id="rId4"/>
    <p:sldId id="257" r:id="rId5"/>
    <p:sldId id="266" r:id="rId6"/>
    <p:sldId id="289" r:id="rId7"/>
    <p:sldId id="285" r:id="rId8"/>
    <p:sldId id="283" r:id="rId9"/>
    <p:sldId id="286" r:id="rId10"/>
    <p:sldId id="279" r:id="rId11"/>
    <p:sldId id="280" r:id="rId12"/>
    <p:sldId id="281" r:id="rId13"/>
    <p:sldId id="287" r:id="rId14"/>
    <p:sldId id="288" r:id="rId15"/>
    <p:sldId id="290" r:id="rId16"/>
    <p:sldId id="291" r:id="rId17"/>
    <p:sldId id="293" r:id="rId18"/>
    <p:sldId id="29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9"/>
            <p14:sldId id="285"/>
            <p14:sldId id="283"/>
            <p14:sldId id="286"/>
            <p14:sldId id="279"/>
            <p14:sldId id="280"/>
            <p14:sldId id="281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3"/>
            <p14:sldId id="292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9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27.svg"/><Relationship Id="rId1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25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4.png"/><Relationship Id="rId11" Type="http://schemas.openxmlformats.org/officeDocument/2006/relationships/image" Target="../media/image17.svg"/><Relationship Id="rId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5053330" cy="457200"/>
              <a:chOff x="1080000" y="1661541"/>
              <a:chExt cx="5053330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59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2.4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5" name="Group 60">
            <a:extLst>
              <a:ext uri="{FF2B5EF4-FFF2-40B4-BE49-F238E27FC236}">
                <a16:creationId xmlns:a16="http://schemas.microsoft.com/office/drawing/2014/main" id="{0D50BC61-90BD-4803-BABF-52FDE9A789E7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0050AAD3-60DC-4A14-A3BC-A249F44D55A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3CCAA2F-3846-47C4-AF15-C02B5F4986F0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8" name="TextBox 59">
              <a:extLst>
                <a:ext uri="{FF2B5EF4-FFF2-40B4-BE49-F238E27FC236}">
                  <a16:creationId xmlns:a16="http://schemas.microsoft.com/office/drawing/2014/main" id="{4032706B-52CC-47EE-AD2D-6CAEB985D332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7281569" cy="1107996"/>
            <a:chOff x="506534" y="4095924"/>
            <a:chExt cx="7281569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68243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 for SWDT(1), RWDT(1), TMU(), TPU()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Failure analysis</a:t>
              </a:r>
              <a:r>
                <a:rPr lang="en-US" sz="1600" dirty="0"/>
                <a:t> and </a:t>
              </a:r>
              <a:r>
                <a:rPr lang="en-US" sz="1600" u="sng" dirty="0"/>
                <a:t>fixing</a:t>
              </a:r>
            </a:p>
            <a:p>
              <a:r>
                <a:rPr lang="en-US" sz="1600" dirty="0"/>
                <a:t>+ Get </a:t>
              </a:r>
              <a:r>
                <a:rPr lang="en-US" sz="1600" u="sng" dirty="0"/>
                <a:t>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C8A9785A-4480-43C0-B479-6622A6F3D3EA}"/>
              </a:ext>
            </a:extLst>
          </p:cNvPr>
          <p:cNvGrpSpPr/>
          <p:nvPr/>
        </p:nvGrpSpPr>
        <p:grpSpPr>
          <a:xfrm>
            <a:off x="1080000" y="1617809"/>
            <a:ext cx="9639522" cy="861774"/>
            <a:chOff x="1051339" y="1599457"/>
            <a:chExt cx="9639522" cy="861774"/>
          </a:xfrm>
        </p:grpSpPr>
        <p:pic>
          <p:nvPicPr>
            <p:cNvPr id="8" name="Đồ họa 7" descr="Danh sách">
              <a:extLst>
                <a:ext uri="{FF2B5EF4-FFF2-40B4-BE49-F238E27FC236}">
                  <a16:creationId xmlns:a16="http://schemas.microsoft.com/office/drawing/2014/main" id="{C69E9DCC-B9E1-4A50-A442-24634550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CAE0C8FC-5A57-4DB6-8480-4B3EA05E18C0}"/>
                </a:ext>
              </a:extLst>
            </p:cNvPr>
            <p:cNvSpPr/>
            <p:nvPr/>
          </p:nvSpPr>
          <p:spPr>
            <a:xfrm>
              <a:off x="1508539" y="1599457"/>
              <a:ext cx="918232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Claim more design tasks for I2C and GYRO</a:t>
              </a:r>
            </a:p>
            <a:p>
              <a:r>
                <a:rPr lang="en-US" sz="1600" dirty="0"/>
                <a:t>+ Make my design idea become more significant, become a key design member for I2C and GYRO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F535CB84-DC4C-4FA1-A0F5-48B90CB669B3}"/>
              </a:ext>
            </a:extLst>
          </p:cNvPr>
          <p:cNvGrpSpPr/>
          <p:nvPr/>
        </p:nvGrpSpPr>
        <p:grpSpPr>
          <a:xfrm>
            <a:off x="1080000" y="5636471"/>
            <a:ext cx="2950190" cy="457200"/>
            <a:chOff x="1051339" y="5794288"/>
            <a:chExt cx="2950190" cy="457200"/>
          </a:xfrm>
        </p:grpSpPr>
        <p:pic>
          <p:nvPicPr>
            <p:cNvPr id="23" name="Đồ họa 22" descr="Biểu đồ hình tròn">
              <a:extLst>
                <a:ext uri="{FF2B5EF4-FFF2-40B4-BE49-F238E27FC236}">
                  <a16:creationId xmlns:a16="http://schemas.microsoft.com/office/drawing/2014/main" id="{C0361789-D1B4-47B7-A67D-6F919F7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9285F7A5-C648-4723-A5B7-D6EE4D790E4A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B8E754F6-2CC3-45D2-8504-4EF5645E78D1}"/>
              </a:ext>
            </a:extLst>
          </p:cNvPr>
          <p:cNvGrpSpPr/>
          <p:nvPr/>
        </p:nvGrpSpPr>
        <p:grpSpPr>
          <a:xfrm>
            <a:off x="1080000" y="3513755"/>
            <a:ext cx="4997225" cy="615553"/>
            <a:chOff x="1051339" y="3283679"/>
            <a:chExt cx="4997225" cy="615553"/>
          </a:xfrm>
        </p:grpSpPr>
        <p:pic>
          <p:nvPicPr>
            <p:cNvPr id="28" name="Đồ họa 27" descr="Hợp đồng">
              <a:extLst>
                <a:ext uri="{FF2B5EF4-FFF2-40B4-BE49-F238E27FC236}">
                  <a16:creationId xmlns:a16="http://schemas.microsoft.com/office/drawing/2014/main" id="{090FDE5E-9A5F-49F4-87C7-7AB7C482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A4CF563E-D506-4DBE-B7E9-0CD3AC8DAEFA}"/>
                </a:ext>
              </a:extLst>
            </p:cNvPr>
            <p:cNvSpPr/>
            <p:nvPr/>
          </p:nvSpPr>
          <p:spPr>
            <a:xfrm>
              <a:off x="1508539" y="3283679"/>
              <a:ext cx="454002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  <a:p>
              <a:r>
                <a:rPr lang="en-US" sz="1600" dirty="0"/>
                <a:t>+ Improve </a:t>
              </a:r>
              <a:r>
                <a:rPr lang="en-US" sz="1600" dirty="0" err="1"/>
                <a:t>SpyGlass</a:t>
              </a:r>
              <a:r>
                <a:rPr lang="en-US" sz="1600" dirty="0"/>
                <a:t> report analysis skill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58C90B79-F430-4825-9813-79A101951EF0}"/>
              </a:ext>
            </a:extLst>
          </p:cNvPr>
          <p:cNvGrpSpPr/>
          <p:nvPr/>
        </p:nvGrpSpPr>
        <p:grpSpPr>
          <a:xfrm>
            <a:off x="1080000" y="2444863"/>
            <a:ext cx="8028503" cy="1107996"/>
            <a:chOff x="1051339" y="2441568"/>
            <a:chExt cx="8028503" cy="1107996"/>
          </a:xfrm>
        </p:grpSpPr>
        <p:pic>
          <p:nvPicPr>
            <p:cNvPr id="35" name="Đồ họa 34" descr="Trò chơi đố">
              <a:extLst>
                <a:ext uri="{FF2B5EF4-FFF2-40B4-BE49-F238E27FC236}">
                  <a16:creationId xmlns:a16="http://schemas.microsoft.com/office/drawing/2014/main" id="{1DB87EE1-5CB8-444F-9535-3ACF9F5DA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7BDD3D97-91A9-49EE-B87B-7240FF07DCFC}"/>
                </a:ext>
              </a:extLst>
            </p:cNvPr>
            <p:cNvSpPr/>
            <p:nvPr/>
          </p:nvSpPr>
          <p:spPr>
            <a:xfrm>
              <a:off x="1508539" y="2441568"/>
              <a:ext cx="757130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Become main RTL coding member</a:t>
              </a:r>
            </a:p>
            <a:p>
              <a:r>
                <a:rPr lang="en-US" sz="1600" dirty="0"/>
                <a:t>+ Make design description at detailed blocks level</a:t>
              </a:r>
            </a:p>
            <a:p>
              <a:r>
                <a:rPr lang="en-US" sz="1600" dirty="0"/>
                <a:t>+ Investigate hardware modeling method using System C and apply a trial for I2C</a:t>
              </a: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99CEF966-9117-4150-A584-2071A0680687}"/>
              </a:ext>
            </a:extLst>
          </p:cNvPr>
          <p:cNvGrpSpPr/>
          <p:nvPr/>
        </p:nvGrpSpPr>
        <p:grpSpPr>
          <a:xfrm>
            <a:off x="1080000" y="4281586"/>
            <a:ext cx="5797123" cy="457200"/>
            <a:chOff x="1051339" y="4984002"/>
            <a:chExt cx="5797123" cy="457200"/>
          </a:xfrm>
        </p:grpSpPr>
        <p:pic>
          <p:nvPicPr>
            <p:cNvPr id="42" name="Đồ họa 41" descr="Đầu có bánh răng">
              <a:extLst>
                <a:ext uri="{FF2B5EF4-FFF2-40B4-BE49-F238E27FC236}">
                  <a16:creationId xmlns:a16="http://schemas.microsoft.com/office/drawing/2014/main" id="{9C76CD55-1193-4F19-BB8A-FF7816EC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346C1300-62A2-4014-BA02-298CFD26FE27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9F442CF3-8128-4957-9992-1ED5078BEB10}"/>
              </a:ext>
            </a:extLst>
          </p:cNvPr>
          <p:cNvGrpSpPr/>
          <p:nvPr/>
        </p:nvGrpSpPr>
        <p:grpSpPr>
          <a:xfrm>
            <a:off x="1080000" y="1804832"/>
            <a:ext cx="7986825" cy="861774"/>
            <a:chOff x="1080000" y="3540561"/>
            <a:chExt cx="7986825" cy="861774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021F2F26-FEA1-4940-A225-6A2D3A978E6A}"/>
                </a:ext>
              </a:extLst>
            </p:cNvPr>
            <p:cNvSpPr/>
            <p:nvPr/>
          </p:nvSpPr>
          <p:spPr>
            <a:xfrm>
              <a:off x="1537200" y="3540561"/>
              <a:ext cx="752962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Investigate checker document to understand more deeply about checker errors</a:t>
              </a:r>
            </a:p>
            <a:p>
              <a:r>
                <a:rPr lang="en-US" sz="1600" dirty="0"/>
                <a:t>+ Keep the design away from real checker errors</a:t>
              </a:r>
            </a:p>
          </p:txBody>
        </p:sp>
        <p:pic>
          <p:nvPicPr>
            <p:cNvPr id="11" name="Đồ họa 10" descr="Kính hiển vi">
              <a:extLst>
                <a:ext uri="{FF2B5EF4-FFF2-40B4-BE49-F238E27FC236}">
                  <a16:creationId xmlns:a16="http://schemas.microsoft.com/office/drawing/2014/main" id="{59D75368-E0C3-45DB-BD88-6DB9747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F4529AD2-18B5-4D36-8016-6FEAD63E33A7}"/>
              </a:ext>
            </a:extLst>
          </p:cNvPr>
          <p:cNvGrpSpPr/>
          <p:nvPr/>
        </p:nvGrpSpPr>
        <p:grpSpPr>
          <a:xfrm>
            <a:off x="1080000" y="2857909"/>
            <a:ext cx="9062441" cy="861774"/>
            <a:chOff x="1080000" y="5382998"/>
            <a:chExt cx="9062441" cy="861774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D20F6019-36EF-4EE9-9184-A312B4C358FE}"/>
                </a:ext>
              </a:extLst>
            </p:cNvPr>
            <p:cNvSpPr/>
            <p:nvPr/>
          </p:nvSpPr>
          <p:spPr>
            <a:xfrm>
              <a:off x="1537200" y="5382998"/>
              <a:ext cx="860524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Investigate the GYRO’s timing issue in Gen 3 and make a detailed timing design document</a:t>
              </a:r>
            </a:p>
            <a:p>
              <a:r>
                <a:rPr lang="en-US" sz="1600" dirty="0"/>
                <a:t>+ Update the STA report summarizing script to support to check for GYRO’s special case</a:t>
              </a:r>
            </a:p>
          </p:txBody>
        </p:sp>
        <p:pic>
          <p:nvPicPr>
            <p:cNvPr id="18" name="Đồ họa 17" descr="Đồng hồ bấm giờ">
              <a:extLst>
                <a:ext uri="{FF2B5EF4-FFF2-40B4-BE49-F238E27FC236}">
                  <a16:creationId xmlns:a16="http://schemas.microsoft.com/office/drawing/2014/main" id="{FA5CEA4E-FE04-42B7-A00B-F8F4EA4B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4">
            <a:extLst>
              <a:ext uri="{FF2B5EF4-FFF2-40B4-BE49-F238E27FC236}">
                <a16:creationId xmlns:a16="http://schemas.microsoft.com/office/drawing/2014/main" id="{AC38B050-B3A5-42C7-87E4-B5D12691C08A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1FE2747C-899D-4D1D-8BCC-5A0A8EEBC0F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8CC4EAE2-802D-4D32-A7B9-A5FF3CC2DBF2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pSp>
        <p:nvGrpSpPr>
          <p:cNvPr id="10" name="Nhóm 27">
            <a:extLst>
              <a:ext uri="{FF2B5EF4-FFF2-40B4-BE49-F238E27FC236}">
                <a16:creationId xmlns:a16="http://schemas.microsoft.com/office/drawing/2014/main" id="{D015D9A6-EE8D-4E06-B5A8-D4151CEC1387}"/>
              </a:ext>
            </a:extLst>
          </p:cNvPr>
          <p:cNvGrpSpPr/>
          <p:nvPr/>
        </p:nvGrpSpPr>
        <p:grpSpPr>
          <a:xfrm>
            <a:off x="1080000" y="1607973"/>
            <a:ext cx="6608243" cy="615553"/>
            <a:chOff x="506534" y="2939553"/>
            <a:chExt cx="6608243" cy="615553"/>
          </a:xfrm>
        </p:grpSpPr>
        <p:pic>
          <p:nvPicPr>
            <p:cNvPr id="15" name="Đồ họa 10" descr="Danh sách">
              <a:extLst>
                <a:ext uri="{FF2B5EF4-FFF2-40B4-BE49-F238E27FC236}">
                  <a16:creationId xmlns:a16="http://schemas.microsoft.com/office/drawing/2014/main" id="{A3627CEC-9F90-4181-B7E9-49AE9EE9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16" name="Hộp Văn bản 19">
              <a:extLst>
                <a:ext uri="{FF2B5EF4-FFF2-40B4-BE49-F238E27FC236}">
                  <a16:creationId xmlns:a16="http://schemas.microsoft.com/office/drawing/2014/main" id="{0317A90E-46CD-4C41-9C30-69D673EE8191}"/>
                </a:ext>
              </a:extLst>
            </p:cNvPr>
            <p:cNvSpPr txBox="1"/>
            <p:nvPr/>
          </p:nvSpPr>
          <p:spPr>
            <a:xfrm>
              <a:off x="963734" y="2939553"/>
              <a:ext cx="61510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Check the consistency between GYRO’s specs and its checklist</a:t>
              </a:r>
            </a:p>
          </p:txBody>
        </p:sp>
      </p:grpSp>
      <p:grpSp>
        <p:nvGrpSpPr>
          <p:cNvPr id="18" name="Nhóm 28">
            <a:extLst>
              <a:ext uri="{FF2B5EF4-FFF2-40B4-BE49-F238E27FC236}">
                <a16:creationId xmlns:a16="http://schemas.microsoft.com/office/drawing/2014/main" id="{DED047AB-8FE6-4DB9-B1D0-5D6A7C5CE640}"/>
              </a:ext>
            </a:extLst>
          </p:cNvPr>
          <p:cNvGrpSpPr/>
          <p:nvPr/>
        </p:nvGrpSpPr>
        <p:grpSpPr>
          <a:xfrm>
            <a:off x="1080000" y="2334582"/>
            <a:ext cx="4437777" cy="615553"/>
            <a:chOff x="506534" y="3426903"/>
            <a:chExt cx="4437777" cy="615553"/>
          </a:xfrm>
        </p:grpSpPr>
        <p:pic>
          <p:nvPicPr>
            <p:cNvPr id="24" name="Đồ họa 8" descr="Danh sách kiểm tra">
              <a:extLst>
                <a:ext uri="{FF2B5EF4-FFF2-40B4-BE49-F238E27FC236}">
                  <a16:creationId xmlns:a16="http://schemas.microsoft.com/office/drawing/2014/main" id="{16FE61A0-DA01-4CC8-B120-ECDBE258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5" name="Hộp Văn bản 20">
              <a:extLst>
                <a:ext uri="{FF2B5EF4-FFF2-40B4-BE49-F238E27FC236}">
                  <a16:creationId xmlns:a16="http://schemas.microsoft.com/office/drawing/2014/main" id="{8587F760-EDF9-4E9C-8D11-EF3CAE367B85}"/>
                </a:ext>
              </a:extLst>
            </p:cNvPr>
            <p:cNvSpPr txBox="1"/>
            <p:nvPr/>
          </p:nvSpPr>
          <p:spPr>
            <a:xfrm>
              <a:off x="963734" y="3426903"/>
              <a:ext cx="398057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</a:t>
              </a:r>
            </a:p>
          </p:txBody>
        </p:sp>
      </p:grpSp>
      <p:grpSp>
        <p:nvGrpSpPr>
          <p:cNvPr id="27" name="Nhóm 29">
            <a:extLst>
              <a:ext uri="{FF2B5EF4-FFF2-40B4-BE49-F238E27FC236}">
                <a16:creationId xmlns:a16="http://schemas.microsoft.com/office/drawing/2014/main" id="{4B9B7103-966B-49F2-B78A-FC054D5D4CF7}"/>
              </a:ext>
            </a:extLst>
          </p:cNvPr>
          <p:cNvGrpSpPr/>
          <p:nvPr/>
        </p:nvGrpSpPr>
        <p:grpSpPr>
          <a:xfrm>
            <a:off x="1080000" y="2963895"/>
            <a:ext cx="10094135" cy="1846659"/>
            <a:chOff x="506534" y="4095924"/>
            <a:chExt cx="10094135" cy="1846659"/>
          </a:xfrm>
        </p:grpSpPr>
        <p:pic>
          <p:nvPicPr>
            <p:cNvPr id="33" name="Đồ họa 12" descr="Cơ sở dữ liệu">
              <a:extLst>
                <a:ext uri="{FF2B5EF4-FFF2-40B4-BE49-F238E27FC236}">
                  <a16:creationId xmlns:a16="http://schemas.microsoft.com/office/drawing/2014/main" id="{5FF13001-DE5D-4506-B6E9-0E0341CA1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4" name="Hộp Văn bản 21">
              <a:extLst>
                <a:ext uri="{FF2B5EF4-FFF2-40B4-BE49-F238E27FC236}">
                  <a16:creationId xmlns:a16="http://schemas.microsoft.com/office/drawing/2014/main" id="{F40F794D-16B5-46FB-8C78-1DA8742371C9}"/>
                </a:ext>
              </a:extLst>
            </p:cNvPr>
            <p:cNvSpPr txBox="1"/>
            <p:nvPr/>
          </p:nvSpPr>
          <p:spPr>
            <a:xfrm>
              <a:off x="963734" y="4095924"/>
              <a:ext cx="963693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Replace GYRO’s assembly patterns by new C patterns and make a software driver package for GYRO</a:t>
              </a:r>
            </a:p>
            <a:p>
              <a:r>
                <a:rPr lang="en-US" sz="1600" dirty="0"/>
                <a:t>+ Apply new verification method for I2C and GYRO such as Jasper Gold, UVM.</a:t>
              </a:r>
            </a:p>
            <a:p>
              <a:r>
                <a:rPr lang="en-US" sz="1600" dirty="0"/>
                <a:t>+ Maintain, update the software drivers package, introduce it to the other engineers</a:t>
              </a:r>
            </a:p>
            <a:p>
              <a:r>
                <a:rPr lang="en-US" sz="1600" dirty="0"/>
                <a:t>+ Maintain, update the CT Pattern Builder tool, expand the usage to whole section</a:t>
              </a:r>
            </a:p>
            <a:p>
              <a:r>
                <a:rPr lang="en-US" sz="1600" dirty="0"/>
                <a:t>+ Share my embedded software programming experience, become the pioneer in bringing advanced software methods to the hardware verification</a:t>
              </a:r>
            </a:p>
          </p:txBody>
        </p:sp>
      </p:grpSp>
      <p:sp>
        <p:nvSpPr>
          <p:cNvPr id="53" name="Rectangle 64">
            <a:extLst>
              <a:ext uri="{FF2B5EF4-FFF2-40B4-BE49-F238E27FC236}">
                <a16:creationId xmlns:a16="http://schemas.microsoft.com/office/drawing/2014/main" id="{DBAF8B0C-A338-46CF-8721-716441EDC5C7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B2ED4FF5-DFF8-485F-A9AA-8AC2C37433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921374CA-B349-4072-B3EB-D75C7344C43E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2ADCF16-E537-4506-BABF-09A53B0E5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pSp>
        <p:nvGrpSpPr>
          <p:cNvPr id="5" name="Nhóm 30">
            <a:extLst>
              <a:ext uri="{FF2B5EF4-FFF2-40B4-BE49-F238E27FC236}">
                <a16:creationId xmlns:a16="http://schemas.microsoft.com/office/drawing/2014/main" id="{18ABBC7C-1E6D-4F7E-AA54-C51B2B19A720}"/>
              </a:ext>
            </a:extLst>
          </p:cNvPr>
          <p:cNvGrpSpPr/>
          <p:nvPr/>
        </p:nvGrpSpPr>
        <p:grpSpPr>
          <a:xfrm>
            <a:off x="1080000" y="2687725"/>
            <a:ext cx="10032000" cy="1107996"/>
            <a:chOff x="506534" y="4764945"/>
            <a:chExt cx="10032000" cy="1107996"/>
          </a:xfrm>
        </p:grpSpPr>
        <p:pic>
          <p:nvPicPr>
            <p:cNvPr id="6" name="Đồ họa 14" descr="Xe chở bê tông">
              <a:extLst>
                <a:ext uri="{FF2B5EF4-FFF2-40B4-BE49-F238E27FC236}">
                  <a16:creationId xmlns:a16="http://schemas.microsoft.com/office/drawing/2014/main" id="{1EDA0239-307A-44D2-BA83-C67DE668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7" name="Hộp Văn bản 22">
              <a:extLst>
                <a:ext uri="{FF2B5EF4-FFF2-40B4-BE49-F238E27FC236}">
                  <a16:creationId xmlns:a16="http://schemas.microsoft.com/office/drawing/2014/main" id="{76488C0B-4276-49C5-9230-AD3F875D0BFF}"/>
                </a:ext>
              </a:extLst>
            </p:cNvPr>
            <p:cNvSpPr txBox="1"/>
            <p:nvPr/>
          </p:nvSpPr>
          <p:spPr>
            <a:xfrm>
              <a:off x="963734" y="4764945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Perform CT verification for I2C and GYRO</a:t>
              </a:r>
            </a:p>
            <a:p>
              <a:r>
                <a:rPr lang="en-US" sz="1600" dirty="0"/>
                <a:t>+ Debugging support to other engineers</a:t>
              </a:r>
            </a:p>
            <a:p>
              <a:r>
                <a:rPr lang="en-US" sz="1600" dirty="0"/>
                <a:t>+ Give advices to the verification management team to improve the quality and reduce the work load</a:t>
              </a:r>
            </a:p>
          </p:txBody>
        </p:sp>
      </p:grpSp>
      <p:grpSp>
        <p:nvGrpSpPr>
          <p:cNvPr id="8" name="Nhóm 31">
            <a:extLst>
              <a:ext uri="{FF2B5EF4-FFF2-40B4-BE49-F238E27FC236}">
                <a16:creationId xmlns:a16="http://schemas.microsoft.com/office/drawing/2014/main" id="{8F5E5FB6-563F-4B72-917C-2E0A56CD7ABE}"/>
              </a:ext>
            </a:extLst>
          </p:cNvPr>
          <p:cNvGrpSpPr/>
          <p:nvPr/>
        </p:nvGrpSpPr>
        <p:grpSpPr>
          <a:xfrm>
            <a:off x="1080000" y="4551541"/>
            <a:ext cx="10031999" cy="861774"/>
            <a:chOff x="506534" y="5328765"/>
            <a:chExt cx="10031999" cy="861774"/>
          </a:xfrm>
        </p:grpSpPr>
        <p:pic>
          <p:nvPicPr>
            <p:cNvPr id="9" name="Đồ họa 8" descr="Kính hiển vi">
              <a:extLst>
                <a:ext uri="{FF2B5EF4-FFF2-40B4-BE49-F238E27FC236}">
                  <a16:creationId xmlns:a16="http://schemas.microsoft.com/office/drawing/2014/main" id="{EEC7D31B-ECFE-4402-8599-CD48FA8A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10" name="Hộp Văn bản 23">
              <a:extLst>
                <a:ext uri="{FF2B5EF4-FFF2-40B4-BE49-F238E27FC236}">
                  <a16:creationId xmlns:a16="http://schemas.microsoft.com/office/drawing/2014/main" id="{83E773E0-186C-4AA2-8F11-B7C58BB94C50}"/>
                </a:ext>
              </a:extLst>
            </p:cNvPr>
            <p:cNvSpPr txBox="1"/>
            <p:nvPr/>
          </p:nvSpPr>
          <p:spPr>
            <a:xfrm>
              <a:off x="963733" y="5328765"/>
              <a:ext cx="9574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Introduce the software checking method to other engineers to reduce the work load, reduce simulation time, increase test quality and increase the automated level</a:t>
              </a:r>
            </a:p>
          </p:txBody>
        </p:sp>
      </p:grpSp>
      <p:sp>
        <p:nvSpPr>
          <p:cNvPr id="11" name="Tiêu đề 1">
            <a:extLst>
              <a:ext uri="{FF2B5EF4-FFF2-40B4-BE49-F238E27FC236}">
                <a16:creationId xmlns:a16="http://schemas.microsoft.com/office/drawing/2014/main" id="{8140A418-E822-4A04-B1C4-B11AB585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EBEC1F7-E50A-4304-AE7C-5B194725D3A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948D4B9-3F36-4F83-8DD3-6E403BC9B88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566BECD8-5BF6-4AB2-89A0-E46C0591C72B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174752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8219476" y="936000"/>
            <a:ext cx="91440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IICDVFS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0E7C93B1-59BB-4C0E-8F46-A5E99C01F785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151A8157-CC80-4156-B186-BA63E4A65E84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89A7541E-A9CF-4D08-82D5-DDD56E1AE77F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9DBA2E9C-80E5-47B1-AE12-1CB2D9C16829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3941430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SpyGlass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2789647"/>
            <a:ext cx="6792652" cy="861774"/>
            <a:chOff x="1051339" y="1562444"/>
            <a:chExt cx="6792652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33545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detailed design description</a:t>
              </a:r>
              <a:r>
                <a:rPr lang="en-US" sz="1600" dirty="0"/>
                <a:t> from RTL for SWDT and RWDT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RTL coding</a:t>
              </a:r>
              <a:r>
                <a:rPr lang="en-US" sz="1600" dirty="0"/>
                <a:t> for I2C (284 new lines, 372 modified lines)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171190"/>
            <a:ext cx="7918986" cy="1107996"/>
            <a:chOff x="1051339" y="4808519"/>
            <a:chExt cx="7918986" cy="1107996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7461786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Determine new check items for I2C’s legacy design and the new change points</a:t>
              </a:r>
            </a:p>
            <a:p>
              <a:r>
                <a:rPr lang="en-US" sz="1600" dirty="0"/>
                <a:t>+ Remove unnecessary check items for I2C</a:t>
              </a:r>
            </a:p>
            <a:p>
              <a:r>
                <a:rPr lang="en-US" sz="1600" dirty="0"/>
                <a:t>+ Improve checking method for legacy items as well as new items</a:t>
              </a:r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1240577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grpSp>
        <p:nvGrpSpPr>
          <p:cNvPr id="18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151842" cy="861774"/>
            <a:chOff x="1051339" y="1599457"/>
            <a:chExt cx="10151842" cy="861774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69464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Discuss</a:t>
              </a:r>
              <a:r>
                <a:rPr lang="en-US" sz="1600" dirty="0"/>
                <a:t> with the REL to make I2C design specs (I2C clock stretching, I2C fast mode plus)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REL’s I2C design specs issue (incorrect IO cell control logic, missing individual constraint)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5955582" cy="662569"/>
            <a:chOff x="1051339" y="3283679"/>
            <a:chExt cx="5955582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617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5955582" cy="657543"/>
            <a:chOff x="1051339" y="2441568"/>
            <a:chExt cx="5955582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5955582" cy="666698"/>
            <a:chOff x="1051339" y="4984002"/>
            <a:chExt cx="5955582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99344" y="502893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1.7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5894907" cy="861774"/>
            <a:chOff x="1080000" y="1698123"/>
            <a:chExt cx="5894907" cy="861774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543770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 smoothly without any issue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</a:t>
              </a:r>
              <a:r>
                <a:rPr lang="en-US" sz="1600" dirty="0"/>
                <a:t> synthesis options, constraint and procedure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763323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673672"/>
            <a:ext cx="10033463" cy="1354217"/>
            <a:chOff x="1080000" y="5382998"/>
            <a:chExt cx="10033463" cy="1354217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9576263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</a:t>
              </a:r>
              <a:r>
                <a:rPr lang="en-US" sz="1600" u="sng" dirty="0"/>
                <a:t>report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Fix timing violation</a:t>
              </a:r>
              <a:r>
                <a:rPr lang="en-US" sz="1600" dirty="0"/>
                <a:t> by doing timing ECO for TPU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a high speed and high quality STA timing report summarizing </a:t>
              </a:r>
              <a:r>
                <a:rPr lang="en-US" sz="1600" u="sng" dirty="0"/>
                <a:t>script</a:t>
              </a:r>
              <a:r>
                <a:rPr lang="en-US" sz="1600" dirty="0"/>
                <a:t>, it supports to check the I2C’s special case</a:t>
              </a:r>
              <a:endParaRPr lang="en-US" sz="1600" u="sng" dirty="0"/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518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ECO</a:t>
              </a:r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1.9</a:t>
            </a:r>
            <a:r>
              <a:rPr lang="en-US" sz="2800" b="1" dirty="0">
                <a:solidFill>
                  <a:schemeClr val="tx2"/>
                </a:solidFill>
              </a:rPr>
              <a:t>/1.9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70D6C2D2-9D02-44B0-8658-6E743AC9FE71}"/>
              </a:ext>
            </a:extLst>
          </p:cNvPr>
          <p:cNvGrpSpPr/>
          <p:nvPr/>
        </p:nvGrpSpPr>
        <p:grpSpPr>
          <a:xfrm>
            <a:off x="1080000" y="1698123"/>
            <a:ext cx="8719153" cy="651369"/>
            <a:chOff x="1080000" y="1698123"/>
            <a:chExt cx="8719153" cy="651369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4237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69BA1A2C-DF2C-4345-BA96-D0C78BC382D6}"/>
                </a:ext>
              </a:extLst>
            </p:cNvPr>
            <p:cNvSpPr/>
            <p:nvPr/>
          </p:nvSpPr>
          <p:spPr>
            <a:xfrm>
              <a:off x="1537200" y="2154462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C57CCD74-FB83-4332-9BB0-778D0D186CBD}"/>
                </a:ext>
              </a:extLst>
            </p:cNvPr>
            <p:cNvSpPr/>
            <p:nvPr/>
          </p:nvSpPr>
          <p:spPr>
            <a:xfrm>
              <a:off x="1537200" y="2258052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F575F433-2A64-43FC-8409-1CEE1CEE0E4A}"/>
                </a:ext>
              </a:extLst>
            </p:cNvPr>
            <p:cNvSpPr/>
            <p:nvPr/>
          </p:nvSpPr>
          <p:spPr>
            <a:xfrm>
              <a:off x="4292382" y="2154462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238710A1-86CF-456E-AF00-ACD3E352C17F}"/>
                </a:ext>
              </a:extLst>
            </p:cNvPr>
            <p:cNvSpPr/>
            <p:nvPr/>
          </p:nvSpPr>
          <p:spPr>
            <a:xfrm>
              <a:off x="4292382" y="2258052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D3F9E258-8CFF-40E2-BF57-1ACB69FD21CA}"/>
                </a:ext>
              </a:extLst>
            </p:cNvPr>
            <p:cNvSpPr/>
            <p:nvPr/>
          </p:nvSpPr>
          <p:spPr>
            <a:xfrm>
              <a:off x="7055953" y="2258052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0" name="Group 60">
            <a:extLst>
              <a:ext uri="{FF2B5EF4-FFF2-40B4-BE49-F238E27FC236}">
                <a16:creationId xmlns:a16="http://schemas.microsoft.com/office/drawing/2014/main" id="{F284CD05-DEBB-4447-94FB-2EA6ABCB1FDF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5B70F59-E0CC-4835-8442-68B44DC9DDB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D3BEF0A1-ABBD-4EED-96FA-AFE4E30CC32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4" name="TextBox 59">
              <a:extLst>
                <a:ext uri="{FF2B5EF4-FFF2-40B4-BE49-F238E27FC236}">
                  <a16:creationId xmlns:a16="http://schemas.microsoft.com/office/drawing/2014/main" id="{64DE06C1-DE82-4B67-868A-EA3E16C43A30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02487500-F09C-4C3F-BB36-87DEAF9E15CC}"/>
              </a:ext>
            </a:extLst>
          </p:cNvPr>
          <p:cNvGrpSpPr/>
          <p:nvPr/>
        </p:nvGrpSpPr>
        <p:grpSpPr>
          <a:xfrm>
            <a:off x="1080000" y="1672429"/>
            <a:ext cx="10032000" cy="1107996"/>
            <a:chOff x="506534" y="2939553"/>
            <a:chExt cx="10032000" cy="1107996"/>
          </a:xfrm>
        </p:grpSpPr>
        <p:pic>
          <p:nvPicPr>
            <p:cNvPr id="32" name="Đồ họa 31" descr="Danh sách">
              <a:extLst>
                <a:ext uri="{FF2B5EF4-FFF2-40B4-BE49-F238E27FC236}">
                  <a16:creationId xmlns:a16="http://schemas.microsoft.com/office/drawing/2014/main" id="{729351E3-F50E-4404-A38F-19EFEF8C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7CF5324D-2FB4-4957-9939-81304296EF65}"/>
                </a:ext>
              </a:extLst>
            </p:cNvPr>
            <p:cNvSpPr txBox="1"/>
            <p:nvPr/>
          </p:nvSpPr>
          <p:spPr>
            <a:xfrm>
              <a:off x="963734" y="2939553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consistency between I2C specs and the legacy check items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issue related to legacy check items (missing necessary check items, unnecessary check items)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A984C068-678E-419E-B1E1-80D56B0C13A9}"/>
              </a:ext>
            </a:extLst>
          </p:cNvPr>
          <p:cNvGrpSpPr/>
          <p:nvPr/>
        </p:nvGrpSpPr>
        <p:grpSpPr>
          <a:xfrm>
            <a:off x="1080000" y="3047787"/>
            <a:ext cx="10032000" cy="1354217"/>
            <a:chOff x="506534" y="3426903"/>
            <a:chExt cx="10032000" cy="1354217"/>
          </a:xfrm>
        </p:grpSpPr>
        <p:pic>
          <p:nvPicPr>
            <p:cNvPr id="35" name="Đồ họa 34" descr="Danh sách kiểm tra">
              <a:extLst>
                <a:ext uri="{FF2B5EF4-FFF2-40B4-BE49-F238E27FC236}">
                  <a16:creationId xmlns:a16="http://schemas.microsoft.com/office/drawing/2014/main" id="{443ADA12-0D7D-42B8-84C1-C8204B50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EAB97C9B-3585-4B6F-B630-5468D27A73E9}"/>
                </a:ext>
              </a:extLst>
            </p:cNvPr>
            <p:cNvSpPr txBox="1"/>
            <p:nvPr/>
          </p:nvSpPr>
          <p:spPr>
            <a:xfrm>
              <a:off x="963734" y="3426903"/>
              <a:ext cx="95748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Reflect</a:t>
              </a:r>
              <a:r>
                <a:rPr lang="en-US" sz="1600" dirty="0"/>
                <a:t> necessary check items into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Organize</a:t>
              </a:r>
              <a:r>
                <a:rPr lang="en-US" sz="1600" dirty="0"/>
                <a:t> check items into correct groups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Support verification management team</a:t>
              </a:r>
              <a:r>
                <a:rPr lang="en-US" sz="1600" dirty="0"/>
                <a:t> to create a VBA macro to retrieve patterns list from CT check list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7DB14E9D-2A91-4277-9D20-B45CD3CF1C0C}"/>
              </a:ext>
            </a:extLst>
          </p:cNvPr>
          <p:cNvGrpSpPr/>
          <p:nvPr/>
        </p:nvGrpSpPr>
        <p:grpSpPr>
          <a:xfrm>
            <a:off x="1080000" y="4669365"/>
            <a:ext cx="10032000" cy="1600438"/>
            <a:chOff x="506534" y="4095924"/>
            <a:chExt cx="10032000" cy="1600438"/>
          </a:xfrm>
        </p:grpSpPr>
        <p:pic>
          <p:nvPicPr>
            <p:cNvPr id="38" name="Đồ họa 37" descr="Cơ sở dữ liệu">
              <a:extLst>
                <a:ext uri="{FF2B5EF4-FFF2-40B4-BE49-F238E27FC236}">
                  <a16:creationId xmlns:a16="http://schemas.microsoft.com/office/drawing/2014/main" id="{0A08F0E3-261C-40A5-B069-AACFBB1E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B1915974-D675-41FB-8310-CD6DF283ABB7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Modify </a:t>
              </a:r>
              <a:r>
                <a:rPr lang="en-US" sz="1600" u="sng" dirty="0"/>
                <a:t>27/27/145/8 assembly patterns</a:t>
              </a:r>
              <a:r>
                <a:rPr lang="en-US" sz="1600" dirty="0"/>
                <a:t> for SWDT/RWDT/TMU/TPU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30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can apply for any module and any kind of pattern with high output quality</a:t>
              </a: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1726813"/>
            <a:ext cx="10032001" cy="1600438"/>
            <a:chOff x="506534" y="4764945"/>
            <a:chExt cx="10032001" cy="1600438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5" y="4764945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for SWDT(35), RWDT(35), TMU(210), TPU(47)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Compilation and simulation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for DMAC, PAD, LBSC, RWDT, SWDT, TMU, TPU, IPMMU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Propose idea</a:t>
              </a:r>
              <a:r>
                <a:rPr lang="en-US" sz="1600" dirty="0"/>
                <a:t> about CT verification management method to verification management team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3538727"/>
            <a:ext cx="8278571" cy="1354217"/>
            <a:chOff x="506534" y="5328765"/>
            <a:chExt cx="8278571" cy="1354217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782137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waveform eyes check method by </a:t>
              </a:r>
              <a:r>
                <a:rPr lang="en-US" sz="1600" dirty="0" err="1"/>
                <a:t>usr_sim.tcl</a:t>
              </a:r>
              <a:r>
                <a:rPr lang="en-US" sz="1600" dirty="0"/>
                <a:t> check method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software checking method</a:t>
              </a:r>
              <a:r>
                <a:rPr lang="en-US" sz="1600" dirty="0"/>
                <a:t> to increase the automated level of CT verification</a:t>
              </a:r>
            </a:p>
          </p:txBody>
        </p:sp>
      </p:grpSp>
      <p:sp>
        <p:nvSpPr>
          <p:cNvPr id="13" name="Rectangle 64">
            <a:extLst>
              <a:ext uri="{FF2B5EF4-FFF2-40B4-BE49-F238E27FC236}">
                <a16:creationId xmlns:a16="http://schemas.microsoft.com/office/drawing/2014/main" id="{07577D3F-8E61-49E2-A95C-958291525B04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4CE736B6-A236-49E7-8233-039DD205FA30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6F8F9951-5569-4063-93F4-747F18985637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C9BD6A0C-8D1B-411E-BCDC-7FFD7A36A705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89E2C4F6-C066-404D-8FF3-F7D553E83D7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8DC9BAF2-A82D-459B-9F77-B775822B4406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6081A406-E8A9-43CE-9D08-836228B2F63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2C298FE7-4604-4244-8F9F-740AAF91EB86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CD565A09-978B-4FA2-BFC7-0C26B94BDD0A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62B016A8-2A69-41E8-826C-C0BAA45F0DA1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9AB89C10-25DE-4A2D-88CA-82318B820A7B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B9B658B2-7D45-40EE-A031-00BEB6014653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0F292B6F-DA86-4F44-A64B-10F583C4EC84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15509</TotalTime>
  <Words>1408</Words>
  <Application>Microsoft Office PowerPoint</Application>
  <PresentationFormat>Màn hình rộng</PresentationFormat>
  <Paragraphs>299</Paragraphs>
  <Slides>17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TESTER</vt:lpstr>
      <vt:lpstr>FUCNTIONAL DESIGN – 2nd year target</vt:lpstr>
      <vt:lpstr>LOGIC DESIGN – 2nd year target</vt:lpstr>
      <vt:lpstr>FUNCTIONAL VERIFICATION – 2nd year target</vt:lpstr>
      <vt:lpstr>FUNCTIONAL VERIFICATION – 2nd year target</vt:lpstr>
      <vt:lpstr>TESTER – 2nd year target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494</cp:revision>
  <dcterms:created xsi:type="dcterms:W3CDTF">2017-11-27T03:25:14Z</dcterms:created>
  <dcterms:modified xsi:type="dcterms:W3CDTF">2018-12-14T16:31:24Z</dcterms:modified>
</cp:coreProperties>
</file>