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9"/>
  </p:notesMasterIdLst>
  <p:sldIdLst>
    <p:sldId id="257" r:id="rId5"/>
    <p:sldId id="385" r:id="rId6"/>
    <p:sldId id="397" r:id="rId7"/>
    <p:sldId id="396" r:id="rId8"/>
    <p:sldId id="398" r:id="rId9"/>
    <p:sldId id="401" r:id="rId10"/>
    <p:sldId id="389" r:id="rId11"/>
    <p:sldId id="402" r:id="rId12"/>
    <p:sldId id="403" r:id="rId13"/>
    <p:sldId id="400" r:id="rId14"/>
    <p:sldId id="404" r:id="rId15"/>
    <p:sldId id="391" r:id="rId16"/>
    <p:sldId id="363" r:id="rId17"/>
    <p:sldId id="38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8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10654800" cy="2592000"/>
          </a:xfrm>
        </p:spPr>
        <p:txBody>
          <a:bodyPr/>
          <a:lstStyle/>
          <a:p>
            <a:r>
              <a:rPr lang="en-US" altLang="ja-JP" dirty="0" smtClean="0"/>
              <a:t>RCAR GEN3 CONFORMAL ECO</a:t>
            </a:r>
            <a:endParaRPr kumimoji="1" lang="en-US" altLang="ja-JP" cap="all" dirty="0"/>
          </a:p>
          <a:p>
            <a:pPr lvl="1"/>
            <a:r>
              <a:rPr kumimoji="1" lang="en-US" altLang="ja-JP" cap="all" dirty="0"/>
              <a:t>Subline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10654800" cy="1102179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Date : Dec.08.2018</a:t>
            </a:r>
            <a:endParaRPr lang="en-US" dirty="0"/>
          </a:p>
          <a:p>
            <a:r>
              <a:rPr lang="en-US" dirty="0" smtClean="0"/>
              <a:t>Name : </a:t>
            </a:r>
            <a:r>
              <a:rPr lang="en-US" dirty="0" err="1" smtClean="0"/>
              <a:t>AnNGuyen</a:t>
            </a:r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3812"/>
          </a:xfrm>
        </p:spPr>
        <p:txBody>
          <a:bodyPr/>
          <a:lstStyle/>
          <a:p>
            <a:r>
              <a:rPr lang="en-US" dirty="0" smtClean="0"/>
              <a:t>Conformal-ECO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Gen3: 14.10-s220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V3U-AD </a:t>
            </a:r>
            <a:r>
              <a:rPr lang="en-US" dirty="0"/>
              <a:t>: </a:t>
            </a:r>
            <a:r>
              <a:rPr lang="en-US" dirty="0" smtClean="0"/>
              <a:t>15.20-s140</a:t>
            </a:r>
          </a:p>
          <a:p>
            <a:r>
              <a:rPr lang="en-US" dirty="0" smtClean="0"/>
              <a:t>What is noticed updated point we need to care ?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Flow is not big difference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Better support for clock tree patch, scan path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18.20* version can overcome scan chain broken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9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channel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60509"/>
          </a:xfrm>
        </p:spPr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Webex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On-site support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Via support site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RCAR GeN3 Conformal ECO FLOW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494684"/>
            <a:ext cx="672075" cy="161583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-1" y="14020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20878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module_netlist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3979" y="486557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979" y="2316480"/>
            <a:ext cx="0" cy="304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3284220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Hier_preDFT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465221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Hier_postISO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530753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Hier_postJTAG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597809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Hier_postLAY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79" y="17068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87779" y="361188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DFT insertion</a:t>
            </a:r>
            <a:endParaRPr lang="en-US" sz="120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63979" y="351282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63979" y="552089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7779" y="4267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ISO insertion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87779" y="559709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Layout optimization</a:t>
            </a:r>
            <a:endParaRPr lang="en-US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197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3999" y="14020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3999" y="20878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module_netlist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2597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2125979" y="2316480"/>
            <a:ext cx="3810" cy="304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49779" y="17068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41" name="Oval 40"/>
          <p:cNvSpPr/>
          <p:nvPr/>
        </p:nvSpPr>
        <p:spPr>
          <a:xfrm>
            <a:off x="220979" y="2567940"/>
            <a:ext cx="2514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Grouping + </a:t>
            </a:r>
            <a:r>
              <a:rPr lang="en-US" sz="1200" i="1" dirty="0" err="1" smtClean="0">
                <a:solidFill>
                  <a:schemeClr val="tx1"/>
                </a:solidFill>
              </a:rPr>
              <a:t>Rlcheck</a:t>
            </a:r>
            <a:r>
              <a:rPr lang="en-US" sz="1200" i="1" dirty="0" smtClean="0">
                <a:solidFill>
                  <a:schemeClr val="tx1"/>
                </a:solidFill>
              </a:rPr>
              <a:t> + TMR insert 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363979" y="2948940"/>
            <a:ext cx="0" cy="3581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  <a:endCxn id="52" idx="1"/>
          </p:cNvCxnSpPr>
          <p:nvPr/>
        </p:nvCxnSpPr>
        <p:spPr>
          <a:xfrm>
            <a:off x="2735579" y="1516380"/>
            <a:ext cx="1059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794759" y="1402080"/>
            <a:ext cx="190499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</a:rPr>
              <a:t>osteco</a:t>
            </a:r>
            <a:r>
              <a:rPr lang="en-US" sz="1200" dirty="0" err="1" smtClean="0">
                <a:solidFill>
                  <a:schemeClr val="tx1"/>
                </a:solidFill>
              </a:rPr>
              <a:t>_RTL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0358" y="1295400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ECO</a:t>
            </a:r>
            <a:endParaRPr lang="en-US" sz="1200" i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0153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0579" y="16383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58" name="Rectangle 57"/>
          <p:cNvSpPr/>
          <p:nvPr/>
        </p:nvSpPr>
        <p:spPr>
          <a:xfrm>
            <a:off x="3787139" y="2087880"/>
            <a:ext cx="191261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0337" y="4751279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69868" y="4530299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720337" y="5397639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9868" y="5176659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27957" y="6103620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77488" y="5882640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3787134" y="4608717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7135" y="530259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87135" y="5989320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-7621" y="3970020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Hier_postDFT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367789" y="4193218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95399" y="492386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JTAG insertion</a:t>
            </a:r>
            <a:endParaRPr lang="en-US" sz="1200" i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720337" y="4093697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4166" y="3859905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sp>
        <p:nvSpPr>
          <p:cNvPr id="77" name="Rectangle 76"/>
          <p:cNvSpPr/>
          <p:nvPr/>
        </p:nvSpPr>
        <p:spPr>
          <a:xfrm>
            <a:off x="3787134" y="3983708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_postDFT_netlist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909059" y="2770313"/>
            <a:ext cx="1533655" cy="612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09159" y="23164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</p:cNvCxnSpPr>
          <p:nvPr/>
        </p:nvCxnSpPr>
        <p:spPr>
          <a:xfrm flipH="1" flipV="1">
            <a:off x="4730210" y="3383280"/>
            <a:ext cx="13235" cy="600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6"/>
            <a:endCxn id="88" idx="1"/>
          </p:cNvCxnSpPr>
          <p:nvPr/>
        </p:nvCxnSpPr>
        <p:spPr>
          <a:xfrm flipV="1">
            <a:off x="5442714" y="3076796"/>
            <a:ext cx="3484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91200" y="2962496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_postDFT_netlist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96000" y="320040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935977" y="3666905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096000" y="4038601"/>
            <a:ext cx="10332" cy="680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7" idx="3"/>
          </p:cNvCxnSpPr>
          <p:nvPr/>
        </p:nvCxnSpPr>
        <p:spPr>
          <a:xfrm>
            <a:off x="5699755" y="4723017"/>
            <a:ext cx="3886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6"/>
          </p:cNvCxnSpPr>
          <p:nvPr/>
        </p:nvCxnSpPr>
        <p:spPr>
          <a:xfrm>
            <a:off x="7250422" y="3901905"/>
            <a:ext cx="453393" cy="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03815" y="3790919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48600" y="4019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856224" y="4879018"/>
            <a:ext cx="3" cy="53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99755" y="5416897"/>
            <a:ext cx="2148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153400" y="4660003"/>
            <a:ext cx="693415" cy="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763000" y="4533900"/>
            <a:ext cx="1958344" cy="224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067800" y="4766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9067800" y="5597099"/>
            <a:ext cx="0" cy="50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30186" y="6102697"/>
            <a:ext cx="3337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858000" y="4457552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924800" y="5193208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9220200" y="5426287"/>
            <a:ext cx="693415" cy="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906000" y="531198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33387" y="1054715"/>
            <a:ext cx="151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preeco</a:t>
            </a:r>
            <a:r>
              <a:rPr lang="en-US" sz="1200" i="1" dirty="0" smtClean="0"/>
              <a:t> : before eco </a:t>
            </a:r>
          </a:p>
          <a:p>
            <a:r>
              <a:rPr lang="en-US" sz="1200" i="1" dirty="0" err="1"/>
              <a:t>p</a:t>
            </a:r>
            <a:r>
              <a:rPr lang="en-US" sz="1200" i="1" dirty="0" err="1" smtClean="0"/>
              <a:t>osteco</a:t>
            </a:r>
            <a:r>
              <a:rPr lang="en-US" sz="1200" i="1" dirty="0" smtClean="0"/>
              <a:t> : after eco</a:t>
            </a:r>
            <a:endParaRPr lang="en-US" sz="1200" i="1" dirty="0"/>
          </a:p>
        </p:txBody>
      </p:sp>
      <p:sp>
        <p:nvSpPr>
          <p:cNvPr id="29" name="Rectangle 28"/>
          <p:cNvSpPr/>
          <p:nvPr/>
        </p:nvSpPr>
        <p:spPr>
          <a:xfrm>
            <a:off x="10533386" y="1054715"/>
            <a:ext cx="1512573" cy="51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821763"/>
          </a:xfrm>
        </p:spPr>
        <p:txBody>
          <a:bodyPr/>
          <a:lstStyle/>
          <a:p>
            <a:r>
              <a:rPr lang="en-US" dirty="0" smtClean="0"/>
              <a:t>RCAR Gen3 Conformal ECO Flow</a:t>
            </a:r>
            <a:endParaRPr lang="en-US" b="1" dirty="0"/>
          </a:p>
          <a:p>
            <a:r>
              <a:rPr lang="en-US" dirty="0" smtClean="0"/>
              <a:t>RCAR Gen3 Conformal ECO Issue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RCAR GeN3 Conformal ECO FLOW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494684"/>
            <a:ext cx="672075" cy="161583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-1" y="14020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RTL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1983879"/>
            <a:ext cx="1211580" cy="33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module_netlist</a:t>
            </a:r>
            <a:r>
              <a:rPr lang="en-US" sz="1200" dirty="0" smtClean="0">
                <a:solidFill>
                  <a:schemeClr val="tx1"/>
                </a:solidFill>
              </a:rPr>
              <a:t>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3979" y="486557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979" y="2316480"/>
            <a:ext cx="0" cy="304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3284220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Hier_preDFT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465221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Hier_postISO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530753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Hier_postJTAG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5978099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Hier_postLAY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79" y="17068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87779" y="361188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DFT insertion</a:t>
            </a:r>
            <a:endParaRPr lang="en-US" sz="120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63979" y="351282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63979" y="552089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7779" y="4267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ISO insertion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87779" y="559709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Layout optimization</a:t>
            </a:r>
            <a:endParaRPr lang="en-US" sz="1200" i="1" dirty="0"/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601979" y="1630680"/>
            <a:ext cx="3810" cy="3531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3999" y="1402080"/>
            <a:ext cx="1211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RTL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3999" y="1983879"/>
            <a:ext cx="1211580" cy="33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module_netlist</a:t>
            </a:r>
            <a:r>
              <a:rPr lang="en-US" sz="1200" dirty="0" smtClean="0">
                <a:solidFill>
                  <a:schemeClr val="tx1"/>
                </a:solidFill>
              </a:rPr>
              <a:t>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2597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2125979" y="2316480"/>
            <a:ext cx="3810" cy="304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49779" y="17068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41" name="Oval 40"/>
          <p:cNvSpPr/>
          <p:nvPr/>
        </p:nvSpPr>
        <p:spPr>
          <a:xfrm>
            <a:off x="0" y="2567940"/>
            <a:ext cx="3034794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Grouping + </a:t>
            </a:r>
            <a:r>
              <a:rPr lang="en-US" sz="1200" i="1" dirty="0" err="1" smtClean="0">
                <a:solidFill>
                  <a:schemeClr val="tx1"/>
                </a:solidFill>
              </a:rPr>
              <a:t>RLcheck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</a:rPr>
              <a:t>+ TMR insert </a:t>
            </a:r>
            <a:r>
              <a:rPr lang="en-US" sz="1200" i="1" dirty="0" smtClean="0">
                <a:solidFill>
                  <a:schemeClr val="tx1"/>
                </a:solidFill>
              </a:rPr>
              <a:t> + </a:t>
            </a:r>
            <a:r>
              <a:rPr lang="en-US" sz="1200" i="1" dirty="0" err="1" smtClean="0">
                <a:solidFill>
                  <a:schemeClr val="tx1"/>
                </a:solidFill>
              </a:rPr>
              <a:t>DFTwrapper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363979" y="2948940"/>
            <a:ext cx="0" cy="3581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  <a:endCxn id="52" idx="1"/>
          </p:cNvCxnSpPr>
          <p:nvPr/>
        </p:nvCxnSpPr>
        <p:spPr>
          <a:xfrm>
            <a:off x="2735579" y="1516380"/>
            <a:ext cx="1059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794759" y="1402080"/>
            <a:ext cx="190499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_RTL</a:t>
            </a:r>
            <a:r>
              <a:rPr lang="en-US" sz="1200" dirty="0" smtClean="0">
                <a:solidFill>
                  <a:schemeClr val="tx1"/>
                </a:solidFill>
              </a:rPr>
              <a:t>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0358" y="1295400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ECO</a:t>
            </a:r>
            <a:endParaRPr lang="en-US" sz="1200" i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0153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0579" y="16383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58" name="Rectangle 57"/>
          <p:cNvSpPr/>
          <p:nvPr/>
        </p:nvSpPr>
        <p:spPr>
          <a:xfrm>
            <a:off x="3787139" y="2087880"/>
            <a:ext cx="191261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0337" y="4751279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69868" y="4530299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720337" y="5397639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9868" y="5176659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27957" y="6103620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77488" y="5882640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sp>
        <p:nvSpPr>
          <p:cNvPr id="67" name="Rectangle 66"/>
          <p:cNvSpPr/>
          <p:nvPr/>
        </p:nvSpPr>
        <p:spPr>
          <a:xfrm>
            <a:off x="3787134" y="4608717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7135" y="530259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87135" y="5989320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-7621" y="3970020"/>
            <a:ext cx="273558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Hier_postDFT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367789" y="4193218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95399" y="492386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JTAG insertion</a:t>
            </a:r>
            <a:endParaRPr lang="en-US" sz="1200" i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720337" y="4093697"/>
            <a:ext cx="1074422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4166" y="3859905"/>
            <a:ext cx="86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separate</a:t>
            </a:r>
            <a:endParaRPr lang="en-US" sz="1200" i="1" dirty="0"/>
          </a:p>
        </p:txBody>
      </p:sp>
      <p:sp>
        <p:nvSpPr>
          <p:cNvPr id="77" name="Rectangle 76"/>
          <p:cNvSpPr/>
          <p:nvPr/>
        </p:nvSpPr>
        <p:spPr>
          <a:xfrm>
            <a:off x="3787134" y="3969392"/>
            <a:ext cx="1943052" cy="27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</a:t>
            </a:r>
            <a:r>
              <a:rPr lang="en-US" sz="1200" b="1" dirty="0" err="1" smtClean="0">
                <a:solidFill>
                  <a:schemeClr val="tx1"/>
                </a:solidFill>
              </a:rPr>
              <a:t>postDFT</a:t>
            </a:r>
            <a:r>
              <a:rPr lang="en-US" sz="1200" dirty="0" err="1" smtClean="0">
                <a:solidFill>
                  <a:schemeClr val="tx1"/>
                </a:solidFill>
              </a:rPr>
              <a:t>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886200" y="2770313"/>
            <a:ext cx="1533655" cy="6129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09159" y="231648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1" idx="4"/>
          </p:cNvCxnSpPr>
          <p:nvPr/>
        </p:nvCxnSpPr>
        <p:spPr>
          <a:xfrm flipV="1">
            <a:off x="4640579" y="3383280"/>
            <a:ext cx="12449" cy="579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6"/>
            <a:endCxn id="88" idx="1"/>
          </p:cNvCxnSpPr>
          <p:nvPr/>
        </p:nvCxnSpPr>
        <p:spPr>
          <a:xfrm flipV="1">
            <a:off x="5419855" y="3076796"/>
            <a:ext cx="3713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91200" y="2962496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_postDFT_netlist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endCxn id="90" idx="1"/>
          </p:cNvCxnSpPr>
          <p:nvPr/>
        </p:nvCxnSpPr>
        <p:spPr>
          <a:xfrm>
            <a:off x="6128473" y="3216484"/>
            <a:ext cx="0" cy="5192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935977" y="3666905"/>
            <a:ext cx="1314445" cy="470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096000" y="4038601"/>
            <a:ext cx="10332" cy="680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7" idx="3"/>
          </p:cNvCxnSpPr>
          <p:nvPr/>
        </p:nvCxnSpPr>
        <p:spPr>
          <a:xfrm>
            <a:off x="5699755" y="4723017"/>
            <a:ext cx="3886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6"/>
          </p:cNvCxnSpPr>
          <p:nvPr/>
        </p:nvCxnSpPr>
        <p:spPr>
          <a:xfrm>
            <a:off x="7250422" y="3901905"/>
            <a:ext cx="453393" cy="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03815" y="3790919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48600" y="4019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856224" y="4879018"/>
            <a:ext cx="3" cy="53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99755" y="5416897"/>
            <a:ext cx="2148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2" idx="1"/>
          </p:cNvCxnSpPr>
          <p:nvPr/>
        </p:nvCxnSpPr>
        <p:spPr>
          <a:xfrm flipV="1">
            <a:off x="8153400" y="4646400"/>
            <a:ext cx="609600" cy="13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763000" y="4533900"/>
            <a:ext cx="1958344" cy="224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067800" y="4766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9067800" y="5597099"/>
            <a:ext cx="0" cy="50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30186" y="6102697"/>
            <a:ext cx="3337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858000" y="4457552"/>
            <a:ext cx="1314445" cy="470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077200" y="5193208"/>
            <a:ext cx="1314445" cy="470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1" idx="6"/>
          </p:cNvCxnSpPr>
          <p:nvPr/>
        </p:nvCxnSpPr>
        <p:spPr>
          <a:xfrm flipV="1">
            <a:off x="9391645" y="5427970"/>
            <a:ext cx="521970" cy="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906000" y="531198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33387" y="1054715"/>
            <a:ext cx="151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preeco</a:t>
            </a:r>
            <a:r>
              <a:rPr lang="en-US" sz="1200" i="1" dirty="0" smtClean="0"/>
              <a:t> : before eco </a:t>
            </a:r>
          </a:p>
          <a:p>
            <a:r>
              <a:rPr lang="en-US" sz="1200" i="1" dirty="0" err="1"/>
              <a:t>p</a:t>
            </a:r>
            <a:r>
              <a:rPr lang="en-US" sz="1200" i="1" dirty="0" err="1" smtClean="0"/>
              <a:t>osteco</a:t>
            </a:r>
            <a:r>
              <a:rPr lang="en-US" sz="1200" i="1" dirty="0" smtClean="0"/>
              <a:t> : after eco</a:t>
            </a:r>
            <a:endParaRPr lang="en-US" sz="1200" i="1" dirty="0"/>
          </a:p>
        </p:txBody>
      </p:sp>
      <p:sp>
        <p:nvSpPr>
          <p:cNvPr id="29" name="Rectangle 28"/>
          <p:cNvSpPr/>
          <p:nvPr/>
        </p:nvSpPr>
        <p:spPr>
          <a:xfrm>
            <a:off x="10533386" y="1054715"/>
            <a:ext cx="1512573" cy="51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899204" y="4991978"/>
            <a:ext cx="1920244" cy="26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_postLAY_CMD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763000" y="4270801"/>
            <a:ext cx="1958344" cy="224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_postJTAG_CMD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03815" y="3508161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_postISO_CMD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1200" y="2678744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_postDFT_CMD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RCAR GeN3 Conformal ECO ISSUE (1/2)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494684"/>
            <a:ext cx="672075" cy="161583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3794759" y="1402080"/>
            <a:ext cx="190499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</a:rPr>
              <a:t>osteco</a:t>
            </a:r>
            <a:r>
              <a:rPr lang="en-US" sz="1200" dirty="0" err="1" smtClean="0">
                <a:solidFill>
                  <a:schemeClr val="tx1"/>
                </a:solidFill>
              </a:rPr>
              <a:t>_RTL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01539" y="16306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0579" y="16383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synthesis</a:t>
            </a:r>
            <a:endParaRPr lang="en-US" sz="1200" i="1" dirty="0"/>
          </a:p>
        </p:txBody>
      </p:sp>
      <p:sp>
        <p:nvSpPr>
          <p:cNvPr id="58" name="Rectangle 57"/>
          <p:cNvSpPr/>
          <p:nvPr/>
        </p:nvSpPr>
        <p:spPr>
          <a:xfrm>
            <a:off x="3787139" y="2087880"/>
            <a:ext cx="191261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87134" y="4608717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7135" y="530259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87135" y="5989320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87134" y="3983708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preeco</a:t>
            </a:r>
            <a:r>
              <a:rPr lang="en-US" sz="1200" dirty="0" err="1" smtClean="0">
                <a:solidFill>
                  <a:schemeClr val="tx1"/>
                </a:solidFill>
              </a:rPr>
              <a:t>_postDFT_netlist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909059" y="2770313"/>
            <a:ext cx="1533655" cy="612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09159" y="231648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</p:cNvCxnSpPr>
          <p:nvPr/>
        </p:nvCxnSpPr>
        <p:spPr>
          <a:xfrm flipH="1" flipV="1">
            <a:off x="4730210" y="3383280"/>
            <a:ext cx="13235" cy="600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6"/>
            <a:endCxn id="88" idx="1"/>
          </p:cNvCxnSpPr>
          <p:nvPr/>
        </p:nvCxnSpPr>
        <p:spPr>
          <a:xfrm flipV="1">
            <a:off x="5442714" y="3076796"/>
            <a:ext cx="3484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91200" y="2962496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_postDFT_netlist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96000" y="3200400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935977" y="3666905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096000" y="4038601"/>
            <a:ext cx="10332" cy="680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7" idx="3"/>
          </p:cNvCxnSpPr>
          <p:nvPr/>
        </p:nvCxnSpPr>
        <p:spPr>
          <a:xfrm>
            <a:off x="5699755" y="4723017"/>
            <a:ext cx="3886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6"/>
          </p:cNvCxnSpPr>
          <p:nvPr/>
        </p:nvCxnSpPr>
        <p:spPr>
          <a:xfrm>
            <a:off x="7250422" y="3901905"/>
            <a:ext cx="453393" cy="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03815" y="3790919"/>
            <a:ext cx="191262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_postISO_netlist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48600" y="4019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856224" y="4879018"/>
            <a:ext cx="3" cy="53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99755" y="5416897"/>
            <a:ext cx="2148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153400" y="4660003"/>
            <a:ext cx="693415" cy="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763000" y="4533900"/>
            <a:ext cx="1958344" cy="224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_postJTAG_netlist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067800" y="4766519"/>
            <a:ext cx="0" cy="457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9067800" y="5597099"/>
            <a:ext cx="0" cy="50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30186" y="6102697"/>
            <a:ext cx="3337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858000" y="4457552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924800" y="5193208"/>
            <a:ext cx="1314445" cy="4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Conformal ECO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9220200" y="5426287"/>
            <a:ext cx="693415" cy="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906000" y="5311987"/>
            <a:ext cx="192024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posteco</a:t>
            </a:r>
            <a:r>
              <a:rPr lang="en-US" sz="1200" dirty="0" err="1" smtClean="0">
                <a:solidFill>
                  <a:schemeClr val="tx1"/>
                </a:solidFill>
              </a:rPr>
              <a:t>_postLAY_netlist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5562600" y="2002076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Issue1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8" name="Explosion 1 77"/>
          <p:cNvSpPr/>
          <p:nvPr/>
        </p:nvSpPr>
        <p:spPr>
          <a:xfrm>
            <a:off x="4840707" y="2468330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Issue2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9" name="Explosion 1 78"/>
          <p:cNvSpPr/>
          <p:nvPr/>
        </p:nvSpPr>
        <p:spPr>
          <a:xfrm>
            <a:off x="6385790" y="3285802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Issue3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0" name="Explosion 1 79"/>
          <p:cNvSpPr/>
          <p:nvPr/>
        </p:nvSpPr>
        <p:spPr>
          <a:xfrm>
            <a:off x="7738058" y="4165013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Issue4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" y="1644854"/>
            <a:ext cx="348996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Issue1</a:t>
            </a:r>
            <a:r>
              <a:rPr lang="en-US" sz="1600" dirty="0" smtClean="0"/>
              <a:t> : take time to re-synthesis </a:t>
            </a:r>
            <a:r>
              <a:rPr lang="en-US" sz="1600" dirty="0" err="1" smtClean="0"/>
              <a:t>posteco_RTL</a:t>
            </a:r>
            <a:r>
              <a:rPr lang="en-US" sz="1600" dirty="0" smtClean="0"/>
              <a:t>. In case of V3H DMAC takes about 8hours ( 3hours synthesis + 5hours FM)</a:t>
            </a:r>
          </a:p>
          <a:p>
            <a:r>
              <a:rPr lang="en-US" sz="1600" b="1" i="1" dirty="0" smtClean="0"/>
              <a:t>Issue2</a:t>
            </a:r>
            <a:r>
              <a:rPr lang="en-US" sz="1600" dirty="0" smtClean="0"/>
              <a:t> : need to add setting to cancel DFT circuit. ECO need to add/remove SCANCHAIN.</a:t>
            </a:r>
          </a:p>
          <a:p>
            <a:r>
              <a:rPr lang="en-US" sz="1600" b="1" i="1" dirty="0" smtClean="0"/>
              <a:t>Issue3</a:t>
            </a:r>
            <a:r>
              <a:rPr lang="en-US" sz="1600" dirty="0" smtClean="0"/>
              <a:t> : need to add setting to cancel ISO circuit</a:t>
            </a:r>
          </a:p>
          <a:p>
            <a:r>
              <a:rPr lang="en-US" sz="1600" b="1" i="1" dirty="0" smtClean="0"/>
              <a:t>Issue4</a:t>
            </a:r>
            <a:r>
              <a:rPr lang="en-US" sz="1600" dirty="0" smtClean="0"/>
              <a:t> : need to add setting to cancel JTAG circuit</a:t>
            </a:r>
          </a:p>
          <a:p>
            <a:r>
              <a:rPr lang="en-US" sz="1600" b="1" i="1" dirty="0" smtClean="0"/>
              <a:t>Issue5</a:t>
            </a:r>
            <a:r>
              <a:rPr lang="en-US" sz="1600" dirty="0" smtClean="0"/>
              <a:t> : need to match input port between </a:t>
            </a:r>
            <a:r>
              <a:rPr lang="en-US" sz="1600" dirty="0" err="1" smtClean="0"/>
              <a:t>postJTAG</a:t>
            </a:r>
            <a:r>
              <a:rPr lang="en-US" sz="1600" dirty="0" smtClean="0"/>
              <a:t> vs </a:t>
            </a:r>
            <a:r>
              <a:rPr lang="en-US" sz="1600" dirty="0" err="1" smtClean="0"/>
              <a:t>postLAY</a:t>
            </a:r>
            <a:r>
              <a:rPr lang="en-US" sz="1600" dirty="0" smtClean="0"/>
              <a:t> </a:t>
            </a:r>
            <a:r>
              <a:rPr lang="en-US" sz="1400" i="1" dirty="0" smtClean="0"/>
              <a:t>(refer to next slide for more detail)</a:t>
            </a:r>
            <a:r>
              <a:rPr lang="en-US" sz="1600" dirty="0" smtClean="0"/>
              <a:t>. </a:t>
            </a:r>
          </a:p>
          <a:p>
            <a:r>
              <a:rPr lang="en-US" sz="1600" b="1" i="1" dirty="0" smtClean="0"/>
              <a:t>Issue6</a:t>
            </a:r>
            <a:r>
              <a:rPr lang="en-US" sz="1600" dirty="0" smtClean="0"/>
              <a:t> :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Conformal ECO modify netlist many points for simple modification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600" dirty="0" smtClean="0"/>
              <a:t>Issue 7. Unsuccessful ECO generation, Fail FV</a:t>
            </a:r>
            <a:endParaRPr lang="en-US" sz="1600" dirty="0"/>
          </a:p>
        </p:txBody>
      </p:sp>
      <p:sp>
        <p:nvSpPr>
          <p:cNvPr id="83" name="Explosion 1 82"/>
          <p:cNvSpPr/>
          <p:nvPr/>
        </p:nvSpPr>
        <p:spPr>
          <a:xfrm>
            <a:off x="8962736" y="4904373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Issue5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399" y="1630679"/>
            <a:ext cx="3581799" cy="486400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533387" y="1054715"/>
            <a:ext cx="151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preeco</a:t>
            </a:r>
            <a:r>
              <a:rPr lang="en-US" sz="1200" i="1" dirty="0" smtClean="0"/>
              <a:t> : before eco </a:t>
            </a:r>
          </a:p>
          <a:p>
            <a:r>
              <a:rPr lang="en-US" sz="1200" i="1" dirty="0" err="1"/>
              <a:t>p</a:t>
            </a:r>
            <a:r>
              <a:rPr lang="en-US" sz="1200" i="1" dirty="0" err="1" smtClean="0"/>
              <a:t>osteco</a:t>
            </a:r>
            <a:r>
              <a:rPr lang="en-US" sz="1200" i="1" dirty="0" smtClean="0"/>
              <a:t> : after eco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10533386" y="1054715"/>
            <a:ext cx="1512573" cy="51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xplosion 1 43"/>
          <p:cNvSpPr/>
          <p:nvPr/>
        </p:nvSpPr>
        <p:spPr>
          <a:xfrm>
            <a:off x="7488506" y="2276696"/>
            <a:ext cx="1474229" cy="7071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Issue7</a:t>
            </a:r>
            <a:endParaRPr lang="en-US" sz="1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0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603"/>
            <a:ext cx="9000000" cy="1329595"/>
          </a:xfrm>
        </p:spPr>
        <p:txBody>
          <a:bodyPr/>
          <a:lstStyle/>
          <a:p>
            <a:r>
              <a:rPr lang="en-US" dirty="0" smtClean="0"/>
              <a:t>Issue1. </a:t>
            </a:r>
            <a:r>
              <a:rPr lang="en-US" dirty="0"/>
              <a:t>take time to re-synthesis </a:t>
            </a:r>
            <a:r>
              <a:rPr lang="en-US" dirty="0" err="1"/>
              <a:t>posteco_RTL</a:t>
            </a:r>
            <a:r>
              <a:rPr lang="en-US" dirty="0"/>
              <a:t>. In case of V3H DMAC takes about 8hours ( 3hours synthesis + 5hours FM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pPr marL="342900" indent="-342900">
              <a:buAutoNum type="arabicParenBoth"/>
            </a:pPr>
            <a:r>
              <a:rPr lang="en-US" dirty="0" smtClean="0"/>
              <a:t>RTL vs Gate ? Not recommendation</a:t>
            </a:r>
          </a:p>
          <a:p>
            <a:pPr marL="342900" indent="-342900">
              <a:buAutoNum type="arabicParenBoth"/>
            </a:pPr>
            <a:r>
              <a:rPr lang="en-US" dirty="0" smtClean="0"/>
              <a:t>Gate vs Gate  </a:t>
            </a:r>
            <a:r>
              <a:rPr lang="en-US" dirty="0" smtClean="0">
                <a:sym typeface="Wingdings" panose="05000000000000000000" pitchFamily="2" charset="2"/>
              </a:rPr>
              <a:t> recommendation. Take care below </a:t>
            </a:r>
          </a:p>
          <a:p>
            <a:pPr marL="520700" lvl="1" indent="-342900">
              <a:buAutoNum type="arabicParenBoth"/>
            </a:pPr>
            <a:r>
              <a:rPr lang="en-US" dirty="0" smtClean="0">
                <a:sym typeface="Wingdings" panose="05000000000000000000" pitchFamily="2" charset="2"/>
              </a:rPr>
              <a:t>Same environment to generation Gate</a:t>
            </a:r>
          </a:p>
          <a:p>
            <a:pPr marL="520700" lvl="1" indent="-342900">
              <a:buAutoNum type="arabicParenBoth"/>
            </a:pPr>
            <a:r>
              <a:rPr lang="en-US" dirty="0" smtClean="0">
                <a:sym typeface="Wingdings" panose="05000000000000000000" pitchFamily="2" charset="2"/>
              </a:rPr>
              <a:t>Coding style</a:t>
            </a:r>
          </a:p>
          <a:p>
            <a:pPr marL="520700" lvl="1" indent="-342900">
              <a:buAutoNum type="arabicParenBoth"/>
            </a:pPr>
            <a:r>
              <a:rPr lang="en-US" dirty="0" smtClean="0">
                <a:sym typeface="Wingdings" panose="05000000000000000000" pitchFamily="2" charset="2"/>
              </a:rPr>
              <a:t>Conformal-</a:t>
            </a:r>
            <a:r>
              <a:rPr lang="en-US" dirty="0" err="1" smtClean="0">
                <a:sym typeface="Wingdings" panose="05000000000000000000" pitchFamily="2" charset="2"/>
              </a:rPr>
              <a:t>lec</a:t>
            </a:r>
            <a:r>
              <a:rPr lang="en-US" dirty="0" smtClean="0">
                <a:sym typeface="Wingdings" panose="05000000000000000000" pitchFamily="2" charset="2"/>
              </a:rPr>
              <a:t> may be considered to check equivalenc</a:t>
            </a:r>
            <a:r>
              <a:rPr lang="en-US" dirty="0">
                <a:sym typeface="Wingdings" panose="05000000000000000000" pitchFamily="2" charset="2"/>
              </a:rPr>
              <a:t>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08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 ~ 4. Need additional </a:t>
            </a:r>
            <a:r>
              <a:rPr lang="en-US" dirty="0" err="1" smtClean="0"/>
              <a:t>settting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83162"/>
          </a:xfrm>
        </p:spPr>
        <p:txBody>
          <a:bodyPr/>
          <a:lstStyle/>
          <a:p>
            <a:r>
              <a:rPr lang="en-US" dirty="0" smtClean="0"/>
              <a:t>How to get constraint from </a:t>
            </a:r>
            <a:r>
              <a:rPr lang="en-US" dirty="0" err="1" smtClean="0"/>
              <a:t>Hier</a:t>
            </a:r>
            <a:r>
              <a:rPr lang="en-US" dirty="0" smtClean="0"/>
              <a:t> level to module level?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 </a:t>
            </a:r>
            <a:r>
              <a:rPr lang="en-US" dirty="0" err="1" smtClean="0"/>
              <a:t>Hier</a:t>
            </a:r>
            <a:r>
              <a:rPr lang="en-US" dirty="0" smtClean="0"/>
              <a:t>  design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Apply constraint at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command to write out constraint (refer to material: </a:t>
            </a:r>
            <a:r>
              <a:rPr lang="en-US" dirty="0" err="1" smtClean="0"/>
              <a:t>write_hier_compare_dofile</a:t>
            </a:r>
            <a:r>
              <a:rPr lang="en-US" dirty="0" smtClean="0"/>
              <a:t> –constraint –MODULE 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Extract constraint at module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080000" y="659001"/>
            <a:ext cx="9000000" cy="585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 5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00200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602509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18288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16025" y="178954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7846" y="1791856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1379198"/>
            <a:ext cx="3962400" cy="1668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4259602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4261911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200" y="4488202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6025" y="4448946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77846" y="445125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0" y="4038600"/>
            <a:ext cx="3962400" cy="1668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19400" y="4488202"/>
            <a:ext cx="0" cy="61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19400" y="4800600"/>
            <a:ext cx="129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75544" y="4772892"/>
            <a:ext cx="762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19400" y="5105400"/>
            <a:ext cx="129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89404" y="5066144"/>
            <a:ext cx="762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486400" y="2057400"/>
            <a:ext cx="1752600" cy="381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22618" y="1593942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837218" y="1596251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38443" y="1783286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00264" y="178559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05800" y="4267399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20400" y="4269708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21625" y="4456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783446" y="4459055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781144" y="4780689"/>
            <a:ext cx="762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776532" y="5073941"/>
            <a:ext cx="762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3238320" y="5038527"/>
            <a:ext cx="188925" cy="15855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10528" y="5068456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68000" y="3429000"/>
            <a:ext cx="11571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91200" y="1143000"/>
            <a:ext cx="17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PreLAY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91200" y="3653999"/>
            <a:ext cx="17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PostLAY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372203" y="5855531"/>
            <a:ext cx="228997" cy="2289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01200" y="5847933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Added ports in </a:t>
            </a:r>
            <a:r>
              <a:rPr lang="en-US" sz="1200" dirty="0" err="1" smtClean="0"/>
              <a:t>postLAY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9289480" y="5730716"/>
            <a:ext cx="2292920" cy="51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xplosion 1 57"/>
          <p:cNvSpPr/>
          <p:nvPr/>
        </p:nvSpPr>
        <p:spPr>
          <a:xfrm>
            <a:off x="15186" y="1027097"/>
            <a:ext cx="1204014" cy="512524"/>
          </a:xfrm>
          <a:prstGeom prst="irregularSeal1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Issue5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486400" y="4494843"/>
            <a:ext cx="1752600" cy="381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2"/>
            <a:ext cx="9000000" cy="886397"/>
          </a:xfrm>
        </p:spPr>
        <p:txBody>
          <a:bodyPr/>
          <a:lstStyle/>
          <a:p>
            <a:r>
              <a:rPr lang="en-US" dirty="0" smtClean="0"/>
              <a:t>Issue 6. </a:t>
            </a:r>
            <a:r>
              <a:rPr lang="en-US" dirty="0">
                <a:solidFill>
                  <a:schemeClr val="tx1"/>
                </a:solidFill>
              </a:rPr>
              <a:t>Conformal ECO modify netlist many points for simple modification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785104"/>
          </a:xfrm>
        </p:spPr>
        <p:txBody>
          <a:bodyPr/>
          <a:lstStyle/>
          <a:p>
            <a:r>
              <a:rPr lang="en-US" dirty="0" smtClean="0"/>
              <a:t>Need to replicate issue’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How many </a:t>
            </a:r>
            <a:r>
              <a:rPr lang="en-US" dirty="0" err="1" smtClean="0"/>
              <a:t>noequ</a:t>
            </a:r>
            <a:r>
              <a:rPr lang="en-US" dirty="0" smtClean="0"/>
              <a:t> point ? Same or much as expectation. If wrong mapping </a:t>
            </a:r>
            <a:r>
              <a:rPr lang="en-US" dirty="0" smtClean="0">
                <a:sym typeface="Wingdings" panose="05000000000000000000" pitchFamily="2" charset="2"/>
              </a:rPr>
              <a:t> manual mapping is necessary or using add renaming rule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Logic cone across module boundary. Usually, no sub-module inside one patch.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7. Unsuccessful ECO generation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79927"/>
          </a:xfrm>
        </p:spPr>
        <p:txBody>
          <a:bodyPr/>
          <a:lstStyle/>
          <a:p>
            <a:r>
              <a:rPr lang="en-US" dirty="0" smtClean="0"/>
              <a:t>Need to replicate issue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Write out setup in Patch generation (conformal-eco)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 again in equivalence checking (conformal-</a:t>
            </a:r>
            <a:r>
              <a:rPr lang="en-US" dirty="0" err="1" smtClean="0"/>
              <a:t>lec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ensure same constraint in setup.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## Or, use formality to confirm equivalent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Nonstop process during patch generation.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Mapping and compare: fast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Analyze (generate patch) long time </a:t>
            </a:r>
            <a:r>
              <a:rPr lang="en-US" dirty="0" smtClean="0">
                <a:sym typeface="Wingdings" panose="05000000000000000000" pitchFamily="2" charset="2"/>
              </a:rPr>
              <a:t> change effort level to Medium (default is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2867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esas_PPT_E_UPDATE_1221.pptx" id="{7B4F08A0-BD7C-4BB5-88E7-1BC33D8F9FBA}" vid="{4BAB2354-CDD8-4479-BD43-5D7F217CA4E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9" ma:contentTypeDescription="新しいドキュメントを作成します。" ma:contentTypeScope="" ma:versionID="78762c9adf0de51123dfe32a5bf4ad20">
  <xsd:schema xmlns:xsd="http://www.w3.org/2001/XMLSchema" xmlns:xs="http://www.w3.org/2001/XMLSchema" xmlns:p="http://schemas.microsoft.com/office/2006/metadata/properties" xmlns:ns2="76c86cb8-2f35-49e0-aa8e-b2c37e83a1a2" xmlns:ns3="831676e8-2175-4508-9a94-e016e90e03f4" targetNamespace="http://schemas.microsoft.com/office/2006/metadata/properties" ma:root="true" ma:fieldsID="fcb86105b0016020f1f13c024095bc96" ns2:_="" ns3:_="">
    <xsd:import namespace="76c86cb8-2f35-49e0-aa8e-b2c37e83a1a2"/>
    <xsd:import namespace="831676e8-2175-4508-9a94-e016e90e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0FE9E4-969B-4181-85ED-D0240912E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terms/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6c86cb8-2f35-49e0-aa8e-b2c37e83a1a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RVC_Format</Template>
  <TotalTime>3055</TotalTime>
  <Words>623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メイリオ</vt:lpstr>
      <vt:lpstr>Symbol</vt:lpstr>
      <vt:lpstr>Wingdings</vt:lpstr>
      <vt:lpstr>151229_Renesas_Templates_16_9_EN</vt:lpstr>
      <vt:lpstr>PowerPoint Presentation</vt:lpstr>
      <vt:lpstr>Agenda</vt:lpstr>
      <vt:lpstr>RCAR GeN3 Conformal ECO FLOW </vt:lpstr>
      <vt:lpstr>RCAR GeN3 Conformal ECO ISSUE (1/2) </vt:lpstr>
      <vt:lpstr>Issue1. take time to re-synthesis posteco_RTL. In case of V3H DMAC takes about 8hours ( 3hours synthesis + 5hours FM)</vt:lpstr>
      <vt:lpstr>Issue 2 ~ 4. Need additional settting</vt:lpstr>
      <vt:lpstr>PowerPoint Presentation</vt:lpstr>
      <vt:lpstr>Issue 6. Conformal ECO modify netlist many points for simple modification. </vt:lpstr>
      <vt:lpstr>Issue 7. Unsuccessful ECO generation </vt:lpstr>
      <vt:lpstr>Updated version</vt:lpstr>
      <vt:lpstr>Communication channel</vt:lpstr>
      <vt:lpstr>PowerPoint Presentation</vt:lpstr>
      <vt:lpstr>PowerPoint Presentation</vt:lpstr>
      <vt:lpstr>RCAR GeN3 Conformal ECO FLOW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Hoai Tran. Nguyen</dc:creator>
  <cp:lastModifiedBy>Nghia Tran</cp:lastModifiedBy>
  <cp:revision>49</cp:revision>
  <dcterms:created xsi:type="dcterms:W3CDTF">2018-12-08T08:14:00Z</dcterms:created>
  <dcterms:modified xsi:type="dcterms:W3CDTF">2018-12-12T07:49:08Z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