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7" r:id="rId3"/>
  </p:sldMasterIdLst>
  <p:notesMasterIdLst>
    <p:notesMasterId r:id="rId20"/>
  </p:notesMasterIdLst>
  <p:sldIdLst>
    <p:sldId id="256" r:id="rId4"/>
    <p:sldId id="257" r:id="rId5"/>
    <p:sldId id="266" r:id="rId6"/>
    <p:sldId id="289" r:id="rId7"/>
    <p:sldId id="285" r:id="rId8"/>
    <p:sldId id="283" r:id="rId9"/>
    <p:sldId id="286" r:id="rId10"/>
    <p:sldId id="279" r:id="rId11"/>
    <p:sldId id="280" r:id="rId12"/>
    <p:sldId id="281" r:id="rId13"/>
    <p:sldId id="287" r:id="rId14"/>
    <p:sldId id="288" r:id="rId15"/>
    <p:sldId id="290" r:id="rId16"/>
    <p:sldId id="291" r:id="rId17"/>
    <p:sldId id="292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31407089-E79A-4F91-AE28-940F9676E622}">
          <p14:sldIdLst>
            <p14:sldId id="256"/>
            <p14:sldId id="257"/>
          </p14:sldIdLst>
        </p14:section>
        <p14:section name="Introduction" id="{C933B83D-6E55-42C9-A279-D153345AFC20}">
          <p14:sldIdLst>
            <p14:sldId id="266"/>
          </p14:sldIdLst>
        </p14:section>
        <p14:section name="1st year result" id="{E953AE2F-3BC2-40AA-9689-69F2B22E338B}">
          <p14:sldIdLst>
            <p14:sldId id="289"/>
            <p14:sldId id="285"/>
            <p14:sldId id="283"/>
            <p14:sldId id="286"/>
            <p14:sldId id="279"/>
            <p14:sldId id="280"/>
            <p14:sldId id="281"/>
            <p14:sldId id="287"/>
          </p14:sldIdLst>
        </p14:section>
        <p14:section name="2nd year target" id="{8D891972-008F-4FAA-ABD8-EFB78A51F1C3}">
          <p14:sldIdLst>
            <p14:sldId id="288"/>
            <p14:sldId id="290"/>
            <p14:sldId id="291"/>
            <p14:sldId id="292"/>
          </p14:sldIdLst>
        </p14:section>
        <p14:section name="The End" id="{C4854BEA-AB75-41FD-A4F8-2FE7A987128E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 Sy. Le" initials="HSL" lastIdx="1" clrIdx="0">
    <p:extLst>
      <p:ext uri="{19B8F6BF-5375-455C-9EA6-DF929625EA0E}">
        <p15:presenceInfo xmlns:p15="http://schemas.microsoft.com/office/powerpoint/2012/main" userId="S-1-5-21-1821468967-4106907450-2776687247-303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84047" autoAdjust="0"/>
  </p:normalViewPr>
  <p:slideViewPr>
    <p:cSldViewPr snapToGrid="0">
      <p:cViewPr>
        <p:scale>
          <a:sx n="125" d="100"/>
          <a:sy n="125" d="100"/>
        </p:scale>
        <p:origin x="360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344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BB0D2-B4AB-46DD-8353-5863A644691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0AC63-8529-4852-8793-AD37C125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8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</a:t>
            </a:r>
            <a:r>
              <a:rPr lang="en-US" baseline="0" dirty="0"/>
              <a:t> one, I’m </a:t>
            </a:r>
            <a:r>
              <a:rPr lang="en-US" baseline="0" dirty="0" err="1"/>
              <a:t>Hau</a:t>
            </a:r>
            <a:r>
              <a:rPr lang="en-US" baseline="0" dirty="0"/>
              <a:t> Le from AIS2, FED1.</a:t>
            </a:r>
          </a:p>
          <a:p>
            <a:endParaRPr lang="en-US" baseline="0" dirty="0"/>
          </a:p>
          <a:p>
            <a:r>
              <a:rPr lang="en-US" baseline="0" dirty="0"/>
              <a:t>Today, I’m going to introduce my MMT plan for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</a:t>
            </a:r>
            <a:r>
              <a:rPr lang="en-US" baseline="0" dirty="0"/>
              <a:t> has 5 main parts.</a:t>
            </a:r>
          </a:p>
          <a:p>
            <a:r>
              <a:rPr lang="en-US" baseline="0" dirty="0"/>
              <a:t>The first one is a sort introduction about mentor, mentee.</a:t>
            </a:r>
          </a:p>
          <a:p>
            <a:r>
              <a:rPr lang="en-US" baseline="0" dirty="0"/>
              <a:t>The second one is a overview about the target that I aiming after this MMT finish.</a:t>
            </a:r>
          </a:p>
          <a:p>
            <a:r>
              <a:rPr lang="en-US" baseline="0" dirty="0"/>
              <a:t>The third one, I’ll talk about the methods that will be applied in order to archive the target.</a:t>
            </a:r>
          </a:p>
          <a:p>
            <a:r>
              <a:rPr lang="en-US" baseline="0" dirty="0"/>
              <a:t>After that, I’ll talk about the communication channel between mentor and mentee.</a:t>
            </a:r>
          </a:p>
          <a:p>
            <a:r>
              <a:rPr lang="en-US" baseline="0" dirty="0"/>
              <a:t>The final one is Q&amp;A.</a:t>
            </a:r>
          </a:p>
          <a:p>
            <a:endParaRPr lang="en-US" baseline="0" dirty="0"/>
          </a:p>
          <a:p>
            <a:r>
              <a:rPr lang="en-US" baseline="0" dirty="0"/>
              <a:t>So, firstly, let me take a quick 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mentor is Thu</a:t>
            </a:r>
            <a:r>
              <a:rPr lang="en-US" baseline="0" dirty="0"/>
              <a:t> Vo. He is a 22G engineer.</a:t>
            </a:r>
          </a:p>
          <a:p>
            <a:r>
              <a:rPr lang="en-US" baseline="0" dirty="0"/>
              <a:t>I’m </a:t>
            </a:r>
            <a:r>
              <a:rPr lang="en-US" baseline="0" dirty="0" err="1"/>
              <a:t>Hau</a:t>
            </a:r>
            <a:r>
              <a:rPr lang="en-US" baseline="0" dirty="0"/>
              <a:t> Le, I’m a 26G engineer and I’m the mentee.</a:t>
            </a:r>
          </a:p>
          <a:p>
            <a:r>
              <a:rPr lang="en-US" baseline="0" dirty="0"/>
              <a:t>And we come from AISS2 group.</a:t>
            </a:r>
          </a:p>
          <a:p>
            <a:endParaRPr lang="en-US" baseline="0" dirty="0"/>
          </a:p>
          <a:p>
            <a:r>
              <a:rPr lang="en-US" baseline="0" dirty="0"/>
              <a:t>Now, I’m going to show you guys my target in this MMT.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42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923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97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68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9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7093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9632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02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9F078-88ED-41ED-832F-7AC4AFAA4DE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1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2950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864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4867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90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41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78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86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1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78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0952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4659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04453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51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0660249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3787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6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883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  <p:sp>
        <p:nvSpPr>
          <p:cNvPr id="4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32809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9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2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54424468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6287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68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2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721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305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229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11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686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036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535628855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06319784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003746474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22637275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14608349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352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1269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8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47578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0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748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6433195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4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7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Ltd.. All rights reserved.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5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782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9.svg"/><Relationship Id="rId3" Type="http://schemas.openxmlformats.org/officeDocument/2006/relationships/image" Target="../media/image11.svg"/><Relationship Id="rId7" Type="http://schemas.openxmlformats.org/officeDocument/2006/relationships/image" Target="../media/image27.svg"/><Relationship Id="rId12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6.png"/><Relationship Id="rId11" Type="http://schemas.openxmlformats.org/officeDocument/2006/relationships/image" Target="../media/image21.svg"/><Relationship Id="rId5" Type="http://schemas.openxmlformats.org/officeDocument/2006/relationships/image" Target="../media/image33.svg"/><Relationship Id="rId15" Type="http://schemas.openxmlformats.org/officeDocument/2006/relationships/image" Target="../media/image17.svg"/><Relationship Id="rId10" Type="http://schemas.openxmlformats.org/officeDocument/2006/relationships/image" Target="../media/image30.png"/><Relationship Id="rId4" Type="http://schemas.openxmlformats.org/officeDocument/2006/relationships/image" Target="../media/image32.png"/><Relationship Id="rId9" Type="http://schemas.openxmlformats.org/officeDocument/2006/relationships/image" Target="../media/image29.sv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4.png"/><Relationship Id="rId11" Type="http://schemas.openxmlformats.org/officeDocument/2006/relationships/image" Target="../media/image7.svg"/><Relationship Id="rId5" Type="http://schemas.openxmlformats.org/officeDocument/2006/relationships/image" Target="../media/image13.svg"/><Relationship Id="rId15" Type="http://schemas.openxmlformats.org/officeDocument/2006/relationships/image" Target="../media/image17.sv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5.sv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7.svg"/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12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0.png"/><Relationship Id="rId11" Type="http://schemas.openxmlformats.org/officeDocument/2006/relationships/image" Target="../media/image23.svg"/><Relationship Id="rId5" Type="http://schemas.openxmlformats.org/officeDocument/2006/relationships/image" Target="../media/image9.sv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2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1.svg"/><Relationship Id="rId7" Type="http://schemas.openxmlformats.org/officeDocument/2006/relationships/image" Target="../media/image27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6.png"/><Relationship Id="rId11" Type="http://schemas.openxmlformats.org/officeDocument/2006/relationships/image" Target="../media/image21.svg"/><Relationship Id="rId5" Type="http://schemas.openxmlformats.org/officeDocument/2006/relationships/image" Target="../media/image33.svg"/><Relationship Id="rId10" Type="http://schemas.openxmlformats.org/officeDocument/2006/relationships/image" Target="../media/image30.png"/><Relationship Id="rId4" Type="http://schemas.openxmlformats.org/officeDocument/2006/relationships/image" Target="../media/image32.png"/><Relationship Id="rId9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9200" y="0"/>
            <a:ext cx="11253600" cy="615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7721" y="0"/>
            <a:ext cx="7315200" cy="2592000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latin typeface="+mn-lt"/>
              </a:rPr>
              <a:t>MENTOR – MENTEE TRAINING</a:t>
            </a:r>
          </a:p>
          <a:p>
            <a:r>
              <a:rPr lang="en-US" dirty="0">
                <a:latin typeface="+mn-lt"/>
              </a:rPr>
              <a:t>THE 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 YEAR REPORT</a:t>
            </a:r>
          </a:p>
          <a:p>
            <a:r>
              <a:rPr lang="en-US" dirty="0">
                <a:latin typeface="+mn-lt"/>
              </a:rPr>
              <a:t>26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 GENERATION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87721" y="2729222"/>
            <a:ext cx="7315200" cy="855958"/>
          </a:xfr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latin typeface="+mn-lt"/>
              </a:rPr>
              <a:t>Mentor:	FED1/PER/TIMER/THU MANH VO</a:t>
            </a:r>
          </a:p>
          <a:p>
            <a:r>
              <a:rPr lang="en-US" dirty="0">
                <a:latin typeface="+mn-lt"/>
              </a:rPr>
              <a:t>Mentee:	FED1/PER/TIMER/HAU SY LE</a:t>
            </a: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987721" y="3722402"/>
            <a:ext cx="7315200" cy="60973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252000" tIns="180000" rIns="180000" bIns="18000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0" kern="1200" cap="none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December 19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613003727"/>
      </p:ext>
    </p:ext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pSp>
        <p:nvGrpSpPr>
          <p:cNvPr id="53" name="Group 52"/>
          <p:cNvGrpSpPr/>
          <p:nvPr/>
        </p:nvGrpSpPr>
        <p:grpSpPr>
          <a:xfrm>
            <a:off x="1080000" y="2388150"/>
            <a:ext cx="5955581" cy="562576"/>
            <a:chOff x="1080000" y="2272267"/>
            <a:chExt cx="5955581" cy="562576"/>
          </a:xfrm>
        </p:grpSpPr>
        <p:grpSp>
          <p:nvGrpSpPr>
            <p:cNvPr id="4" name="Nhóm 27">
              <a:extLst>
                <a:ext uri="{FF2B5EF4-FFF2-40B4-BE49-F238E27FC236}">
                  <a16:creationId xmlns:a16="http://schemas.microsoft.com/office/drawing/2014/main" id="{A22FA561-2E1E-4D0D-9D58-75839BA6075C}"/>
                </a:ext>
              </a:extLst>
            </p:cNvPr>
            <p:cNvGrpSpPr/>
            <p:nvPr/>
          </p:nvGrpSpPr>
          <p:grpSpPr>
            <a:xfrm>
              <a:off x="1080000" y="2272267"/>
              <a:ext cx="2873246" cy="457200"/>
              <a:chOff x="506534" y="2939553"/>
              <a:chExt cx="2873246" cy="457200"/>
            </a:xfrm>
          </p:grpSpPr>
          <p:pic>
            <p:nvPicPr>
              <p:cNvPr id="5" name="Đồ họa 10" descr="Danh sách">
                <a:extLst>
                  <a:ext uri="{FF2B5EF4-FFF2-40B4-BE49-F238E27FC236}">
                    <a16:creationId xmlns:a16="http://schemas.microsoft.com/office/drawing/2014/main" id="{B9D46646-FACA-4589-BAD1-3CD8D5E34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6534" y="293955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6" name="Hộp Văn bản 19">
                <a:extLst>
                  <a:ext uri="{FF2B5EF4-FFF2-40B4-BE49-F238E27FC236}">
                    <a16:creationId xmlns:a16="http://schemas.microsoft.com/office/drawing/2014/main" id="{B7CF234B-BE45-4E9C-A67F-CD4A7B347EAD}"/>
                  </a:ext>
                </a:extLst>
              </p:cNvPr>
              <p:cNvSpPr txBox="1"/>
              <p:nvPr/>
            </p:nvSpPr>
            <p:spPr>
              <a:xfrm>
                <a:off x="963734" y="2939553"/>
                <a:ext cx="241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Check specification</a:t>
                </a:r>
                <a:endParaRPr lang="en-US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537199" y="2639813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37199" y="274340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92381" y="2639813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92381" y="274340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80000" y="3114759"/>
            <a:ext cx="7346478" cy="659818"/>
            <a:chOff x="1080000" y="2864715"/>
            <a:chExt cx="7346478" cy="659818"/>
          </a:xfrm>
        </p:grpSpPr>
        <p:grpSp>
          <p:nvGrpSpPr>
            <p:cNvPr id="7" name="Nhóm 28">
              <a:extLst>
                <a:ext uri="{FF2B5EF4-FFF2-40B4-BE49-F238E27FC236}">
                  <a16:creationId xmlns:a16="http://schemas.microsoft.com/office/drawing/2014/main" id="{B509A667-22C3-445E-8ECD-9783ED13AA98}"/>
                </a:ext>
              </a:extLst>
            </p:cNvPr>
            <p:cNvGrpSpPr/>
            <p:nvPr/>
          </p:nvGrpSpPr>
          <p:grpSpPr>
            <a:xfrm>
              <a:off x="1080000" y="2864715"/>
              <a:ext cx="4578841" cy="457200"/>
              <a:chOff x="506534" y="3426903"/>
              <a:chExt cx="4578841" cy="457200"/>
            </a:xfrm>
          </p:grpSpPr>
          <p:pic>
            <p:nvPicPr>
              <p:cNvPr id="8" name="Đồ họa 8" descr="Danh sách kiểm tra">
                <a:extLst>
                  <a:ext uri="{FF2B5EF4-FFF2-40B4-BE49-F238E27FC236}">
                    <a16:creationId xmlns:a16="http://schemas.microsoft.com/office/drawing/2014/main" id="{E2F29AF9-A4F2-4A84-AEFB-4DDDE9450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6534" y="342690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9" name="Hộp Văn bản 20">
                <a:extLst>
                  <a:ext uri="{FF2B5EF4-FFF2-40B4-BE49-F238E27FC236}">
                    <a16:creationId xmlns:a16="http://schemas.microsoft.com/office/drawing/2014/main" id="{23A44B04-637F-443B-B249-D55F2E3875A3}"/>
                  </a:ext>
                </a:extLst>
              </p:cNvPr>
              <p:cNvSpPr txBox="1"/>
              <p:nvPr/>
            </p:nvSpPr>
            <p:spPr>
              <a:xfrm>
                <a:off x="963734" y="3426903"/>
                <a:ext cx="4121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verification items check list</a:t>
                </a:r>
                <a:endParaRPr lang="en-US" sz="1600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1537199" y="332218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37199" y="343309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92381" y="332218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92381" y="343309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54878" y="3432483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80000" y="3938610"/>
            <a:ext cx="8718078" cy="659483"/>
            <a:chOff x="1080000" y="3771712"/>
            <a:chExt cx="8718078" cy="659483"/>
          </a:xfrm>
        </p:grpSpPr>
        <p:grpSp>
          <p:nvGrpSpPr>
            <p:cNvPr id="10" name="Nhóm 29">
              <a:extLst>
                <a:ext uri="{FF2B5EF4-FFF2-40B4-BE49-F238E27FC236}">
                  <a16:creationId xmlns:a16="http://schemas.microsoft.com/office/drawing/2014/main" id="{ADD44F73-D7E6-4184-9C5D-80B134FE1311}"/>
                </a:ext>
              </a:extLst>
            </p:cNvPr>
            <p:cNvGrpSpPr/>
            <p:nvPr/>
          </p:nvGrpSpPr>
          <p:grpSpPr>
            <a:xfrm>
              <a:off x="1080000" y="3771712"/>
              <a:ext cx="5643235" cy="457200"/>
              <a:chOff x="506534" y="4095924"/>
              <a:chExt cx="5643235" cy="457200"/>
            </a:xfrm>
          </p:grpSpPr>
          <p:pic>
            <p:nvPicPr>
              <p:cNvPr id="11" name="Đồ họa 12" descr="Cơ sở dữ liệu">
                <a:extLst>
                  <a:ext uri="{FF2B5EF4-FFF2-40B4-BE49-F238E27FC236}">
                    <a16:creationId xmlns:a16="http://schemas.microsoft.com/office/drawing/2014/main" id="{4FBF62DF-BF53-406D-9929-0B695643B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534" y="4095924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" name="Hộp Văn bản 21">
                <a:extLst>
                  <a:ext uri="{FF2B5EF4-FFF2-40B4-BE49-F238E27FC236}">
                    <a16:creationId xmlns:a16="http://schemas.microsoft.com/office/drawing/2014/main" id="{80318687-91C5-4D9C-8EC5-E227278A1053}"/>
                  </a:ext>
                </a:extLst>
              </p:cNvPr>
              <p:cNvSpPr txBox="1"/>
              <p:nvPr/>
            </p:nvSpPr>
            <p:spPr>
              <a:xfrm>
                <a:off x="963734" y="4095924"/>
                <a:ext cx="5186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test patterns for functional verification</a:t>
                </a:r>
                <a:endParaRPr lang="en-US" sz="1600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1537199" y="422885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37199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92381" y="422885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92381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54878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80000" y="4762126"/>
            <a:ext cx="8718078" cy="659545"/>
            <a:chOff x="1080000" y="4678709"/>
            <a:chExt cx="8718078" cy="659545"/>
          </a:xfrm>
        </p:grpSpPr>
        <p:grpSp>
          <p:nvGrpSpPr>
            <p:cNvPr id="13" name="Nhóm 30">
              <a:extLst>
                <a:ext uri="{FF2B5EF4-FFF2-40B4-BE49-F238E27FC236}">
                  <a16:creationId xmlns:a16="http://schemas.microsoft.com/office/drawing/2014/main" id="{22BF9D0B-136C-408B-B280-6963B306BB83}"/>
                </a:ext>
              </a:extLst>
            </p:cNvPr>
            <p:cNvGrpSpPr/>
            <p:nvPr/>
          </p:nvGrpSpPr>
          <p:grpSpPr>
            <a:xfrm>
              <a:off x="1080000" y="4678709"/>
              <a:ext cx="5395411" cy="457200"/>
              <a:chOff x="506534" y="4764945"/>
              <a:chExt cx="5395411" cy="457200"/>
            </a:xfrm>
          </p:grpSpPr>
          <p:pic>
            <p:nvPicPr>
              <p:cNvPr id="14" name="Đồ họa 14" descr="Xe chở bê tông">
                <a:extLst>
                  <a:ext uri="{FF2B5EF4-FFF2-40B4-BE49-F238E27FC236}">
                    <a16:creationId xmlns:a16="http://schemas.microsoft.com/office/drawing/2014/main" id="{AC7D20A8-684D-4D88-9B22-11B0C258E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06534" y="476494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Hộp Văn bản 22">
                <a:extLst>
                  <a:ext uri="{FF2B5EF4-FFF2-40B4-BE49-F238E27FC236}">
                    <a16:creationId xmlns:a16="http://schemas.microsoft.com/office/drawing/2014/main" id="{6108A849-1640-4BDF-A81C-732BD39F495A}"/>
                  </a:ext>
                </a:extLst>
              </p:cNvPr>
              <p:cNvSpPr txBox="1"/>
              <p:nvPr/>
            </p:nvSpPr>
            <p:spPr>
              <a:xfrm>
                <a:off x="963734" y="4764945"/>
                <a:ext cx="4938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Conduct functional verification at RTL level</a:t>
                </a:r>
                <a:endParaRPr lang="en-US" sz="1600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537199" y="513590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37199" y="52468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92381" y="513590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92381" y="52468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54878" y="5246199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3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80000" y="5585706"/>
            <a:ext cx="7346478" cy="659545"/>
            <a:chOff x="1080000" y="5585706"/>
            <a:chExt cx="7346478" cy="659545"/>
          </a:xfrm>
        </p:grpSpPr>
        <p:grpSp>
          <p:nvGrpSpPr>
            <p:cNvPr id="16" name="Nhóm 31">
              <a:extLst>
                <a:ext uri="{FF2B5EF4-FFF2-40B4-BE49-F238E27FC236}">
                  <a16:creationId xmlns:a16="http://schemas.microsoft.com/office/drawing/2014/main" id="{DD9360C9-B1EB-45B1-BEA4-C2DDA8E4FEF5}"/>
                </a:ext>
              </a:extLst>
            </p:cNvPr>
            <p:cNvGrpSpPr/>
            <p:nvPr/>
          </p:nvGrpSpPr>
          <p:grpSpPr>
            <a:xfrm>
              <a:off x="1080000" y="5585706"/>
              <a:ext cx="4745552" cy="457200"/>
              <a:chOff x="506534" y="5328765"/>
              <a:chExt cx="4745552" cy="457200"/>
            </a:xfrm>
          </p:grpSpPr>
          <p:pic>
            <p:nvPicPr>
              <p:cNvPr id="17" name="Đồ họa 16" descr="Kính hiển vi">
                <a:extLst>
                  <a:ext uri="{FF2B5EF4-FFF2-40B4-BE49-F238E27FC236}">
                    <a16:creationId xmlns:a16="http://schemas.microsoft.com/office/drawing/2014/main" id="{E43F761C-1B61-4311-9BB3-B7173F547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06534" y="532876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Hộp Văn bản 23">
                <a:extLst>
                  <a:ext uri="{FF2B5EF4-FFF2-40B4-BE49-F238E27FC236}">
                    <a16:creationId xmlns:a16="http://schemas.microsoft.com/office/drawing/2014/main" id="{B9CB2816-9F0C-4F34-98C6-7DD180E361F9}"/>
                  </a:ext>
                </a:extLst>
              </p:cNvPr>
              <p:cNvSpPr txBox="1"/>
              <p:nvPr/>
            </p:nvSpPr>
            <p:spPr>
              <a:xfrm>
                <a:off x="963733" y="5328765"/>
                <a:ext cx="4288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Evaluate functional verification result</a:t>
                </a:r>
                <a:endParaRPr lang="en-US" sz="16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1537199" y="604290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37199" y="615381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92381" y="604290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92381" y="615381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4878" y="6152643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75664A0A-EEDD-48B9-AB20-C2D7E87002E4}"/>
              </a:ext>
            </a:extLst>
          </p:cNvPr>
          <p:cNvGrpSpPr/>
          <p:nvPr/>
        </p:nvGrpSpPr>
        <p:grpSpPr>
          <a:xfrm>
            <a:off x="1080000" y="1661541"/>
            <a:ext cx="5955581" cy="562576"/>
            <a:chOff x="1080000" y="1661541"/>
            <a:chExt cx="5955581" cy="562576"/>
          </a:xfrm>
        </p:grpSpPr>
        <p:grpSp>
          <p:nvGrpSpPr>
            <p:cNvPr id="20" name="Nhóm 19">
              <a:extLst>
                <a:ext uri="{FF2B5EF4-FFF2-40B4-BE49-F238E27FC236}">
                  <a16:creationId xmlns:a16="http://schemas.microsoft.com/office/drawing/2014/main" id="{AA3AD1B8-F850-43FE-9311-76D841CC9B6E}"/>
                </a:ext>
              </a:extLst>
            </p:cNvPr>
            <p:cNvGrpSpPr/>
            <p:nvPr/>
          </p:nvGrpSpPr>
          <p:grpSpPr>
            <a:xfrm>
              <a:off x="1080000" y="1661541"/>
              <a:ext cx="4912266" cy="457200"/>
              <a:chOff x="1080000" y="1661541"/>
              <a:chExt cx="4912266" cy="457200"/>
            </a:xfrm>
          </p:grpSpPr>
          <p:pic>
            <p:nvPicPr>
              <p:cNvPr id="46" name="Đồ họa 10" descr="Đầu có bánh răng">
                <a:extLst>
                  <a:ext uri="{FF2B5EF4-FFF2-40B4-BE49-F238E27FC236}">
                    <a16:creationId xmlns:a16="http://schemas.microsoft.com/office/drawing/2014/main" id="{B9D46646-FACA-4589-BAD1-3CD8D5E34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80000" y="1661541"/>
                <a:ext cx="457200" cy="457200"/>
              </a:xfrm>
              <a:prstGeom prst="rect">
                <a:avLst/>
              </a:prstGeom>
            </p:spPr>
          </p:pic>
          <p:sp>
            <p:nvSpPr>
              <p:cNvPr id="47" name="Hộp Văn bản 19">
                <a:extLst>
                  <a:ext uri="{FF2B5EF4-FFF2-40B4-BE49-F238E27FC236}">
                    <a16:creationId xmlns:a16="http://schemas.microsoft.com/office/drawing/2014/main" id="{B7CF234B-BE45-4E9C-A67F-CD4A7B347EAD}"/>
                  </a:ext>
                </a:extLst>
              </p:cNvPr>
              <p:cNvSpPr txBox="1"/>
              <p:nvPr/>
            </p:nvSpPr>
            <p:spPr>
              <a:xfrm>
                <a:off x="1537200" y="1661541"/>
                <a:ext cx="4455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Determine verification strategy (policy)</a:t>
                </a:r>
                <a:endParaRPr lang="en-US" dirty="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1537199" y="202908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37199" y="213267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92381" y="202908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292381" y="2132677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1.5</a:t>
              </a:r>
            </a:p>
          </p:txBody>
        </p:sp>
      </p:grpSp>
      <p:pic>
        <p:nvPicPr>
          <p:cNvPr id="63" name="Đồ họa 62" descr="Huy chương">
            <a:extLst>
              <a:ext uri="{FF2B5EF4-FFF2-40B4-BE49-F238E27FC236}">
                <a16:creationId xmlns:a16="http://schemas.microsoft.com/office/drawing/2014/main" id="{38D6DE39-D6B5-4DFE-951C-5E19BBF5D2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63495" y="2370810"/>
            <a:ext cx="2743200" cy="2743200"/>
          </a:xfrm>
          <a:prstGeom prst="rect">
            <a:avLst/>
          </a:prstGeom>
        </p:spPr>
      </p:pic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829EE0EF-A1BF-4E04-84F3-58329DF3445D}"/>
              </a:ext>
            </a:extLst>
          </p:cNvPr>
          <p:cNvSpPr txBox="1"/>
          <p:nvPr/>
        </p:nvSpPr>
        <p:spPr>
          <a:xfrm>
            <a:off x="9799345" y="5028937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2.4</a:t>
            </a:r>
            <a:r>
              <a:rPr lang="en-US" sz="2800" b="1" dirty="0">
                <a:solidFill>
                  <a:schemeClr val="tx2"/>
                </a:solidFill>
              </a:rPr>
              <a:t>/2.0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5" name="Group 60">
            <a:extLst>
              <a:ext uri="{FF2B5EF4-FFF2-40B4-BE49-F238E27FC236}">
                <a16:creationId xmlns:a16="http://schemas.microsoft.com/office/drawing/2014/main" id="{0D50BC61-90BD-4803-BABF-52FDE9A789E7}"/>
              </a:ext>
            </a:extLst>
          </p:cNvPr>
          <p:cNvGrpSpPr/>
          <p:nvPr/>
        </p:nvGrpSpPr>
        <p:grpSpPr>
          <a:xfrm>
            <a:off x="10057200" y="936000"/>
            <a:ext cx="1050700" cy="738664"/>
            <a:chOff x="9706827" y="788267"/>
            <a:chExt cx="1050700" cy="738664"/>
          </a:xfrm>
        </p:grpSpPr>
        <p:sp>
          <p:nvSpPr>
            <p:cNvPr id="66" name="Rectangle 57">
              <a:extLst>
                <a:ext uri="{FF2B5EF4-FFF2-40B4-BE49-F238E27FC236}">
                  <a16:creationId xmlns:a16="http://schemas.microsoft.com/office/drawing/2014/main" id="{0050AAD3-60DC-4A14-A3BC-A249F44D55AD}"/>
                </a:ext>
              </a:extLst>
            </p:cNvPr>
            <p:cNvSpPr/>
            <p:nvPr/>
          </p:nvSpPr>
          <p:spPr>
            <a:xfrm>
              <a:off x="10300327" y="1164914"/>
              <a:ext cx="457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67" name="Rectangle 58">
              <a:extLst>
                <a:ext uri="{FF2B5EF4-FFF2-40B4-BE49-F238E27FC236}">
                  <a16:creationId xmlns:a16="http://schemas.microsoft.com/office/drawing/2014/main" id="{43CCAA2F-3846-47C4-AF15-C02B5F4986F0}"/>
                </a:ext>
              </a:extLst>
            </p:cNvPr>
            <p:cNvSpPr/>
            <p:nvPr/>
          </p:nvSpPr>
          <p:spPr>
            <a:xfrm>
              <a:off x="10300327" y="1340793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68" name="TextBox 59">
              <a:extLst>
                <a:ext uri="{FF2B5EF4-FFF2-40B4-BE49-F238E27FC236}">
                  <a16:creationId xmlns:a16="http://schemas.microsoft.com/office/drawing/2014/main" id="{4032706B-52CC-47EE-AD2D-6CAEB985D332}"/>
                </a:ext>
              </a:extLst>
            </p:cNvPr>
            <p:cNvSpPr txBox="1"/>
            <p:nvPr/>
          </p:nvSpPr>
          <p:spPr>
            <a:xfrm>
              <a:off x="9706827" y="788267"/>
              <a:ext cx="9541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2">
                      <a:lumMod val="10000"/>
                    </a:schemeClr>
                  </a:solidFill>
                </a:rPr>
                <a:t>Legend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Actual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96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E9824CE2-871E-49FD-8B66-EC2EABC88AD6}"/>
              </a:ext>
            </a:extLst>
          </p:cNvPr>
          <p:cNvGrpSpPr/>
          <p:nvPr/>
        </p:nvGrpSpPr>
        <p:grpSpPr>
          <a:xfrm>
            <a:off x="1080000" y="1972443"/>
            <a:ext cx="6614655" cy="1107996"/>
            <a:chOff x="506534" y="4095924"/>
            <a:chExt cx="6614655" cy="1107996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:a16="http://schemas.microsoft.com/office/drawing/2014/main" id="{ABA56C2A-B7DB-4C66-AF59-C25EDA3F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F9C4A32F-A02E-4F23-9B87-EDF40562F1D1}"/>
                </a:ext>
              </a:extLst>
            </p:cNvPr>
            <p:cNvSpPr txBox="1"/>
            <p:nvPr/>
          </p:nvSpPr>
          <p:spPr>
            <a:xfrm>
              <a:off x="963734" y="4095924"/>
              <a:ext cx="615745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tester patterns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</a:t>
              </a:r>
              <a:r>
                <a:rPr lang="en-US" sz="1600" dirty="0"/>
                <a:t> functional tester patterns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simulation and </a:t>
              </a:r>
              <a:r>
                <a:rPr lang="en-US" sz="1600" u="sng" dirty="0"/>
                <a:t>fix</a:t>
              </a:r>
              <a:r>
                <a:rPr lang="en-US" sz="1600" dirty="0"/>
                <a:t> asynchronous data transfer warnings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Generate</a:t>
              </a:r>
              <a:r>
                <a:rPr lang="en-US" sz="1600" dirty="0"/>
                <a:t> tester data (</a:t>
              </a:r>
              <a:r>
                <a:rPr lang="en-US" sz="1600" dirty="0" err="1"/>
                <a:t>cyzing</a:t>
              </a:r>
              <a:r>
                <a:rPr lang="en-US" sz="1600" dirty="0"/>
                <a:t>, masking, </a:t>
              </a:r>
              <a:r>
                <a:rPr lang="en-US" sz="1600" dirty="0" err="1"/>
                <a:t>etc</a:t>
              </a:r>
              <a:r>
                <a:rPr lang="en-US" sz="1600" dirty="0"/>
                <a:t>)</a:t>
              </a:r>
              <a:endParaRPr lang="en-US" dirty="0"/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C3CDC543-7412-4CB3-90F0-C5847D7D2FA0}"/>
              </a:ext>
            </a:extLst>
          </p:cNvPr>
          <p:cNvGrpSpPr/>
          <p:nvPr/>
        </p:nvGrpSpPr>
        <p:grpSpPr>
          <a:xfrm>
            <a:off x="1080000" y="3429000"/>
            <a:ext cx="3455137" cy="861774"/>
            <a:chOff x="506534" y="4764945"/>
            <a:chExt cx="3455137" cy="861774"/>
          </a:xfrm>
        </p:grpSpPr>
        <p:pic>
          <p:nvPicPr>
            <p:cNvPr id="16" name="Đồ họa 15" descr="Xe chở bê tông">
              <a:extLst>
                <a:ext uri="{FF2B5EF4-FFF2-40B4-BE49-F238E27FC236}">
                  <a16:creationId xmlns:a16="http://schemas.microsoft.com/office/drawing/2014/main" id="{859E4CEA-2B4B-4FFB-A38A-A335DB44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11D433E5-6663-4CD0-8F30-FE649F167225}"/>
                </a:ext>
              </a:extLst>
            </p:cNvPr>
            <p:cNvSpPr txBox="1"/>
            <p:nvPr/>
          </p:nvSpPr>
          <p:spPr>
            <a:xfrm>
              <a:off x="963734" y="4764945"/>
              <a:ext cx="299793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Debug for failed patterns</a:t>
              </a:r>
            </a:p>
            <a:p>
              <a:r>
                <a:rPr lang="en-US" sz="1600" dirty="0"/>
                <a:t>+ Failure analysis and fixing</a:t>
              </a:r>
            </a:p>
            <a:p>
              <a:r>
                <a:rPr lang="en-US" sz="1600" dirty="0"/>
                <a:t>+ Get pass within 3 releases</a:t>
              </a:r>
            </a:p>
          </p:txBody>
        </p:sp>
      </p:grpSp>
      <p:sp>
        <p:nvSpPr>
          <p:cNvPr id="65" name="Rectangle 64"/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V3H-ES1.1</a:t>
            </a:r>
          </a:p>
        </p:txBody>
      </p:sp>
      <p:sp>
        <p:nvSpPr>
          <p:cNvPr id="66" name="Rectangle 65"/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E3-ES1.0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86BCF2D7-265B-428E-8E7B-B4770CD5F2D6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6E428CCA-6A2D-45E1-91D8-D9DF13D3FA8C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id="{4697D502-C568-44DC-93A0-8BD1149D2CBA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id="{80551A04-DB34-4F7B-834F-E434D2132175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18" name="Rectangle 65">
            <a:extLst>
              <a:ext uri="{FF2B5EF4-FFF2-40B4-BE49-F238E27FC236}">
                <a16:creationId xmlns:a16="http://schemas.microsoft.com/office/drawing/2014/main" id="{EDF18BEF-CF4F-4625-AE11-F97B80F403D4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19" name="Rectangle 65">
            <a:extLst>
              <a:ext uri="{FF2B5EF4-FFF2-40B4-BE49-F238E27FC236}">
                <a16:creationId xmlns:a16="http://schemas.microsoft.com/office/drawing/2014/main" id="{BB6B9935-B1E7-45AE-BD36-7B98334067F1}"/>
              </a:ext>
            </a:extLst>
          </p:cNvPr>
          <p:cNvSpPr/>
          <p:nvPr/>
        </p:nvSpPr>
        <p:spPr>
          <a:xfrm flipH="1">
            <a:off x="7641894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0" name="Rectangle 65">
            <a:extLst>
              <a:ext uri="{FF2B5EF4-FFF2-40B4-BE49-F238E27FC236}">
                <a16:creationId xmlns:a16="http://schemas.microsoft.com/office/drawing/2014/main" id="{204EADB6-04DC-4F95-A8B4-7B0BBCB01FDB}"/>
              </a:ext>
            </a:extLst>
          </p:cNvPr>
          <p:cNvSpPr/>
          <p:nvPr/>
        </p:nvSpPr>
        <p:spPr>
          <a:xfrm flipH="1">
            <a:off x="8402356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3" name="Rectangle 65">
            <a:extLst>
              <a:ext uri="{FF2B5EF4-FFF2-40B4-BE49-F238E27FC236}">
                <a16:creationId xmlns:a16="http://schemas.microsoft.com/office/drawing/2014/main" id="{95E64215-285F-4B1C-B1E5-CD951EEB9F50}"/>
              </a:ext>
            </a:extLst>
          </p:cNvPr>
          <p:cNvSpPr/>
          <p:nvPr/>
        </p:nvSpPr>
        <p:spPr>
          <a:xfrm flipH="1">
            <a:off x="6881432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</p:spTree>
    <p:extLst>
      <p:ext uri="{BB962C8B-B14F-4D97-AF65-F5344CB8AC3E}">
        <p14:creationId xmlns:p14="http://schemas.microsoft.com/office/powerpoint/2010/main" val="142833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FUCNTIONAL DESIGN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12" name="Rectangle 64">
            <a:extLst>
              <a:ext uri="{FF2B5EF4-FFF2-40B4-BE49-F238E27FC236}">
                <a16:creationId xmlns:a16="http://schemas.microsoft.com/office/drawing/2014/main" id="{220FBE3A-B4B4-4F06-BBC8-32B9B590D1D9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Gen 4</a:t>
            </a:r>
          </a:p>
        </p:txBody>
      </p:sp>
      <p:sp>
        <p:nvSpPr>
          <p:cNvPr id="13" name="Rectangle 65">
            <a:extLst>
              <a:ext uri="{FF2B5EF4-FFF2-40B4-BE49-F238E27FC236}">
                <a16:creationId xmlns:a16="http://schemas.microsoft.com/office/drawing/2014/main" id="{2CF094B4-9D80-4AB2-8AA3-9689095A880B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14" name="Rectangle 65">
            <a:extLst>
              <a:ext uri="{FF2B5EF4-FFF2-40B4-BE49-F238E27FC236}">
                <a16:creationId xmlns:a16="http://schemas.microsoft.com/office/drawing/2014/main" id="{EC552389-C9E8-41F3-8468-9E247E1A72C1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TBD</a:t>
            </a:r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id="{C496B93B-814D-407F-95E4-0F53B20A22F3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</p:spTree>
    <p:extLst>
      <p:ext uri="{BB962C8B-B14F-4D97-AF65-F5344CB8AC3E}">
        <p14:creationId xmlns:p14="http://schemas.microsoft.com/office/powerpoint/2010/main" val="300166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DESIGN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5" name="Rectangle 64">
            <a:extLst>
              <a:ext uri="{FF2B5EF4-FFF2-40B4-BE49-F238E27FC236}">
                <a16:creationId xmlns:a16="http://schemas.microsoft.com/office/drawing/2014/main" id="{22433B83-6ACF-4BDF-9D30-A76108D3871D}"/>
              </a:ext>
            </a:extLst>
          </p:cNvPr>
          <p:cNvSpPr/>
          <p:nvPr/>
        </p:nvSpPr>
        <p:spPr>
          <a:xfrm>
            <a:off x="9600000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4</a:t>
            </a: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AC8DCC0C-3384-4C73-96D5-84869E31D118}"/>
              </a:ext>
            </a:extLst>
          </p:cNvPr>
          <p:cNvSpPr/>
          <p:nvPr/>
        </p:nvSpPr>
        <p:spPr>
          <a:xfrm>
            <a:off x="10842735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C04E0C06-45C6-405C-B9F6-68A8C8C74E98}"/>
              </a:ext>
            </a:extLst>
          </p:cNvPr>
          <p:cNvSpPr/>
          <p:nvPr/>
        </p:nvSpPr>
        <p:spPr>
          <a:xfrm>
            <a:off x="10842735" y="1702574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84CE7410-85B5-4A57-9C60-1A0EED6F1CF2}"/>
              </a:ext>
            </a:extLst>
          </p:cNvPr>
          <p:cNvSpPr/>
          <p:nvPr/>
        </p:nvSpPr>
        <p:spPr>
          <a:xfrm>
            <a:off x="10842735" y="202595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82602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FUCNTIONAL VERIFICATION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5" name="Rectangle 64">
            <a:extLst>
              <a:ext uri="{FF2B5EF4-FFF2-40B4-BE49-F238E27FC236}">
                <a16:creationId xmlns:a16="http://schemas.microsoft.com/office/drawing/2014/main" id="{C555B850-9A47-4D3F-ADFA-4BC10CCD0DEE}"/>
              </a:ext>
            </a:extLst>
          </p:cNvPr>
          <p:cNvSpPr/>
          <p:nvPr/>
        </p:nvSpPr>
        <p:spPr>
          <a:xfrm>
            <a:off x="9600000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4</a:t>
            </a: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A6FF694E-3F5F-44A5-A096-2FB3B4855F16}"/>
              </a:ext>
            </a:extLst>
          </p:cNvPr>
          <p:cNvSpPr/>
          <p:nvPr/>
        </p:nvSpPr>
        <p:spPr>
          <a:xfrm>
            <a:off x="10842735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65A5013-890C-4639-B61E-4120CD167AC5}"/>
              </a:ext>
            </a:extLst>
          </p:cNvPr>
          <p:cNvSpPr/>
          <p:nvPr/>
        </p:nvSpPr>
        <p:spPr>
          <a:xfrm>
            <a:off x="10842735" y="1702574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81889B08-C2A0-419B-9EC1-C02C0B3FD426}"/>
              </a:ext>
            </a:extLst>
          </p:cNvPr>
          <p:cNvSpPr/>
          <p:nvPr/>
        </p:nvSpPr>
        <p:spPr>
          <a:xfrm>
            <a:off x="10842735" y="202595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29244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TESTER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id="{91CC5E65-B111-4898-9277-14D29022C4DF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21" name="Rectangle 65">
            <a:extLst>
              <a:ext uri="{FF2B5EF4-FFF2-40B4-BE49-F238E27FC236}">
                <a16:creationId xmlns:a16="http://schemas.microsoft.com/office/drawing/2014/main" id="{15CE529C-325C-4007-ACBC-75733367074D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:a16="http://schemas.microsoft.com/office/drawing/2014/main" id="{AA6FCB8A-26A1-4809-BCD3-37E2F968FAB5}"/>
              </a:ext>
            </a:extLst>
          </p:cNvPr>
          <p:cNvSpPr/>
          <p:nvPr/>
        </p:nvSpPr>
        <p:spPr>
          <a:xfrm flipH="1">
            <a:off x="7641894" y="936000"/>
            <a:ext cx="1491982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IIC-DVFS</a:t>
            </a:r>
          </a:p>
        </p:txBody>
      </p:sp>
    </p:spTree>
    <p:extLst>
      <p:ext uri="{BB962C8B-B14F-4D97-AF65-F5344CB8AC3E}">
        <p14:creationId xmlns:p14="http://schemas.microsoft.com/office/powerpoint/2010/main" val="32123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8000" y="0"/>
            <a:ext cx="11253600" cy="61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THANK YOU FOR YOUR LISTENING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000" y="2489081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71902700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096966"/>
              </p:ext>
            </p:extLst>
          </p:nvPr>
        </p:nvGraphicFramePr>
        <p:xfrm>
          <a:off x="1568499" y="2311213"/>
          <a:ext cx="8920206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3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baseline="0" dirty="0"/>
                        <a:t> 1</a:t>
                      </a:r>
                      <a:r>
                        <a:rPr lang="en-US" sz="2800" baseline="30000" dirty="0"/>
                        <a:t>st</a:t>
                      </a:r>
                      <a:r>
                        <a:rPr lang="en-US" sz="2800" baseline="0" dirty="0"/>
                        <a:t> YEAR RESULT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2</a:t>
                      </a:r>
                      <a:r>
                        <a:rPr lang="en-US" sz="2800" baseline="30000" dirty="0"/>
                        <a:t>nd</a:t>
                      </a:r>
                      <a:r>
                        <a:rPr lang="en-US" sz="2800" baseline="0" dirty="0"/>
                        <a:t> YEAR TARGET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/>
                        <a:t>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55972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2982664" y="2057400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THU VO</a:t>
            </a:r>
          </a:p>
          <a:p>
            <a:pPr algn="ctr"/>
            <a:r>
              <a:rPr lang="en-US" dirty="0"/>
              <a:t>22G – 1605</a:t>
            </a:r>
          </a:p>
          <a:p>
            <a:pPr algn="ctr"/>
            <a:r>
              <a:rPr lang="en-US" dirty="0"/>
              <a:t>Mentor</a:t>
            </a:r>
          </a:p>
        </p:txBody>
      </p:sp>
      <p:sp>
        <p:nvSpPr>
          <p:cNvPr id="6" name="Oval 5"/>
          <p:cNvSpPr/>
          <p:nvPr/>
        </p:nvSpPr>
        <p:spPr>
          <a:xfrm>
            <a:off x="6466136" y="2057400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HAU LE</a:t>
            </a:r>
          </a:p>
          <a:p>
            <a:pPr algn="ctr"/>
            <a:r>
              <a:rPr lang="en-US" dirty="0"/>
              <a:t>26G – 2082</a:t>
            </a:r>
          </a:p>
          <a:p>
            <a:pPr algn="ctr"/>
            <a:r>
              <a:rPr lang="en-US" dirty="0"/>
              <a:t>Mentee</a:t>
            </a:r>
          </a:p>
        </p:txBody>
      </p:sp>
    </p:spTree>
    <p:extLst>
      <p:ext uri="{BB962C8B-B14F-4D97-AF65-F5344CB8AC3E}">
        <p14:creationId xmlns:p14="http://schemas.microsoft.com/office/powerpoint/2010/main" val="697926688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64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9136307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3EB676D8-BE4D-4514-9B31-10CC3F1DFA86}"/>
              </a:ext>
            </a:extLst>
          </p:cNvPr>
          <p:cNvGrpSpPr/>
          <p:nvPr/>
        </p:nvGrpSpPr>
        <p:grpSpPr>
          <a:xfrm>
            <a:off x="1080000" y="2968511"/>
            <a:ext cx="7847365" cy="1107996"/>
            <a:chOff x="1051339" y="3193399"/>
            <a:chExt cx="7847365" cy="1107996"/>
          </a:xfrm>
        </p:grpSpPr>
        <p:pic>
          <p:nvPicPr>
            <p:cNvPr id="48" name="Đồ họa 47" descr="Hợp đồng">
              <a:extLst>
                <a:ext uri="{FF2B5EF4-FFF2-40B4-BE49-F238E27FC236}">
                  <a16:creationId xmlns:a16="http://schemas.microsoft.com/office/drawing/2014/main" id="{D68C51FA-239A-4D7D-9E8A-12E0FC70B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1339" y="3193399"/>
              <a:ext cx="457200" cy="457200"/>
            </a:xfrm>
            <a:prstGeom prst="rect">
              <a:avLst/>
            </a:prstGeom>
          </p:spPr>
        </p:pic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AADA52D9-E2A0-414C-B194-9A7F5B94AFF8}"/>
                </a:ext>
              </a:extLst>
            </p:cNvPr>
            <p:cNvSpPr/>
            <p:nvPr/>
          </p:nvSpPr>
          <p:spPr>
            <a:xfrm>
              <a:off x="1508539" y="3193399"/>
              <a:ext cx="7390165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RTL checker (</a:t>
              </a:r>
              <a:r>
                <a:rPr lang="en-US" b="1" dirty="0" err="1"/>
                <a:t>SpyGlass</a:t>
              </a:r>
              <a:r>
                <a:rPr lang="en-US" b="1" dirty="0"/>
                <a:t>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</a:t>
              </a:r>
              <a:r>
                <a:rPr lang="en-US" sz="1600" dirty="0" err="1"/>
                <a:t>SlyGlass</a:t>
              </a:r>
              <a:r>
                <a:rPr lang="en-US" sz="1600" dirty="0"/>
                <a:t> check and </a:t>
              </a:r>
              <a:r>
                <a:rPr lang="en-US" sz="1600" u="sng" dirty="0"/>
                <a:t>summary</a:t>
              </a:r>
              <a:r>
                <a:rPr lang="en-US" sz="1600" dirty="0"/>
                <a:t> the result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Judgement</a:t>
              </a:r>
              <a:r>
                <a:rPr lang="en-US" sz="1600" dirty="0"/>
                <a:t> the result, </a:t>
              </a:r>
              <a:r>
                <a:rPr lang="en-US" sz="1600" u="sng" dirty="0"/>
                <a:t>propose</a:t>
              </a:r>
              <a:r>
                <a:rPr lang="en-US" sz="1600" dirty="0"/>
                <a:t> idea how to fix errors and warnings to the REL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Apply</a:t>
              </a:r>
              <a:r>
                <a:rPr lang="en-US" sz="1600" dirty="0"/>
                <a:t> necessary fixing to the RTL</a:t>
              </a: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1DAF8C57-8C41-4D6B-A273-BC748C400499}"/>
              </a:ext>
            </a:extLst>
          </p:cNvPr>
          <p:cNvGrpSpPr/>
          <p:nvPr/>
        </p:nvGrpSpPr>
        <p:grpSpPr>
          <a:xfrm>
            <a:off x="1080000" y="1816728"/>
            <a:ext cx="7026627" cy="861774"/>
            <a:chOff x="1051339" y="1562444"/>
            <a:chExt cx="7026627" cy="861774"/>
          </a:xfrm>
        </p:grpSpPr>
        <p:pic>
          <p:nvPicPr>
            <p:cNvPr id="56" name="Đồ họa 55" descr="Trò chơi đố">
              <a:extLst>
                <a:ext uri="{FF2B5EF4-FFF2-40B4-BE49-F238E27FC236}">
                  <a16:creationId xmlns:a16="http://schemas.microsoft.com/office/drawing/2014/main" id="{3684E68D-AE01-4229-84E1-EE2EFC883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339" y="1562444"/>
              <a:ext cx="457200" cy="457200"/>
            </a:xfrm>
            <a:prstGeom prst="rect">
              <a:avLst/>
            </a:prstGeom>
          </p:spPr>
        </p:pic>
        <p:sp>
          <p:nvSpPr>
            <p:cNvPr id="57" name="Hình chữ nhật 56">
              <a:extLst>
                <a:ext uri="{FF2B5EF4-FFF2-40B4-BE49-F238E27FC236}">
                  <a16:creationId xmlns:a16="http://schemas.microsoft.com/office/drawing/2014/main" id="{264A72E1-5A22-4E0A-87DB-DA9174FF2451}"/>
                </a:ext>
              </a:extLst>
            </p:cNvPr>
            <p:cNvSpPr/>
            <p:nvPr/>
          </p:nvSpPr>
          <p:spPr>
            <a:xfrm>
              <a:off x="1508539" y="1562444"/>
              <a:ext cx="6569427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description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 new lines of code</a:t>
              </a:r>
              <a:r>
                <a:rPr lang="en-US" sz="1600" dirty="0"/>
                <a:t> based on new change points specs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Feedback</a:t>
              </a:r>
              <a:r>
                <a:rPr lang="en-US" sz="1600" dirty="0"/>
                <a:t> and </a:t>
              </a:r>
              <a:r>
                <a:rPr lang="en-US" sz="1600" u="sng" dirty="0"/>
                <a:t>propose</a:t>
              </a:r>
              <a:r>
                <a:rPr lang="en-US" sz="1600" dirty="0"/>
                <a:t> idea for lines of code that sent from the REL</a:t>
              </a:r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E3D9409A-60F2-49B7-BBD9-18516E9E17D2}"/>
              </a:ext>
            </a:extLst>
          </p:cNvPr>
          <p:cNvGrpSpPr/>
          <p:nvPr/>
        </p:nvGrpSpPr>
        <p:grpSpPr>
          <a:xfrm>
            <a:off x="1080000" y="4366516"/>
            <a:ext cx="9155415" cy="861774"/>
            <a:chOff x="1051339" y="4808519"/>
            <a:chExt cx="9155415" cy="861774"/>
          </a:xfrm>
        </p:grpSpPr>
        <p:pic>
          <p:nvPicPr>
            <p:cNvPr id="66" name="Đồ họa 65" descr="Đầu có bánh răng">
              <a:extLst>
                <a:ext uri="{FF2B5EF4-FFF2-40B4-BE49-F238E27FC236}">
                  <a16:creationId xmlns:a16="http://schemas.microsoft.com/office/drawing/2014/main" id="{3479665A-B91C-40D4-9049-87CF1766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1339" y="4808519"/>
              <a:ext cx="457200" cy="457200"/>
            </a:xfrm>
            <a:prstGeom prst="rect">
              <a:avLst/>
            </a:prstGeom>
          </p:spPr>
        </p:pic>
        <p:sp>
          <p:nvSpPr>
            <p:cNvPr id="67" name="Hình chữ nhật 66">
              <a:extLst>
                <a:ext uri="{FF2B5EF4-FFF2-40B4-BE49-F238E27FC236}">
                  <a16:creationId xmlns:a16="http://schemas.microsoft.com/office/drawing/2014/main" id="{8660D22D-6201-41FD-BA32-80A9D4E26B9A}"/>
                </a:ext>
              </a:extLst>
            </p:cNvPr>
            <p:cNvSpPr/>
            <p:nvPr/>
          </p:nvSpPr>
          <p:spPr>
            <a:xfrm>
              <a:off x="1508539" y="4808519"/>
              <a:ext cx="8698215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strategies for evaluation and testing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Check</a:t>
              </a:r>
              <a:r>
                <a:rPr lang="en-US" sz="1600" dirty="0"/>
                <a:t> the existing evaluation and testing strategies, </a:t>
              </a:r>
              <a:r>
                <a:rPr lang="en-US" sz="1600" u="sng" dirty="0"/>
                <a:t>feedback</a:t>
              </a:r>
              <a:r>
                <a:rPr lang="en-US" sz="1600" dirty="0"/>
                <a:t> and </a:t>
              </a:r>
              <a:r>
                <a:rPr lang="en-US" sz="1600" u="sng" dirty="0"/>
                <a:t>propose</a:t>
              </a:r>
              <a:r>
                <a:rPr lang="en-US" sz="1600" dirty="0"/>
                <a:t> idea to the REL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Determine</a:t>
              </a:r>
              <a:r>
                <a:rPr lang="en-US" sz="1600" dirty="0"/>
                <a:t> the evaluation and testing strategies for new change 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13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grpSp>
        <p:nvGrpSpPr>
          <p:cNvPr id="22" name="Group 60">
            <a:extLst>
              <a:ext uri="{FF2B5EF4-FFF2-40B4-BE49-F238E27FC236}">
                <a16:creationId xmlns:a16="http://schemas.microsoft.com/office/drawing/2014/main" id="{F009B9CC-6097-47B7-8192-19378D99E16A}"/>
              </a:ext>
            </a:extLst>
          </p:cNvPr>
          <p:cNvGrpSpPr/>
          <p:nvPr/>
        </p:nvGrpSpPr>
        <p:grpSpPr>
          <a:xfrm>
            <a:off x="10057200" y="936000"/>
            <a:ext cx="1050700" cy="738664"/>
            <a:chOff x="9706827" y="788267"/>
            <a:chExt cx="1050700" cy="738664"/>
          </a:xfrm>
        </p:grpSpPr>
        <p:sp>
          <p:nvSpPr>
            <p:cNvPr id="23" name="Rectangle 57">
              <a:extLst>
                <a:ext uri="{FF2B5EF4-FFF2-40B4-BE49-F238E27FC236}">
                  <a16:creationId xmlns:a16="http://schemas.microsoft.com/office/drawing/2014/main" id="{09275399-827C-4D40-B298-E6CCFA7F4876}"/>
                </a:ext>
              </a:extLst>
            </p:cNvPr>
            <p:cNvSpPr/>
            <p:nvPr/>
          </p:nvSpPr>
          <p:spPr>
            <a:xfrm>
              <a:off x="10300327" y="1164914"/>
              <a:ext cx="457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24" name="Rectangle 58">
              <a:extLst>
                <a:ext uri="{FF2B5EF4-FFF2-40B4-BE49-F238E27FC236}">
                  <a16:creationId xmlns:a16="http://schemas.microsoft.com/office/drawing/2014/main" id="{3BCFA52C-30EB-4051-B9D0-2D72F2FE96A6}"/>
                </a:ext>
              </a:extLst>
            </p:cNvPr>
            <p:cNvSpPr/>
            <p:nvPr/>
          </p:nvSpPr>
          <p:spPr>
            <a:xfrm>
              <a:off x="10300327" y="1340793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25" name="TextBox 59">
              <a:extLst>
                <a:ext uri="{FF2B5EF4-FFF2-40B4-BE49-F238E27FC236}">
                  <a16:creationId xmlns:a16="http://schemas.microsoft.com/office/drawing/2014/main" id="{59D1C1E6-8E8B-4C9F-A3A7-05F94A7E9AC7}"/>
                </a:ext>
              </a:extLst>
            </p:cNvPr>
            <p:cNvSpPr txBox="1"/>
            <p:nvPr/>
          </p:nvSpPr>
          <p:spPr>
            <a:xfrm>
              <a:off x="9706827" y="788267"/>
              <a:ext cx="9541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2">
                      <a:lumMod val="10000"/>
                    </a:schemeClr>
                  </a:solidFill>
                </a:rPr>
                <a:t>Legend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Actual</a:t>
              </a: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A587707-DE7E-408A-806E-DCA5B6F8F706}"/>
              </a:ext>
            </a:extLst>
          </p:cNvPr>
          <p:cNvGrpSpPr/>
          <p:nvPr/>
        </p:nvGrpSpPr>
        <p:grpSpPr>
          <a:xfrm>
            <a:off x="1080000" y="1617809"/>
            <a:ext cx="5955582" cy="650597"/>
            <a:chOff x="1051339" y="1599457"/>
            <a:chExt cx="5955582" cy="650597"/>
          </a:xfrm>
        </p:grpSpPr>
        <p:pic>
          <p:nvPicPr>
            <p:cNvPr id="5" name="Đồ họa 4" descr="Danh sách">
              <a:extLst>
                <a:ext uri="{FF2B5EF4-FFF2-40B4-BE49-F238E27FC236}">
                  <a16:creationId xmlns:a16="http://schemas.microsoft.com/office/drawing/2014/main" id="{56C4B8AF-39A3-458A-B4EF-24F18BA4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1339" y="1599457"/>
              <a:ext cx="457200" cy="457200"/>
            </a:xfrm>
            <a:prstGeom prst="rect">
              <a:avLst/>
            </a:prstGeom>
          </p:spPr>
        </p:pic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78A041CB-35D8-4F4D-8B81-AD058566D403}"/>
                </a:ext>
              </a:extLst>
            </p:cNvPr>
            <p:cNvSpPr/>
            <p:nvPr/>
          </p:nvSpPr>
          <p:spPr>
            <a:xfrm>
              <a:off x="1508539" y="1599457"/>
              <a:ext cx="4198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module design specifications</a:t>
              </a:r>
            </a:p>
          </p:txBody>
        </p:sp>
        <p:sp>
          <p:nvSpPr>
            <p:cNvPr id="26" name="Rectangle 47">
              <a:extLst>
                <a:ext uri="{FF2B5EF4-FFF2-40B4-BE49-F238E27FC236}">
                  <a16:creationId xmlns:a16="http://schemas.microsoft.com/office/drawing/2014/main" id="{4DB5DAFA-3437-4521-B67C-5AFA6E093998}"/>
                </a:ext>
              </a:extLst>
            </p:cNvPr>
            <p:cNvSpPr/>
            <p:nvPr/>
          </p:nvSpPr>
          <p:spPr>
            <a:xfrm>
              <a:off x="1508539" y="2055024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7" name="Rectangle 48">
              <a:extLst>
                <a:ext uri="{FF2B5EF4-FFF2-40B4-BE49-F238E27FC236}">
                  <a16:creationId xmlns:a16="http://schemas.microsoft.com/office/drawing/2014/main" id="{D3AD5E18-F395-407B-A874-FED8FCE9E71F}"/>
                </a:ext>
              </a:extLst>
            </p:cNvPr>
            <p:cNvSpPr/>
            <p:nvPr/>
          </p:nvSpPr>
          <p:spPr>
            <a:xfrm>
              <a:off x="1508539" y="21586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472058DE-DBD8-46F8-BACB-8B73B45D88D7}"/>
                </a:ext>
              </a:extLst>
            </p:cNvPr>
            <p:cNvSpPr/>
            <p:nvPr/>
          </p:nvSpPr>
          <p:spPr>
            <a:xfrm>
              <a:off x="4263721" y="2055024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29" name="Rectangle 61">
              <a:extLst>
                <a:ext uri="{FF2B5EF4-FFF2-40B4-BE49-F238E27FC236}">
                  <a16:creationId xmlns:a16="http://schemas.microsoft.com/office/drawing/2014/main" id="{F255DC2B-80E7-47F3-9C06-028697B7C22E}"/>
                </a:ext>
              </a:extLst>
            </p:cNvPr>
            <p:cNvSpPr/>
            <p:nvPr/>
          </p:nvSpPr>
          <p:spPr>
            <a:xfrm>
              <a:off x="4263721" y="2158614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1.5</a:t>
              </a:r>
            </a:p>
          </p:txBody>
        </p:sp>
      </p:grpSp>
      <p:grpSp>
        <p:nvGrpSpPr>
          <p:cNvPr id="8" name="Nhóm 7">
            <a:extLst>
              <a:ext uri="{FF2B5EF4-FFF2-40B4-BE49-F238E27FC236}">
                <a16:creationId xmlns:a16="http://schemas.microsoft.com/office/drawing/2014/main" id="{5D05B92F-BE08-4644-A064-11A033A73CF2}"/>
              </a:ext>
            </a:extLst>
          </p:cNvPr>
          <p:cNvGrpSpPr/>
          <p:nvPr/>
        </p:nvGrpSpPr>
        <p:grpSpPr>
          <a:xfrm>
            <a:off x="1080000" y="4017221"/>
            <a:ext cx="3200400" cy="666749"/>
            <a:chOff x="1051339" y="4169197"/>
            <a:chExt cx="3200400" cy="666749"/>
          </a:xfrm>
        </p:grpSpPr>
        <p:pic>
          <p:nvPicPr>
            <p:cNvPr id="11" name="Đồ họa 10" descr="Hệ thống phân cấp">
              <a:extLst>
                <a:ext uri="{FF2B5EF4-FFF2-40B4-BE49-F238E27FC236}">
                  <a16:creationId xmlns:a16="http://schemas.microsoft.com/office/drawing/2014/main" id="{85936E65-059E-4F1C-B224-9979CB5B1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339" y="4169197"/>
              <a:ext cx="457200" cy="457200"/>
            </a:xfrm>
            <a:prstGeom prst="rect">
              <a:avLst/>
            </a:prstGeom>
          </p:spPr>
        </p:pic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88FFDA5E-41CA-4722-A448-DC01BCD849EB}"/>
                </a:ext>
              </a:extLst>
            </p:cNvPr>
            <p:cNvSpPr/>
            <p:nvPr/>
          </p:nvSpPr>
          <p:spPr>
            <a:xfrm>
              <a:off x="1508539" y="4169197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top level netlist</a:t>
              </a:r>
            </a:p>
          </p:txBody>
        </p:sp>
        <p:sp>
          <p:nvSpPr>
            <p:cNvPr id="38" name="Rectangle 47">
              <a:extLst>
                <a:ext uri="{FF2B5EF4-FFF2-40B4-BE49-F238E27FC236}">
                  <a16:creationId xmlns:a16="http://schemas.microsoft.com/office/drawing/2014/main" id="{E4D56A3B-D6F6-4BF1-A466-C5BAC68F8DBE}"/>
                </a:ext>
              </a:extLst>
            </p:cNvPr>
            <p:cNvSpPr/>
            <p:nvPr/>
          </p:nvSpPr>
          <p:spPr>
            <a:xfrm>
              <a:off x="1508539" y="464091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9" name="Rectangle 48">
              <a:extLst>
                <a:ext uri="{FF2B5EF4-FFF2-40B4-BE49-F238E27FC236}">
                  <a16:creationId xmlns:a16="http://schemas.microsoft.com/office/drawing/2014/main" id="{EDC3B671-9D41-4660-A5E1-D57F79CEDA39}"/>
                </a:ext>
              </a:extLst>
            </p:cNvPr>
            <p:cNvSpPr/>
            <p:nvPr/>
          </p:nvSpPr>
          <p:spPr>
            <a:xfrm>
              <a:off x="1508539" y="4744506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</p:grpSp>
      <p:grpSp>
        <p:nvGrpSpPr>
          <p:cNvPr id="4" name="Nhóm 3">
            <a:extLst>
              <a:ext uri="{FF2B5EF4-FFF2-40B4-BE49-F238E27FC236}">
                <a16:creationId xmlns:a16="http://schemas.microsoft.com/office/drawing/2014/main" id="{5F8DE41E-0DF4-4719-B80D-6394F63BA7EE}"/>
              </a:ext>
            </a:extLst>
          </p:cNvPr>
          <p:cNvGrpSpPr/>
          <p:nvPr/>
        </p:nvGrpSpPr>
        <p:grpSpPr>
          <a:xfrm>
            <a:off x="1080000" y="5636471"/>
            <a:ext cx="3200400" cy="652511"/>
            <a:chOff x="1051339" y="5794288"/>
            <a:chExt cx="3200400" cy="652511"/>
          </a:xfrm>
        </p:grpSpPr>
        <p:pic>
          <p:nvPicPr>
            <p:cNvPr id="15" name="Đồ họa 14" descr="Biểu đồ hình tròn">
              <a:extLst>
                <a:ext uri="{FF2B5EF4-FFF2-40B4-BE49-F238E27FC236}">
                  <a16:creationId xmlns:a16="http://schemas.microsoft.com/office/drawing/2014/main" id="{5A477F48-AD05-4411-B21F-1F8661FE3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1339" y="5794288"/>
              <a:ext cx="457200" cy="457200"/>
            </a:xfrm>
            <a:prstGeom prst="rect">
              <a:avLst/>
            </a:prstGeom>
          </p:spPr>
        </p:pic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0DFC0BD6-9B2A-4DA2-B49D-AE6FBA58DDE0}"/>
                </a:ext>
              </a:extLst>
            </p:cNvPr>
            <p:cNvSpPr/>
            <p:nvPr/>
          </p:nvSpPr>
          <p:spPr>
            <a:xfrm>
              <a:off x="1508539" y="5794288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timing budget</a:t>
              </a: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C480AB7D-FFB4-4C3A-8CD9-6447A7D1BCFE}"/>
                </a:ext>
              </a:extLst>
            </p:cNvPr>
            <p:cNvSpPr/>
            <p:nvPr/>
          </p:nvSpPr>
          <p:spPr>
            <a:xfrm>
              <a:off x="1508539" y="625176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CAFF18ED-38DE-41E7-873A-192F9D213989}"/>
                </a:ext>
              </a:extLst>
            </p:cNvPr>
            <p:cNvSpPr/>
            <p:nvPr/>
          </p:nvSpPr>
          <p:spPr>
            <a:xfrm>
              <a:off x="1508539" y="6355359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</p:grpSp>
      <p:grpSp>
        <p:nvGrpSpPr>
          <p:cNvPr id="10" name="Nhóm 9">
            <a:extLst>
              <a:ext uri="{FF2B5EF4-FFF2-40B4-BE49-F238E27FC236}">
                <a16:creationId xmlns:a16="http://schemas.microsoft.com/office/drawing/2014/main" id="{D254204F-B382-4DA7-A52C-2FA0D933737F}"/>
              </a:ext>
            </a:extLst>
          </p:cNvPr>
          <p:cNvGrpSpPr/>
          <p:nvPr/>
        </p:nvGrpSpPr>
        <p:grpSpPr>
          <a:xfrm>
            <a:off x="1080000" y="3211751"/>
            <a:ext cx="7339164" cy="662569"/>
            <a:chOff x="1051339" y="3283679"/>
            <a:chExt cx="7339164" cy="662569"/>
          </a:xfrm>
        </p:grpSpPr>
        <p:pic>
          <p:nvPicPr>
            <p:cNvPr id="9" name="Đồ họa 8" descr="Hợp đồng">
              <a:extLst>
                <a:ext uri="{FF2B5EF4-FFF2-40B4-BE49-F238E27FC236}">
                  <a16:creationId xmlns:a16="http://schemas.microsoft.com/office/drawing/2014/main" id="{3B6D3F1D-36F1-4BF5-BF50-DD5A1985D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1339" y="3283679"/>
              <a:ext cx="457200" cy="457200"/>
            </a:xfrm>
            <a:prstGeom prst="rect">
              <a:avLst/>
            </a:prstGeom>
          </p:spPr>
        </p:pic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00F2CB72-FDE2-4399-83E3-6E77BE2192C3}"/>
                </a:ext>
              </a:extLst>
            </p:cNvPr>
            <p:cNvSpPr/>
            <p:nvPr/>
          </p:nvSpPr>
          <p:spPr>
            <a:xfrm>
              <a:off x="1508539" y="3283679"/>
              <a:ext cx="4544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RTL checker (Spyglass)</a:t>
              </a:r>
            </a:p>
          </p:txBody>
        </p:sp>
        <p:sp>
          <p:nvSpPr>
            <p:cNvPr id="34" name="Rectangle 47">
              <a:extLst>
                <a:ext uri="{FF2B5EF4-FFF2-40B4-BE49-F238E27FC236}">
                  <a16:creationId xmlns:a16="http://schemas.microsoft.com/office/drawing/2014/main" id="{F29BC213-0EFF-4CE4-A33F-9EE40FAD2BC1}"/>
                </a:ext>
              </a:extLst>
            </p:cNvPr>
            <p:cNvSpPr/>
            <p:nvPr/>
          </p:nvSpPr>
          <p:spPr>
            <a:xfrm>
              <a:off x="1508539" y="375121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5" name="Rectangle 48">
              <a:extLst>
                <a:ext uri="{FF2B5EF4-FFF2-40B4-BE49-F238E27FC236}">
                  <a16:creationId xmlns:a16="http://schemas.microsoft.com/office/drawing/2014/main" id="{B8145376-17E4-4DC2-9F5B-9F504FF48F22}"/>
                </a:ext>
              </a:extLst>
            </p:cNvPr>
            <p:cNvSpPr/>
            <p:nvPr/>
          </p:nvSpPr>
          <p:spPr>
            <a:xfrm>
              <a:off x="1508539" y="3854808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6" name="Rectangle 49">
              <a:extLst>
                <a:ext uri="{FF2B5EF4-FFF2-40B4-BE49-F238E27FC236}">
                  <a16:creationId xmlns:a16="http://schemas.microsoft.com/office/drawing/2014/main" id="{A9AD40CE-CFB4-4838-86C3-60169614DD3B}"/>
                </a:ext>
              </a:extLst>
            </p:cNvPr>
            <p:cNvSpPr/>
            <p:nvPr/>
          </p:nvSpPr>
          <p:spPr>
            <a:xfrm>
              <a:off x="4263721" y="375121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7" name="Rectangle 61">
              <a:extLst>
                <a:ext uri="{FF2B5EF4-FFF2-40B4-BE49-F238E27FC236}">
                  <a16:creationId xmlns:a16="http://schemas.microsoft.com/office/drawing/2014/main" id="{78D2959C-B622-429B-8665-B82060B2A393}"/>
                </a:ext>
              </a:extLst>
            </p:cNvPr>
            <p:cNvSpPr/>
            <p:nvPr/>
          </p:nvSpPr>
          <p:spPr>
            <a:xfrm>
              <a:off x="4263721" y="3854808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0" name="Rectangle 61">
              <a:extLst>
                <a:ext uri="{FF2B5EF4-FFF2-40B4-BE49-F238E27FC236}">
                  <a16:creationId xmlns:a16="http://schemas.microsoft.com/office/drawing/2014/main" id="{24D1F8D7-FE2C-42E4-9759-FB837BE9F7BA}"/>
                </a:ext>
              </a:extLst>
            </p:cNvPr>
            <p:cNvSpPr/>
            <p:nvPr/>
          </p:nvSpPr>
          <p:spPr>
            <a:xfrm>
              <a:off x="7018903" y="3854808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D198FCE-E526-4819-AA2F-C912B06B3326}"/>
              </a:ext>
            </a:extLst>
          </p:cNvPr>
          <p:cNvGrpSpPr/>
          <p:nvPr/>
        </p:nvGrpSpPr>
        <p:grpSpPr>
          <a:xfrm>
            <a:off x="1080000" y="2411307"/>
            <a:ext cx="7339164" cy="657543"/>
            <a:chOff x="1051339" y="2441568"/>
            <a:chExt cx="7339164" cy="657543"/>
          </a:xfrm>
        </p:grpSpPr>
        <p:pic>
          <p:nvPicPr>
            <p:cNvPr id="7" name="Đồ họa 6" descr="Trò chơi đố">
              <a:extLst>
                <a:ext uri="{FF2B5EF4-FFF2-40B4-BE49-F238E27FC236}">
                  <a16:creationId xmlns:a16="http://schemas.microsoft.com/office/drawing/2014/main" id="{E6CE28A9-C191-4956-9AA9-8F4037110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51339" y="2441568"/>
              <a:ext cx="457200" cy="457200"/>
            </a:xfrm>
            <a:prstGeom prst="rect">
              <a:avLst/>
            </a:prstGeom>
          </p:spPr>
        </p:pic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0ABF7092-221D-4DDF-B72F-B6EE9D2898F6}"/>
                </a:ext>
              </a:extLst>
            </p:cNvPr>
            <p:cNvSpPr/>
            <p:nvPr/>
          </p:nvSpPr>
          <p:spPr>
            <a:xfrm>
              <a:off x="1508539" y="2441568"/>
              <a:ext cx="2719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description</a:t>
              </a:r>
            </a:p>
          </p:txBody>
        </p:sp>
        <p:sp>
          <p:nvSpPr>
            <p:cNvPr id="30" name="Rectangle 47">
              <a:extLst>
                <a:ext uri="{FF2B5EF4-FFF2-40B4-BE49-F238E27FC236}">
                  <a16:creationId xmlns:a16="http://schemas.microsoft.com/office/drawing/2014/main" id="{1ACFA447-C354-431D-A66A-98973CA52645}"/>
                </a:ext>
              </a:extLst>
            </p:cNvPr>
            <p:cNvSpPr/>
            <p:nvPr/>
          </p:nvSpPr>
          <p:spPr>
            <a:xfrm>
              <a:off x="1508539" y="2904081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1" name="Rectangle 48">
              <a:extLst>
                <a:ext uri="{FF2B5EF4-FFF2-40B4-BE49-F238E27FC236}">
                  <a16:creationId xmlns:a16="http://schemas.microsoft.com/office/drawing/2014/main" id="{57E7E228-3EDA-487F-A681-980E6D67190D}"/>
                </a:ext>
              </a:extLst>
            </p:cNvPr>
            <p:cNvSpPr/>
            <p:nvPr/>
          </p:nvSpPr>
          <p:spPr>
            <a:xfrm>
              <a:off x="1508539" y="300767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2" name="Rectangle 49">
              <a:extLst>
                <a:ext uri="{FF2B5EF4-FFF2-40B4-BE49-F238E27FC236}">
                  <a16:creationId xmlns:a16="http://schemas.microsoft.com/office/drawing/2014/main" id="{5079BDF3-2D08-44D3-8A75-124B6F857EA9}"/>
                </a:ext>
              </a:extLst>
            </p:cNvPr>
            <p:cNvSpPr/>
            <p:nvPr/>
          </p:nvSpPr>
          <p:spPr>
            <a:xfrm>
              <a:off x="4263721" y="2904081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3" name="Rectangle 61">
              <a:extLst>
                <a:ext uri="{FF2B5EF4-FFF2-40B4-BE49-F238E27FC236}">
                  <a16:creationId xmlns:a16="http://schemas.microsoft.com/office/drawing/2014/main" id="{5D649658-A0EC-4C59-8025-546496445C5B}"/>
                </a:ext>
              </a:extLst>
            </p:cNvPr>
            <p:cNvSpPr/>
            <p:nvPr/>
          </p:nvSpPr>
          <p:spPr>
            <a:xfrm>
              <a:off x="4263721" y="300767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1" name="Rectangle 61">
              <a:extLst>
                <a:ext uri="{FF2B5EF4-FFF2-40B4-BE49-F238E27FC236}">
                  <a16:creationId xmlns:a16="http://schemas.microsoft.com/office/drawing/2014/main" id="{33E8C527-659A-490C-929B-FAD0E7D00407}"/>
                </a:ext>
              </a:extLst>
            </p:cNvPr>
            <p:cNvSpPr/>
            <p:nvPr/>
          </p:nvSpPr>
          <p:spPr>
            <a:xfrm>
              <a:off x="7018903" y="3007671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B8A06B42-43B5-41EB-9C1D-E8D62C6F2786}"/>
              </a:ext>
            </a:extLst>
          </p:cNvPr>
          <p:cNvGrpSpPr/>
          <p:nvPr/>
        </p:nvGrpSpPr>
        <p:grpSpPr>
          <a:xfrm>
            <a:off x="1080000" y="4826871"/>
            <a:ext cx="7339164" cy="666698"/>
            <a:chOff x="1051339" y="4984002"/>
            <a:chExt cx="7339164" cy="666698"/>
          </a:xfrm>
        </p:grpSpPr>
        <p:pic>
          <p:nvPicPr>
            <p:cNvPr id="13" name="Đồ họa 12" descr="Đầu có bánh răng">
              <a:extLst>
                <a:ext uri="{FF2B5EF4-FFF2-40B4-BE49-F238E27FC236}">
                  <a16:creationId xmlns:a16="http://schemas.microsoft.com/office/drawing/2014/main" id="{57F2B989-985B-4C5B-8147-5F111A7FD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51339" y="4984002"/>
              <a:ext cx="457200" cy="457200"/>
            </a:xfrm>
            <a:prstGeom prst="rect">
              <a:avLst/>
            </a:prstGeom>
          </p:spPr>
        </p:pic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12DD35C5-3646-44C2-8F5A-6BBCB4268B40}"/>
                </a:ext>
              </a:extLst>
            </p:cNvPr>
            <p:cNvSpPr/>
            <p:nvPr/>
          </p:nvSpPr>
          <p:spPr>
            <a:xfrm>
              <a:off x="1508539" y="4984002"/>
              <a:ext cx="5339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strategies for evaluation and testing</a:t>
              </a:r>
            </a:p>
          </p:txBody>
        </p:sp>
        <p:sp>
          <p:nvSpPr>
            <p:cNvPr id="42" name="Rectangle 47">
              <a:extLst>
                <a:ext uri="{FF2B5EF4-FFF2-40B4-BE49-F238E27FC236}">
                  <a16:creationId xmlns:a16="http://schemas.microsoft.com/office/drawing/2014/main" id="{B85E8C1A-E141-4C39-975E-3850753D1EFC}"/>
                </a:ext>
              </a:extLst>
            </p:cNvPr>
            <p:cNvSpPr/>
            <p:nvPr/>
          </p:nvSpPr>
          <p:spPr>
            <a:xfrm>
              <a:off x="1508539" y="545567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3" name="Rectangle 48">
              <a:extLst>
                <a:ext uri="{FF2B5EF4-FFF2-40B4-BE49-F238E27FC236}">
                  <a16:creationId xmlns:a16="http://schemas.microsoft.com/office/drawing/2014/main" id="{763EF37D-ACC7-4B79-A875-A6BB514CF96F}"/>
                </a:ext>
              </a:extLst>
            </p:cNvPr>
            <p:cNvSpPr/>
            <p:nvPr/>
          </p:nvSpPr>
          <p:spPr>
            <a:xfrm>
              <a:off x="1508539" y="5559260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5" name="Rectangle 61">
              <a:extLst>
                <a:ext uri="{FF2B5EF4-FFF2-40B4-BE49-F238E27FC236}">
                  <a16:creationId xmlns:a16="http://schemas.microsoft.com/office/drawing/2014/main" id="{50748B3F-62B9-4EF9-9277-9F73F9825141}"/>
                </a:ext>
              </a:extLst>
            </p:cNvPr>
            <p:cNvSpPr/>
            <p:nvPr/>
          </p:nvSpPr>
          <p:spPr>
            <a:xfrm>
              <a:off x="4263721" y="5559260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2" name="Rectangle 61">
              <a:extLst>
                <a:ext uri="{FF2B5EF4-FFF2-40B4-BE49-F238E27FC236}">
                  <a16:creationId xmlns:a16="http://schemas.microsoft.com/office/drawing/2014/main" id="{9E394A03-12A3-4665-AF75-FFD51C14587E}"/>
                </a:ext>
              </a:extLst>
            </p:cNvPr>
            <p:cNvSpPr/>
            <p:nvPr/>
          </p:nvSpPr>
          <p:spPr>
            <a:xfrm>
              <a:off x="7018903" y="5559260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pic>
        <p:nvPicPr>
          <p:cNvPr id="54" name="Đồ họa 53" descr="Huy chương">
            <a:extLst>
              <a:ext uri="{FF2B5EF4-FFF2-40B4-BE49-F238E27FC236}">
                <a16:creationId xmlns:a16="http://schemas.microsoft.com/office/drawing/2014/main" id="{2A7EA7CD-AE04-4878-81D2-D63A59A8A5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63495" y="2370810"/>
            <a:ext cx="2743200" cy="2743200"/>
          </a:xfrm>
          <a:prstGeom prst="rect">
            <a:avLst/>
          </a:prstGeom>
        </p:spPr>
      </p:pic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5F7304E3-1CFE-4910-8F80-43D4F52866E0}"/>
              </a:ext>
            </a:extLst>
          </p:cNvPr>
          <p:cNvSpPr txBox="1"/>
          <p:nvPr/>
        </p:nvSpPr>
        <p:spPr>
          <a:xfrm>
            <a:off x="9799345" y="5028937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1.8</a:t>
            </a:r>
            <a:r>
              <a:rPr lang="en-US" sz="2800" b="1" dirty="0">
                <a:solidFill>
                  <a:schemeClr val="tx2"/>
                </a:solidFill>
              </a:rPr>
              <a:t>/1.5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LOGIC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14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grpSp>
        <p:nvGrpSpPr>
          <p:cNvPr id="50" name="Nhóm 49">
            <a:extLst>
              <a:ext uri="{FF2B5EF4-FFF2-40B4-BE49-F238E27FC236}">
                <a16:creationId xmlns:a16="http://schemas.microsoft.com/office/drawing/2014/main" id="{1B0EFE30-AC2D-49F5-AB79-FAF99575C4D9}"/>
              </a:ext>
            </a:extLst>
          </p:cNvPr>
          <p:cNvGrpSpPr/>
          <p:nvPr/>
        </p:nvGrpSpPr>
        <p:grpSpPr>
          <a:xfrm>
            <a:off x="1080000" y="1698123"/>
            <a:ext cx="4772740" cy="615553"/>
            <a:chOff x="1080000" y="1698123"/>
            <a:chExt cx="4772740" cy="615553"/>
          </a:xfrm>
        </p:grpSpPr>
        <p:sp>
          <p:nvSpPr>
            <p:cNvPr id="4" name="Hình chữ nhật 3">
              <a:extLst>
                <a:ext uri="{FF2B5EF4-FFF2-40B4-BE49-F238E27FC236}">
                  <a16:creationId xmlns:a16="http://schemas.microsoft.com/office/drawing/2014/main" id="{580BD9E0-5CE5-415F-9BE2-DDF968E527B5}"/>
                </a:ext>
              </a:extLst>
            </p:cNvPr>
            <p:cNvSpPr/>
            <p:nvPr/>
          </p:nvSpPr>
          <p:spPr>
            <a:xfrm>
              <a:off x="1537200" y="1698123"/>
              <a:ext cx="4315540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Synthesis and do formal verification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synthesis task</a:t>
              </a:r>
            </a:p>
          </p:txBody>
        </p:sp>
        <p:pic>
          <p:nvPicPr>
            <p:cNvPr id="29" name="Đồ họa 28" descr="Nguyên tử">
              <a:extLst>
                <a:ext uri="{FF2B5EF4-FFF2-40B4-BE49-F238E27FC236}">
                  <a16:creationId xmlns:a16="http://schemas.microsoft.com/office/drawing/2014/main" id="{6310B9CD-AABA-4968-A05A-F0955D6BF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1698123"/>
              <a:ext cx="457200" cy="457200"/>
            </a:xfrm>
            <a:prstGeom prst="rect">
              <a:avLst/>
            </a:prstGeom>
          </p:spPr>
        </p:pic>
      </p:grp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3F652C54-8AC5-45E3-B477-E36FC2444B26}"/>
              </a:ext>
            </a:extLst>
          </p:cNvPr>
          <p:cNvGrpSpPr/>
          <p:nvPr/>
        </p:nvGrpSpPr>
        <p:grpSpPr>
          <a:xfrm>
            <a:off x="1080000" y="2486486"/>
            <a:ext cx="7454628" cy="615553"/>
            <a:chOff x="1080000" y="3540561"/>
            <a:chExt cx="7454628" cy="615553"/>
          </a:xfrm>
        </p:grpSpPr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57759738-7D01-4F69-B8D2-A30F5FDA6869}"/>
                </a:ext>
              </a:extLst>
            </p:cNvPr>
            <p:cNvSpPr/>
            <p:nvPr/>
          </p:nvSpPr>
          <p:spPr>
            <a:xfrm>
              <a:off x="1537200" y="3540561"/>
              <a:ext cx="6997428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checker errors (HLDRC, </a:t>
              </a:r>
              <a:r>
                <a:rPr lang="en-US" b="1" dirty="0" err="1"/>
                <a:t>DFTcheck</a:t>
              </a:r>
              <a:r>
                <a:rPr lang="en-US" b="1" dirty="0"/>
                <a:t>, </a:t>
              </a:r>
              <a:r>
                <a:rPr lang="en-US" b="1" dirty="0" err="1"/>
                <a:t>STAcheck</a:t>
              </a:r>
              <a:r>
                <a:rPr lang="en-US" b="1" dirty="0"/>
                <a:t>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Analyze</a:t>
              </a:r>
              <a:r>
                <a:rPr lang="en-US" sz="1600" dirty="0"/>
                <a:t> and </a:t>
              </a:r>
              <a:r>
                <a:rPr lang="en-US" sz="1600" u="sng" dirty="0"/>
                <a:t>judge</a:t>
              </a:r>
              <a:r>
                <a:rPr lang="en-US" sz="1600" dirty="0"/>
                <a:t> checker errors</a:t>
              </a:r>
            </a:p>
          </p:txBody>
        </p:sp>
        <p:pic>
          <p:nvPicPr>
            <p:cNvPr id="23" name="Đồ họa 22" descr="Kính hiển vi">
              <a:extLst>
                <a:ext uri="{FF2B5EF4-FFF2-40B4-BE49-F238E27FC236}">
                  <a16:creationId xmlns:a16="http://schemas.microsoft.com/office/drawing/2014/main" id="{8B188B42-B678-4CAF-8EFF-739E91F1D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3540561"/>
              <a:ext cx="457200" cy="457200"/>
            </a:xfrm>
            <a:prstGeom prst="rect">
              <a:avLst/>
            </a:prstGeom>
          </p:spPr>
        </p:pic>
      </p:grpSp>
      <p:grpSp>
        <p:nvGrpSpPr>
          <p:cNvPr id="54" name="Nhóm 53">
            <a:extLst>
              <a:ext uri="{FF2B5EF4-FFF2-40B4-BE49-F238E27FC236}">
                <a16:creationId xmlns:a16="http://schemas.microsoft.com/office/drawing/2014/main" id="{E40F9E7B-CF15-4C10-B27B-569051C0EA79}"/>
              </a:ext>
            </a:extLst>
          </p:cNvPr>
          <p:cNvGrpSpPr/>
          <p:nvPr/>
        </p:nvGrpSpPr>
        <p:grpSpPr>
          <a:xfrm>
            <a:off x="1078537" y="3262611"/>
            <a:ext cx="5348283" cy="861774"/>
            <a:chOff x="1080000" y="5382998"/>
            <a:chExt cx="5348283" cy="861774"/>
          </a:xfrm>
        </p:grpSpPr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97364090-DE67-4E3B-AAAF-EC55E7401851}"/>
                </a:ext>
              </a:extLst>
            </p:cNvPr>
            <p:cNvSpPr/>
            <p:nvPr/>
          </p:nvSpPr>
          <p:spPr>
            <a:xfrm>
              <a:off x="1537200" y="5382998"/>
              <a:ext cx="4891083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timing report and optimize timing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Summarize</a:t>
              </a:r>
              <a:r>
                <a:rPr lang="en-US" sz="1600" dirty="0"/>
                <a:t>, </a:t>
              </a:r>
              <a:r>
                <a:rPr lang="en-US" sz="1600" u="sng" dirty="0"/>
                <a:t>analyze</a:t>
              </a:r>
              <a:r>
                <a:rPr lang="en-US" sz="1600" dirty="0"/>
                <a:t> and </a:t>
              </a:r>
              <a:r>
                <a:rPr lang="en-US" sz="1600" u="sng" dirty="0"/>
                <a:t>judge</a:t>
              </a:r>
              <a:r>
                <a:rPr lang="en-US" sz="1600" dirty="0"/>
                <a:t> timing report result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Fix</a:t>
              </a:r>
              <a:r>
                <a:rPr lang="en-US" sz="1600" dirty="0"/>
                <a:t> timing violation by doing timing ECO</a:t>
              </a:r>
            </a:p>
          </p:txBody>
        </p:sp>
        <p:pic>
          <p:nvPicPr>
            <p:cNvPr id="25" name="Đồ họa 24" descr="Đồng hồ bấm giờ">
              <a:extLst>
                <a:ext uri="{FF2B5EF4-FFF2-40B4-BE49-F238E27FC236}">
                  <a16:creationId xmlns:a16="http://schemas.microsoft.com/office/drawing/2014/main" id="{1201AC68-A082-4EDF-87AB-36FF654D2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0000" y="5382998"/>
              <a:ext cx="457200" cy="457200"/>
            </a:xfrm>
            <a:prstGeom prst="rect">
              <a:avLst/>
            </a:prstGeom>
          </p:spPr>
        </p:pic>
      </p:grpSp>
      <p:sp>
        <p:nvSpPr>
          <p:cNvPr id="21" name="Rectangle 65">
            <a:extLst>
              <a:ext uri="{FF2B5EF4-FFF2-40B4-BE49-F238E27FC236}">
                <a16:creationId xmlns:a16="http://schemas.microsoft.com/office/drawing/2014/main" id="{A9AE1EDD-48A4-499C-A369-A75335B39A84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:a16="http://schemas.microsoft.com/office/drawing/2014/main" id="{79E94AD6-9C9B-4796-B08D-B0B6350BF9AC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:a16="http://schemas.microsoft.com/office/drawing/2014/main" id="{578D65D3-7A51-4A06-8650-CF63AD764385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6" name="Rectangle 65">
            <a:extLst>
              <a:ext uri="{FF2B5EF4-FFF2-40B4-BE49-F238E27FC236}">
                <a16:creationId xmlns:a16="http://schemas.microsoft.com/office/drawing/2014/main" id="{E9F7974B-98D0-4ADB-B725-94C69AF02DE3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27" name="Rectangle 65">
            <a:extLst>
              <a:ext uri="{FF2B5EF4-FFF2-40B4-BE49-F238E27FC236}">
                <a16:creationId xmlns:a16="http://schemas.microsoft.com/office/drawing/2014/main" id="{30BEE94B-075D-4BC6-8264-9EF0DF623839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</p:spTree>
    <p:extLst>
      <p:ext uri="{BB962C8B-B14F-4D97-AF65-F5344CB8AC3E}">
        <p14:creationId xmlns:p14="http://schemas.microsoft.com/office/powerpoint/2010/main" val="148549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LOGIC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80BD9E0-5CE5-415F-9BE2-DDF968E527B5}"/>
              </a:ext>
            </a:extLst>
          </p:cNvPr>
          <p:cNvSpPr/>
          <p:nvPr/>
        </p:nvSpPr>
        <p:spPr>
          <a:xfrm>
            <a:off x="1537200" y="1698123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Synthesis and do formal verification</a:t>
            </a:r>
          </a:p>
        </p:txBody>
      </p:sp>
      <p:pic>
        <p:nvPicPr>
          <p:cNvPr id="29" name="Đồ họa 28" descr="Nguyên tử">
            <a:extLst>
              <a:ext uri="{FF2B5EF4-FFF2-40B4-BE49-F238E27FC236}">
                <a16:creationId xmlns:a16="http://schemas.microsoft.com/office/drawing/2014/main" id="{6310B9CD-AABA-4968-A05A-F0955D6BF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000" y="1698123"/>
            <a:ext cx="457200" cy="457200"/>
          </a:xfrm>
          <a:prstGeom prst="rect">
            <a:avLst/>
          </a:prstGeom>
        </p:spPr>
      </p:pic>
      <p:sp>
        <p:nvSpPr>
          <p:cNvPr id="30" name="Rectangle 47">
            <a:extLst>
              <a:ext uri="{FF2B5EF4-FFF2-40B4-BE49-F238E27FC236}">
                <a16:creationId xmlns:a16="http://schemas.microsoft.com/office/drawing/2014/main" id="{69BA1A2C-DF2C-4345-BA96-D0C78BC382D6}"/>
              </a:ext>
            </a:extLst>
          </p:cNvPr>
          <p:cNvSpPr/>
          <p:nvPr/>
        </p:nvSpPr>
        <p:spPr>
          <a:xfrm>
            <a:off x="1537200" y="2154462"/>
            <a:ext cx="27432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/>
              <a:t>1</a:t>
            </a:r>
          </a:p>
        </p:txBody>
      </p:sp>
      <p:sp>
        <p:nvSpPr>
          <p:cNvPr id="31" name="Rectangle 48">
            <a:extLst>
              <a:ext uri="{FF2B5EF4-FFF2-40B4-BE49-F238E27FC236}">
                <a16:creationId xmlns:a16="http://schemas.microsoft.com/office/drawing/2014/main" id="{C57CCD74-FB83-4332-9BB0-778D0D186CBD}"/>
              </a:ext>
            </a:extLst>
          </p:cNvPr>
          <p:cNvSpPr/>
          <p:nvPr/>
        </p:nvSpPr>
        <p:spPr>
          <a:xfrm>
            <a:off x="1537200" y="2258052"/>
            <a:ext cx="2743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32" name="Rectangle 49">
            <a:extLst>
              <a:ext uri="{FF2B5EF4-FFF2-40B4-BE49-F238E27FC236}">
                <a16:creationId xmlns:a16="http://schemas.microsoft.com/office/drawing/2014/main" id="{F575F433-2A64-43FC-8409-1CEE1CEE0E4A}"/>
              </a:ext>
            </a:extLst>
          </p:cNvPr>
          <p:cNvSpPr/>
          <p:nvPr/>
        </p:nvSpPr>
        <p:spPr>
          <a:xfrm>
            <a:off x="4292382" y="2154462"/>
            <a:ext cx="27432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/>
              <a:t>2</a:t>
            </a:r>
          </a:p>
        </p:txBody>
      </p:sp>
      <p:sp>
        <p:nvSpPr>
          <p:cNvPr id="33" name="Rectangle 61">
            <a:extLst>
              <a:ext uri="{FF2B5EF4-FFF2-40B4-BE49-F238E27FC236}">
                <a16:creationId xmlns:a16="http://schemas.microsoft.com/office/drawing/2014/main" id="{238710A1-86CF-456E-AF00-ACD3E352C17F}"/>
              </a:ext>
            </a:extLst>
          </p:cNvPr>
          <p:cNvSpPr/>
          <p:nvPr/>
        </p:nvSpPr>
        <p:spPr>
          <a:xfrm>
            <a:off x="4292382" y="2258052"/>
            <a:ext cx="2743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grpSp>
        <p:nvGrpSpPr>
          <p:cNvPr id="51" name="Nhóm 50">
            <a:extLst>
              <a:ext uri="{FF2B5EF4-FFF2-40B4-BE49-F238E27FC236}">
                <a16:creationId xmlns:a16="http://schemas.microsoft.com/office/drawing/2014/main" id="{2923B97B-E995-436B-AA18-5AADAAF4B210}"/>
              </a:ext>
            </a:extLst>
          </p:cNvPr>
          <p:cNvGrpSpPr/>
          <p:nvPr/>
        </p:nvGrpSpPr>
        <p:grpSpPr>
          <a:xfrm>
            <a:off x="1080000" y="2614661"/>
            <a:ext cx="3668335" cy="653136"/>
            <a:chOff x="1080000" y="2619342"/>
            <a:chExt cx="3668335" cy="653136"/>
          </a:xfrm>
        </p:grpSpPr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1F4D487E-0314-47C8-951E-C3F6A782C77C}"/>
                </a:ext>
              </a:extLst>
            </p:cNvPr>
            <p:cNvSpPr/>
            <p:nvPr/>
          </p:nvSpPr>
          <p:spPr>
            <a:xfrm>
              <a:off x="1537200" y="2619342"/>
              <a:ext cx="32111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checker strategy</a:t>
              </a:r>
            </a:p>
          </p:txBody>
        </p:sp>
        <p:pic>
          <p:nvPicPr>
            <p:cNvPr id="21" name="Đồ họa 20" descr="Đầu có bánh răng">
              <a:extLst>
                <a:ext uri="{FF2B5EF4-FFF2-40B4-BE49-F238E27FC236}">
                  <a16:creationId xmlns:a16="http://schemas.microsoft.com/office/drawing/2014/main" id="{D751909A-D5E2-4D40-B40B-21B88D4A0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2619342"/>
              <a:ext cx="457200" cy="457200"/>
            </a:xfrm>
            <a:prstGeom prst="rect">
              <a:avLst/>
            </a:prstGeom>
          </p:spPr>
        </p:pic>
        <p:sp>
          <p:nvSpPr>
            <p:cNvPr id="34" name="Rectangle 47">
              <a:extLst>
                <a:ext uri="{FF2B5EF4-FFF2-40B4-BE49-F238E27FC236}">
                  <a16:creationId xmlns:a16="http://schemas.microsoft.com/office/drawing/2014/main" id="{2FC8FA4B-D933-4403-B85E-CB1659D1E95E}"/>
                </a:ext>
              </a:extLst>
            </p:cNvPr>
            <p:cNvSpPr/>
            <p:nvPr/>
          </p:nvSpPr>
          <p:spPr>
            <a:xfrm>
              <a:off x="1537200" y="307744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5" name="Rectangle 48">
              <a:extLst>
                <a:ext uri="{FF2B5EF4-FFF2-40B4-BE49-F238E27FC236}">
                  <a16:creationId xmlns:a16="http://schemas.microsoft.com/office/drawing/2014/main" id="{A84DC45F-C553-4129-8D30-B2E48F7FF3D1}"/>
                </a:ext>
              </a:extLst>
            </p:cNvPr>
            <p:cNvSpPr/>
            <p:nvPr/>
          </p:nvSpPr>
          <p:spPr>
            <a:xfrm>
              <a:off x="1537200" y="3181038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</p:grp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3F652C54-8AC5-45E3-B477-E36FC2444B26}"/>
              </a:ext>
            </a:extLst>
          </p:cNvPr>
          <p:cNvGrpSpPr/>
          <p:nvPr/>
        </p:nvGrpSpPr>
        <p:grpSpPr>
          <a:xfrm>
            <a:off x="1080000" y="3532966"/>
            <a:ext cx="7455654" cy="659846"/>
            <a:chOff x="1080000" y="3540561"/>
            <a:chExt cx="7455654" cy="659846"/>
          </a:xfrm>
        </p:grpSpPr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57759738-7D01-4F69-B8D2-A30F5FDA6869}"/>
                </a:ext>
              </a:extLst>
            </p:cNvPr>
            <p:cNvSpPr/>
            <p:nvPr/>
          </p:nvSpPr>
          <p:spPr>
            <a:xfrm>
              <a:off x="1537200" y="3540561"/>
              <a:ext cx="69984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checker errors (HLDRC, </a:t>
              </a:r>
              <a:r>
                <a:rPr lang="en-US" b="1" dirty="0" err="1"/>
                <a:t>DFTcheck</a:t>
              </a:r>
              <a:r>
                <a:rPr lang="en-US" b="1" dirty="0"/>
                <a:t>, </a:t>
              </a:r>
              <a:r>
                <a:rPr lang="en-US" b="1" dirty="0" err="1"/>
                <a:t>STAcheck</a:t>
              </a:r>
              <a:r>
                <a:rPr lang="en-US" b="1" dirty="0"/>
                <a:t>)</a:t>
              </a:r>
            </a:p>
          </p:txBody>
        </p:sp>
        <p:pic>
          <p:nvPicPr>
            <p:cNvPr id="23" name="Đồ họa 22" descr="Kính hiển vi">
              <a:extLst>
                <a:ext uri="{FF2B5EF4-FFF2-40B4-BE49-F238E27FC236}">
                  <a16:creationId xmlns:a16="http://schemas.microsoft.com/office/drawing/2014/main" id="{8B188B42-B678-4CAF-8EFF-739E91F1D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0000" y="3540561"/>
              <a:ext cx="457200" cy="457200"/>
            </a:xfrm>
            <a:prstGeom prst="rect">
              <a:avLst/>
            </a:prstGeom>
          </p:spPr>
        </p:pic>
        <p:sp>
          <p:nvSpPr>
            <p:cNvPr id="38" name="Rectangle 47">
              <a:extLst>
                <a:ext uri="{FF2B5EF4-FFF2-40B4-BE49-F238E27FC236}">
                  <a16:creationId xmlns:a16="http://schemas.microsoft.com/office/drawing/2014/main" id="{A69C4A59-9DBF-4B9A-AD30-674DB14877C9}"/>
                </a:ext>
              </a:extLst>
            </p:cNvPr>
            <p:cNvSpPr/>
            <p:nvPr/>
          </p:nvSpPr>
          <p:spPr>
            <a:xfrm>
              <a:off x="1537200" y="400537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9" name="Rectangle 48">
              <a:extLst>
                <a:ext uri="{FF2B5EF4-FFF2-40B4-BE49-F238E27FC236}">
                  <a16:creationId xmlns:a16="http://schemas.microsoft.com/office/drawing/2014/main" id="{DE60A8CA-3C69-4094-9A3B-78685E6A721B}"/>
                </a:ext>
              </a:extLst>
            </p:cNvPr>
            <p:cNvSpPr/>
            <p:nvPr/>
          </p:nvSpPr>
          <p:spPr>
            <a:xfrm>
              <a:off x="1537200" y="410896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0" name="Rectangle 49">
              <a:extLst>
                <a:ext uri="{FF2B5EF4-FFF2-40B4-BE49-F238E27FC236}">
                  <a16:creationId xmlns:a16="http://schemas.microsoft.com/office/drawing/2014/main" id="{2FA48EF8-0028-45F6-A926-BB7B8F6DE9E8}"/>
                </a:ext>
              </a:extLst>
            </p:cNvPr>
            <p:cNvSpPr/>
            <p:nvPr/>
          </p:nvSpPr>
          <p:spPr>
            <a:xfrm>
              <a:off x="4292382" y="400537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1" name="Rectangle 61">
              <a:extLst>
                <a:ext uri="{FF2B5EF4-FFF2-40B4-BE49-F238E27FC236}">
                  <a16:creationId xmlns:a16="http://schemas.microsoft.com/office/drawing/2014/main" id="{ADE15F59-FD03-4E70-BE9B-AF52F9C3EFA7}"/>
                </a:ext>
              </a:extLst>
            </p:cNvPr>
            <p:cNvSpPr/>
            <p:nvPr/>
          </p:nvSpPr>
          <p:spPr>
            <a:xfrm>
              <a:off x="4292382" y="410896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53" name="Nhóm 52">
            <a:extLst>
              <a:ext uri="{FF2B5EF4-FFF2-40B4-BE49-F238E27FC236}">
                <a16:creationId xmlns:a16="http://schemas.microsoft.com/office/drawing/2014/main" id="{848B22C0-4F57-4F9A-82D1-CC0040D325B5}"/>
              </a:ext>
            </a:extLst>
          </p:cNvPr>
          <p:cNvGrpSpPr/>
          <p:nvPr/>
        </p:nvGrpSpPr>
        <p:grpSpPr>
          <a:xfrm>
            <a:off x="1080000" y="4457981"/>
            <a:ext cx="5955582" cy="659846"/>
            <a:chOff x="1080000" y="4461780"/>
            <a:chExt cx="5955582" cy="659846"/>
          </a:xfrm>
        </p:grpSpPr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BE8D4154-1C0F-4747-9893-070764159330}"/>
                </a:ext>
              </a:extLst>
            </p:cNvPr>
            <p:cNvSpPr/>
            <p:nvPr/>
          </p:nvSpPr>
          <p:spPr>
            <a:xfrm>
              <a:off x="1537200" y="4461780"/>
              <a:ext cx="24416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do ECO</a:t>
              </a:r>
            </a:p>
          </p:txBody>
        </p:sp>
        <p:pic>
          <p:nvPicPr>
            <p:cNvPr id="27" name="Đồ họa 26" descr="Sách giải trí">
              <a:extLst>
                <a:ext uri="{FF2B5EF4-FFF2-40B4-BE49-F238E27FC236}">
                  <a16:creationId xmlns:a16="http://schemas.microsoft.com/office/drawing/2014/main" id="{5DEE01D2-E3A2-45A6-B4C3-0EFEF852F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0000" y="4461780"/>
              <a:ext cx="457200" cy="457200"/>
            </a:xfrm>
            <a:prstGeom prst="rect">
              <a:avLst/>
            </a:prstGeom>
          </p:spPr>
        </p:pic>
        <p:sp>
          <p:nvSpPr>
            <p:cNvPr id="42" name="Rectangle 47">
              <a:extLst>
                <a:ext uri="{FF2B5EF4-FFF2-40B4-BE49-F238E27FC236}">
                  <a16:creationId xmlns:a16="http://schemas.microsoft.com/office/drawing/2014/main" id="{0B6271FD-AE5B-4856-9845-2251AD66D77E}"/>
                </a:ext>
              </a:extLst>
            </p:cNvPr>
            <p:cNvSpPr/>
            <p:nvPr/>
          </p:nvSpPr>
          <p:spPr>
            <a:xfrm>
              <a:off x="1537200" y="492659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3" name="Rectangle 48">
              <a:extLst>
                <a:ext uri="{FF2B5EF4-FFF2-40B4-BE49-F238E27FC236}">
                  <a16:creationId xmlns:a16="http://schemas.microsoft.com/office/drawing/2014/main" id="{657B739E-6B60-4F7A-A763-FCBAE123C3AF}"/>
                </a:ext>
              </a:extLst>
            </p:cNvPr>
            <p:cNvSpPr/>
            <p:nvPr/>
          </p:nvSpPr>
          <p:spPr>
            <a:xfrm>
              <a:off x="1537200" y="5030186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4" name="Rectangle 49">
              <a:extLst>
                <a:ext uri="{FF2B5EF4-FFF2-40B4-BE49-F238E27FC236}">
                  <a16:creationId xmlns:a16="http://schemas.microsoft.com/office/drawing/2014/main" id="{06E53E6A-4138-440D-A8C2-F20CFCAB0DA5}"/>
                </a:ext>
              </a:extLst>
            </p:cNvPr>
            <p:cNvSpPr/>
            <p:nvPr/>
          </p:nvSpPr>
          <p:spPr>
            <a:xfrm>
              <a:off x="4292382" y="492659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5" name="Rectangle 61">
              <a:extLst>
                <a:ext uri="{FF2B5EF4-FFF2-40B4-BE49-F238E27FC236}">
                  <a16:creationId xmlns:a16="http://schemas.microsoft.com/office/drawing/2014/main" id="{507C6DEA-48AA-415F-A2A5-374767E05937}"/>
                </a:ext>
              </a:extLst>
            </p:cNvPr>
            <p:cNvSpPr/>
            <p:nvPr/>
          </p:nvSpPr>
          <p:spPr>
            <a:xfrm>
              <a:off x="4292382" y="5030186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1.5</a:t>
              </a:r>
            </a:p>
          </p:txBody>
        </p:sp>
      </p:grpSp>
      <p:grpSp>
        <p:nvGrpSpPr>
          <p:cNvPr id="54" name="Nhóm 53">
            <a:extLst>
              <a:ext uri="{FF2B5EF4-FFF2-40B4-BE49-F238E27FC236}">
                <a16:creationId xmlns:a16="http://schemas.microsoft.com/office/drawing/2014/main" id="{E40F9E7B-CF15-4C10-B27B-569051C0EA79}"/>
              </a:ext>
            </a:extLst>
          </p:cNvPr>
          <p:cNvGrpSpPr/>
          <p:nvPr/>
        </p:nvGrpSpPr>
        <p:grpSpPr>
          <a:xfrm>
            <a:off x="1080000" y="5382998"/>
            <a:ext cx="5955582" cy="659449"/>
            <a:chOff x="1080000" y="5382998"/>
            <a:chExt cx="5955582" cy="659449"/>
          </a:xfrm>
        </p:grpSpPr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97364090-DE67-4E3B-AAAF-EC55E7401851}"/>
                </a:ext>
              </a:extLst>
            </p:cNvPr>
            <p:cNvSpPr/>
            <p:nvPr/>
          </p:nvSpPr>
          <p:spPr>
            <a:xfrm>
              <a:off x="1537200" y="5382998"/>
              <a:ext cx="4775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timing report and optimize timing</a:t>
              </a:r>
            </a:p>
          </p:txBody>
        </p:sp>
        <p:pic>
          <p:nvPicPr>
            <p:cNvPr id="25" name="Đồ họa 24" descr="Đồng hồ bấm giờ">
              <a:extLst>
                <a:ext uri="{FF2B5EF4-FFF2-40B4-BE49-F238E27FC236}">
                  <a16:creationId xmlns:a16="http://schemas.microsoft.com/office/drawing/2014/main" id="{1201AC68-A082-4EDF-87AB-36FF654D2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0000" y="5382998"/>
              <a:ext cx="457200" cy="457200"/>
            </a:xfrm>
            <a:prstGeom prst="rect">
              <a:avLst/>
            </a:prstGeom>
          </p:spPr>
        </p:pic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4F26E2CC-842D-4662-893F-B59910A03D9A}"/>
                </a:ext>
              </a:extLst>
            </p:cNvPr>
            <p:cNvSpPr/>
            <p:nvPr/>
          </p:nvSpPr>
          <p:spPr>
            <a:xfrm>
              <a:off x="1537200" y="584741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27BF60EC-3C8C-4B85-BD62-397329966B78}"/>
                </a:ext>
              </a:extLst>
            </p:cNvPr>
            <p:cNvSpPr/>
            <p:nvPr/>
          </p:nvSpPr>
          <p:spPr>
            <a:xfrm>
              <a:off x="1537200" y="595100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8" name="Rectangle 49">
              <a:extLst>
                <a:ext uri="{FF2B5EF4-FFF2-40B4-BE49-F238E27FC236}">
                  <a16:creationId xmlns:a16="http://schemas.microsoft.com/office/drawing/2014/main" id="{02C4C8CC-EE9D-45E7-A4AF-4304A528E692}"/>
                </a:ext>
              </a:extLst>
            </p:cNvPr>
            <p:cNvSpPr/>
            <p:nvPr/>
          </p:nvSpPr>
          <p:spPr>
            <a:xfrm>
              <a:off x="4292382" y="584741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9" name="Rectangle 61">
              <a:extLst>
                <a:ext uri="{FF2B5EF4-FFF2-40B4-BE49-F238E27FC236}">
                  <a16:creationId xmlns:a16="http://schemas.microsoft.com/office/drawing/2014/main" id="{3291EB03-4322-4F37-BB17-2CF57C1BDB0C}"/>
                </a:ext>
              </a:extLst>
            </p:cNvPr>
            <p:cNvSpPr/>
            <p:nvPr/>
          </p:nvSpPr>
          <p:spPr>
            <a:xfrm>
              <a:off x="4292382" y="595100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pic>
        <p:nvPicPr>
          <p:cNvPr id="59" name="Đồ họa 58" descr="Huy chương">
            <a:extLst>
              <a:ext uri="{FF2B5EF4-FFF2-40B4-BE49-F238E27FC236}">
                <a16:creationId xmlns:a16="http://schemas.microsoft.com/office/drawing/2014/main" id="{0AC97CAB-2513-4956-AF57-454130754E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63495" y="2370810"/>
            <a:ext cx="2743200" cy="2743200"/>
          </a:xfrm>
          <a:prstGeom prst="rect">
            <a:avLst/>
          </a:prstGeom>
        </p:spPr>
      </p:pic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AB61F6C4-0D8C-445A-ABC7-A6F301DB5689}"/>
              </a:ext>
            </a:extLst>
          </p:cNvPr>
          <p:cNvSpPr txBox="1"/>
          <p:nvPr/>
        </p:nvSpPr>
        <p:spPr>
          <a:xfrm>
            <a:off x="9799345" y="5028937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1.9</a:t>
            </a:r>
            <a:r>
              <a:rPr lang="en-US" sz="2800" b="1" dirty="0">
                <a:solidFill>
                  <a:schemeClr val="tx2"/>
                </a:solidFill>
              </a:rPr>
              <a:t>/1.9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id="{D3F9E258-8CFF-40E2-BF57-1ACB69FD21CA}"/>
              </a:ext>
            </a:extLst>
          </p:cNvPr>
          <p:cNvSpPr/>
          <p:nvPr/>
        </p:nvSpPr>
        <p:spPr>
          <a:xfrm>
            <a:off x="7055953" y="2258052"/>
            <a:ext cx="13716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/>
              <a:t>2.5</a:t>
            </a:r>
          </a:p>
        </p:txBody>
      </p:sp>
      <p:grpSp>
        <p:nvGrpSpPr>
          <p:cNvPr id="50" name="Group 60">
            <a:extLst>
              <a:ext uri="{FF2B5EF4-FFF2-40B4-BE49-F238E27FC236}">
                <a16:creationId xmlns:a16="http://schemas.microsoft.com/office/drawing/2014/main" id="{F284CD05-DEBB-4447-94FB-2EA6ABCB1FDF}"/>
              </a:ext>
            </a:extLst>
          </p:cNvPr>
          <p:cNvGrpSpPr/>
          <p:nvPr/>
        </p:nvGrpSpPr>
        <p:grpSpPr>
          <a:xfrm>
            <a:off x="10057200" y="936000"/>
            <a:ext cx="1050700" cy="738664"/>
            <a:chOff x="9706827" y="788267"/>
            <a:chExt cx="1050700" cy="738664"/>
          </a:xfrm>
        </p:grpSpPr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55B70F59-E0CC-4835-8442-68B44DC9DDBD}"/>
                </a:ext>
              </a:extLst>
            </p:cNvPr>
            <p:cNvSpPr/>
            <p:nvPr/>
          </p:nvSpPr>
          <p:spPr>
            <a:xfrm>
              <a:off x="10300327" y="1164914"/>
              <a:ext cx="457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63" name="Rectangle 58">
              <a:extLst>
                <a:ext uri="{FF2B5EF4-FFF2-40B4-BE49-F238E27FC236}">
                  <a16:creationId xmlns:a16="http://schemas.microsoft.com/office/drawing/2014/main" id="{D3BEF0A1-ABBD-4EED-96FA-AFE4E30CC32E}"/>
                </a:ext>
              </a:extLst>
            </p:cNvPr>
            <p:cNvSpPr/>
            <p:nvPr/>
          </p:nvSpPr>
          <p:spPr>
            <a:xfrm>
              <a:off x="10300327" y="1340793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64" name="TextBox 59">
              <a:extLst>
                <a:ext uri="{FF2B5EF4-FFF2-40B4-BE49-F238E27FC236}">
                  <a16:creationId xmlns:a16="http://schemas.microsoft.com/office/drawing/2014/main" id="{64DE06C1-DE82-4B67-868A-EA3E16C43A30}"/>
                </a:ext>
              </a:extLst>
            </p:cNvPr>
            <p:cNvSpPr txBox="1"/>
            <p:nvPr/>
          </p:nvSpPr>
          <p:spPr>
            <a:xfrm>
              <a:off x="9706827" y="788267"/>
              <a:ext cx="9541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2">
                      <a:lumMod val="10000"/>
                    </a:schemeClr>
                  </a:solidFill>
                </a:rPr>
                <a:t>Legend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Actual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34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E9824CE2-871E-49FD-8B66-EC2EABC88AD6}"/>
              </a:ext>
            </a:extLst>
          </p:cNvPr>
          <p:cNvGrpSpPr/>
          <p:nvPr/>
        </p:nvGrpSpPr>
        <p:grpSpPr>
          <a:xfrm>
            <a:off x="1140486" y="1685476"/>
            <a:ext cx="5643235" cy="615553"/>
            <a:chOff x="506534" y="4095924"/>
            <a:chExt cx="5643235" cy="615553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:a16="http://schemas.microsoft.com/office/drawing/2014/main" id="{ABA56C2A-B7DB-4C66-AF59-C25EDA3F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F9C4A32F-A02E-4F23-9B87-EDF40562F1D1}"/>
                </a:ext>
              </a:extLst>
            </p:cNvPr>
            <p:cNvSpPr txBox="1"/>
            <p:nvPr/>
          </p:nvSpPr>
          <p:spPr>
            <a:xfrm>
              <a:off x="963734" y="4095924"/>
              <a:ext cx="518603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SWDT(27), RWDT(27), TMU(145), TPU(8)</a:t>
              </a:r>
              <a:endParaRPr lang="en-US" dirty="0"/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C3CDC543-7412-4CB3-90F0-C5847D7D2FA0}"/>
              </a:ext>
            </a:extLst>
          </p:cNvPr>
          <p:cNvGrpSpPr/>
          <p:nvPr/>
        </p:nvGrpSpPr>
        <p:grpSpPr>
          <a:xfrm>
            <a:off x="1140486" y="2567393"/>
            <a:ext cx="5399579" cy="615553"/>
            <a:chOff x="506534" y="4764945"/>
            <a:chExt cx="5399579" cy="615553"/>
          </a:xfrm>
        </p:grpSpPr>
        <p:pic>
          <p:nvPicPr>
            <p:cNvPr id="16" name="Đồ họa 15" descr="Xe chở bê tông">
              <a:extLst>
                <a:ext uri="{FF2B5EF4-FFF2-40B4-BE49-F238E27FC236}">
                  <a16:creationId xmlns:a16="http://schemas.microsoft.com/office/drawing/2014/main" id="{859E4CEA-2B4B-4FFB-A38A-A335DB44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11D433E5-6663-4CD0-8F30-FE649F167225}"/>
                </a:ext>
              </a:extLst>
            </p:cNvPr>
            <p:cNvSpPr txBox="1"/>
            <p:nvPr/>
          </p:nvSpPr>
          <p:spPr>
            <a:xfrm>
              <a:off x="963734" y="4764945"/>
              <a:ext cx="494237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Conduct functional verification at RTL level</a:t>
              </a:r>
            </a:p>
            <a:p>
              <a:r>
                <a:rPr lang="en-US" sz="1600" dirty="0"/>
                <a:t>+ SWDT(35), RWDT(35), TMU(210), TPU(47)</a:t>
              </a:r>
              <a:endParaRPr lang="en-US" dirty="0"/>
            </a:p>
          </p:txBody>
        </p:sp>
      </p:grp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448CC9C4-2936-44B7-B175-A57AEA2D0D4D}"/>
              </a:ext>
            </a:extLst>
          </p:cNvPr>
          <p:cNvGrpSpPr/>
          <p:nvPr/>
        </p:nvGrpSpPr>
        <p:grpSpPr>
          <a:xfrm>
            <a:off x="1140486" y="3384113"/>
            <a:ext cx="4745552" cy="861774"/>
            <a:chOff x="506534" y="5328765"/>
            <a:chExt cx="4745552" cy="861774"/>
          </a:xfrm>
        </p:grpSpPr>
        <p:pic>
          <p:nvPicPr>
            <p:cNvPr id="19" name="Đồ họa 18" descr="Kính hiển vi">
              <a:extLst>
                <a:ext uri="{FF2B5EF4-FFF2-40B4-BE49-F238E27FC236}">
                  <a16:creationId xmlns:a16="http://schemas.microsoft.com/office/drawing/2014/main" id="{9F48E957-8DA2-415F-96A4-D62D38AE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1EFFA4D1-5A09-4C62-B15B-B087783C0747}"/>
                </a:ext>
              </a:extLst>
            </p:cNvPr>
            <p:cNvSpPr txBox="1"/>
            <p:nvPr/>
          </p:nvSpPr>
          <p:spPr>
            <a:xfrm>
              <a:off x="963733" y="5328765"/>
              <a:ext cx="428835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Evaluate functional verification result</a:t>
              </a:r>
            </a:p>
            <a:p>
              <a:r>
                <a:rPr lang="en-US" sz="1600" dirty="0"/>
                <a:t>+ Evaluate functional verification result</a:t>
              </a:r>
            </a:p>
            <a:p>
              <a:r>
                <a:rPr lang="en-US" sz="1600" dirty="0"/>
                <a:t>+ Evaluate coverage result</a:t>
              </a:r>
              <a:endParaRPr lang="en-US" dirty="0"/>
            </a:p>
          </p:txBody>
        </p:sp>
      </p:grpSp>
      <p:sp>
        <p:nvSpPr>
          <p:cNvPr id="21" name="Rectangle 64">
            <a:extLst>
              <a:ext uri="{FF2B5EF4-FFF2-40B4-BE49-F238E27FC236}">
                <a16:creationId xmlns:a16="http://schemas.microsoft.com/office/drawing/2014/main" id="{9212E872-B7EE-4FF4-A826-2CC7F7CB805C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:a16="http://schemas.microsoft.com/office/drawing/2014/main" id="{F9F0E454-12D1-4F2B-9B6B-085594800E55}"/>
              </a:ext>
            </a:extLst>
          </p:cNvPr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D3-ES1.1</a:t>
            </a:r>
          </a:p>
        </p:txBody>
      </p:sp>
      <p:sp>
        <p:nvSpPr>
          <p:cNvPr id="23" name="Rectangle 65">
            <a:extLst>
              <a:ext uri="{FF2B5EF4-FFF2-40B4-BE49-F238E27FC236}">
                <a16:creationId xmlns:a16="http://schemas.microsoft.com/office/drawing/2014/main" id="{685D350F-0757-46DD-9591-D0F366F8DFE9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:a16="http://schemas.microsoft.com/office/drawing/2014/main" id="{D6E63C8D-03AC-4F1B-8AD5-6F2D08DC26BD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:a16="http://schemas.microsoft.com/office/drawing/2014/main" id="{D896A0E3-0E6C-4A36-999A-F4C3215F8259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6" name="Rectangle 65">
            <a:extLst>
              <a:ext uri="{FF2B5EF4-FFF2-40B4-BE49-F238E27FC236}">
                <a16:creationId xmlns:a16="http://schemas.microsoft.com/office/drawing/2014/main" id="{1BE34E05-DEE9-4BC0-96A4-CB51D0D75137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27" name="Rectangle 65">
            <a:extLst>
              <a:ext uri="{FF2B5EF4-FFF2-40B4-BE49-F238E27FC236}">
                <a16:creationId xmlns:a16="http://schemas.microsoft.com/office/drawing/2014/main" id="{CDCEE58C-30C1-47FC-AC8E-094A6E17E8FE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8" name="Rectangle 65">
            <a:extLst>
              <a:ext uri="{FF2B5EF4-FFF2-40B4-BE49-F238E27FC236}">
                <a16:creationId xmlns:a16="http://schemas.microsoft.com/office/drawing/2014/main" id="{214F3349-F9B9-4FA5-B313-4303DD4B2A7B}"/>
              </a:ext>
            </a:extLst>
          </p:cNvPr>
          <p:cNvSpPr/>
          <p:nvPr/>
        </p:nvSpPr>
        <p:spPr>
          <a:xfrm flipH="1">
            <a:off x="7641894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9" name="Rectangle 65">
            <a:extLst>
              <a:ext uri="{FF2B5EF4-FFF2-40B4-BE49-F238E27FC236}">
                <a16:creationId xmlns:a16="http://schemas.microsoft.com/office/drawing/2014/main" id="{72436A4A-07F9-46C0-8AAA-42D54B6C4ECD}"/>
              </a:ext>
            </a:extLst>
          </p:cNvPr>
          <p:cNvSpPr/>
          <p:nvPr/>
        </p:nvSpPr>
        <p:spPr>
          <a:xfrm flipH="1">
            <a:off x="8402356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30" name="Rectangle 65">
            <a:extLst>
              <a:ext uri="{FF2B5EF4-FFF2-40B4-BE49-F238E27FC236}">
                <a16:creationId xmlns:a16="http://schemas.microsoft.com/office/drawing/2014/main" id="{BF84A264-4CCB-467A-AF91-18BBD08CAC9F}"/>
              </a:ext>
            </a:extLst>
          </p:cNvPr>
          <p:cNvSpPr/>
          <p:nvPr/>
        </p:nvSpPr>
        <p:spPr>
          <a:xfrm flipH="1">
            <a:off x="6881432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</p:spTree>
    <p:extLst>
      <p:ext uri="{BB962C8B-B14F-4D97-AF65-F5344CB8AC3E}">
        <p14:creationId xmlns:p14="http://schemas.microsoft.com/office/powerpoint/2010/main" val="195492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grpSp>
        <p:nvGrpSpPr>
          <p:cNvPr id="28" name="Nhóm 27">
            <a:extLst>
              <a:ext uri="{FF2B5EF4-FFF2-40B4-BE49-F238E27FC236}">
                <a16:creationId xmlns:a16="http://schemas.microsoft.com/office/drawing/2014/main" id="{A22FA561-2E1E-4D0D-9D58-75839BA6075C}"/>
              </a:ext>
            </a:extLst>
          </p:cNvPr>
          <p:cNvGrpSpPr/>
          <p:nvPr/>
        </p:nvGrpSpPr>
        <p:grpSpPr>
          <a:xfrm>
            <a:off x="1080000" y="1672429"/>
            <a:ext cx="6880753" cy="923330"/>
            <a:chOff x="506534" y="2939553"/>
            <a:chExt cx="6880753" cy="923330"/>
          </a:xfrm>
        </p:grpSpPr>
        <p:pic>
          <p:nvPicPr>
            <p:cNvPr id="11" name="Đồ họa 10" descr="Danh sách">
              <a:extLst>
                <a:ext uri="{FF2B5EF4-FFF2-40B4-BE49-F238E27FC236}">
                  <a16:creationId xmlns:a16="http://schemas.microsoft.com/office/drawing/2014/main" id="{B9D46646-FACA-4589-BAD1-3CD8D5E34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2939553"/>
              <a:ext cx="457200" cy="4572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B7CF234B-BE45-4E9C-A67F-CD4A7B347EAD}"/>
                </a:ext>
              </a:extLst>
            </p:cNvPr>
            <p:cNvSpPr txBox="1"/>
            <p:nvPr/>
          </p:nvSpPr>
          <p:spPr>
            <a:xfrm>
              <a:off x="963734" y="2939553"/>
              <a:ext cx="64235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Check specification (I2C)</a:t>
              </a:r>
            </a:p>
            <a:p>
              <a:r>
                <a:rPr lang="en-US" dirty="0"/>
                <a:t>+ </a:t>
              </a:r>
              <a:r>
                <a:rPr lang="en-US" u="sng" dirty="0"/>
                <a:t>Check</a:t>
              </a:r>
              <a:r>
                <a:rPr lang="en-US" dirty="0"/>
                <a:t> the current specs and the new change points specs</a:t>
              </a:r>
            </a:p>
            <a:p>
              <a:r>
                <a:rPr lang="en-US" dirty="0"/>
                <a:t>+ </a:t>
              </a:r>
              <a:r>
                <a:rPr lang="en-US" u="sng" dirty="0"/>
                <a:t>Feedback</a:t>
              </a:r>
              <a:r>
                <a:rPr lang="en-US" dirty="0"/>
                <a:t> for specs problem, </a:t>
              </a:r>
              <a:r>
                <a:rPr lang="en-US" u="sng" dirty="0"/>
                <a:t>propose</a:t>
              </a:r>
              <a:r>
                <a:rPr lang="en-US" dirty="0"/>
                <a:t> idea to the REL</a:t>
              </a:r>
            </a:p>
          </p:txBody>
        </p:sp>
      </p:grp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B509A667-22C3-445E-8ECD-9783ED13AA98}"/>
              </a:ext>
            </a:extLst>
          </p:cNvPr>
          <p:cNvGrpSpPr/>
          <p:nvPr/>
        </p:nvGrpSpPr>
        <p:grpSpPr>
          <a:xfrm>
            <a:off x="1080000" y="2619336"/>
            <a:ext cx="8028503" cy="615553"/>
            <a:chOff x="506534" y="3426903"/>
            <a:chExt cx="8028503" cy="615553"/>
          </a:xfrm>
        </p:grpSpPr>
        <p:pic>
          <p:nvPicPr>
            <p:cNvPr id="9" name="Đồ họa 8" descr="Danh sách kiểm tra">
              <a:extLst>
                <a:ext uri="{FF2B5EF4-FFF2-40B4-BE49-F238E27FC236}">
                  <a16:creationId xmlns:a16="http://schemas.microsoft.com/office/drawing/2014/main" id="{E2F29AF9-A4F2-4A84-AEFB-4DDDE9450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3426903"/>
              <a:ext cx="457200" cy="457200"/>
            </a:xfrm>
            <a:prstGeom prst="rect">
              <a:avLst/>
            </a:prstGeom>
          </p:spPr>
        </p:pic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3A44B04-637F-443B-B249-D55F2E3875A3}"/>
                </a:ext>
              </a:extLst>
            </p:cNvPr>
            <p:cNvSpPr txBox="1"/>
            <p:nvPr/>
          </p:nvSpPr>
          <p:spPr>
            <a:xfrm>
              <a:off x="963734" y="3426903"/>
              <a:ext cx="757130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verification items check list (I2C)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Determine</a:t>
              </a:r>
              <a:r>
                <a:rPr lang="en-US" sz="1600" dirty="0"/>
                <a:t> necessary check items based on the specs and the legacy check list</a:t>
              </a:r>
            </a:p>
          </p:txBody>
        </p:sp>
      </p:grpSp>
      <p:grpSp>
        <p:nvGrpSpPr>
          <p:cNvPr id="30" name="Nhóm 29">
            <a:extLst>
              <a:ext uri="{FF2B5EF4-FFF2-40B4-BE49-F238E27FC236}">
                <a16:creationId xmlns:a16="http://schemas.microsoft.com/office/drawing/2014/main" id="{ADD44F73-D7E6-4184-9C5D-80B134FE1311}"/>
              </a:ext>
            </a:extLst>
          </p:cNvPr>
          <p:cNvGrpSpPr/>
          <p:nvPr/>
        </p:nvGrpSpPr>
        <p:grpSpPr>
          <a:xfrm>
            <a:off x="1080000" y="3260013"/>
            <a:ext cx="9871444" cy="1107996"/>
            <a:chOff x="506534" y="4095924"/>
            <a:chExt cx="9871444" cy="1107996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:a16="http://schemas.microsoft.com/office/drawing/2014/main" id="{4FBF62DF-BF53-406D-9929-0B695643B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80318687-91C5-4D9C-8EC5-E227278A1053}"/>
                </a:ext>
              </a:extLst>
            </p:cNvPr>
            <p:cNvSpPr txBox="1"/>
            <p:nvPr/>
          </p:nvSpPr>
          <p:spPr>
            <a:xfrm>
              <a:off x="963734" y="4095924"/>
              <a:ext cx="941424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Create new </a:t>
              </a:r>
              <a:r>
                <a:rPr lang="en-US" sz="1600" u="sng" dirty="0"/>
                <a:t>336 patterns in C</a:t>
              </a:r>
              <a:r>
                <a:rPr lang="en-US" sz="1600" dirty="0"/>
                <a:t> for I2C and new </a:t>
              </a:r>
              <a:r>
                <a:rPr lang="en-US" sz="1600" u="sng" dirty="0"/>
                <a:t>24 patterns in C</a:t>
              </a:r>
              <a:r>
                <a:rPr lang="en-US" sz="1600" dirty="0"/>
                <a:t> for DMAC</a:t>
              </a:r>
            </a:p>
            <a:p>
              <a:r>
                <a:rPr lang="en-US" sz="1600" dirty="0"/>
                <a:t>+ Create a </a:t>
              </a:r>
              <a:r>
                <a:rPr lang="en-US" sz="1600" u="sng" dirty="0"/>
                <a:t>software drivers package</a:t>
              </a:r>
              <a:r>
                <a:rPr lang="en-US" sz="1600" dirty="0"/>
                <a:t> for I2C and some common modules (GIC, DMAC, PFC, CPG)</a:t>
              </a:r>
            </a:p>
            <a:p>
              <a:r>
                <a:rPr lang="en-US" sz="1600" dirty="0"/>
                <a:t>+ Create a </a:t>
              </a:r>
              <a:r>
                <a:rPr lang="en-US" sz="1600" u="sng" dirty="0"/>
                <a:t>compilation tool</a:t>
              </a:r>
              <a:r>
                <a:rPr lang="en-US" sz="1600" dirty="0"/>
                <a:t> (CT Pattern Builder) that </a:t>
              </a:r>
              <a:r>
                <a:rPr lang="en-US" sz="1600" u="sng" dirty="0"/>
                <a:t>reduces a lot of work load</a:t>
              </a:r>
            </a:p>
          </p:txBody>
        </p:sp>
      </p:grp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22BF9D0B-136C-408B-B280-6963B306BB83}"/>
              </a:ext>
            </a:extLst>
          </p:cNvPr>
          <p:cNvGrpSpPr/>
          <p:nvPr/>
        </p:nvGrpSpPr>
        <p:grpSpPr>
          <a:xfrm>
            <a:off x="1080000" y="4394515"/>
            <a:ext cx="5649519" cy="861774"/>
            <a:chOff x="506534" y="4764945"/>
            <a:chExt cx="5649519" cy="861774"/>
          </a:xfrm>
        </p:grpSpPr>
        <p:pic>
          <p:nvPicPr>
            <p:cNvPr id="15" name="Đồ họa 14" descr="Xe chở bê tông">
              <a:extLst>
                <a:ext uri="{FF2B5EF4-FFF2-40B4-BE49-F238E27FC236}">
                  <a16:creationId xmlns:a16="http://schemas.microsoft.com/office/drawing/2014/main" id="{AC7D20A8-684D-4D88-9B22-11B0C258E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6108A849-1640-4BDF-A81C-732BD39F495A}"/>
                </a:ext>
              </a:extLst>
            </p:cNvPr>
            <p:cNvSpPr txBox="1"/>
            <p:nvPr/>
          </p:nvSpPr>
          <p:spPr>
            <a:xfrm>
              <a:off x="963734" y="4764945"/>
              <a:ext cx="519231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Conduct functional verification at RTL level</a:t>
              </a:r>
            </a:p>
            <a:p>
              <a:r>
                <a:rPr lang="en-US" sz="1600" dirty="0"/>
                <a:t>+ Verify </a:t>
              </a:r>
              <a:r>
                <a:rPr lang="en-US" sz="1600" u="sng" dirty="0"/>
                <a:t>336 patterns</a:t>
              </a:r>
              <a:r>
                <a:rPr lang="en-US" sz="1600" dirty="0"/>
                <a:t> for I2C and </a:t>
              </a:r>
              <a:r>
                <a:rPr lang="en-US" sz="1600" u="sng" dirty="0"/>
                <a:t>30 patterns</a:t>
              </a:r>
              <a:r>
                <a:rPr lang="en-US" sz="1600" dirty="0"/>
                <a:t> for DMAC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Debugging support</a:t>
              </a:r>
              <a:r>
                <a:rPr lang="en-US" sz="1600" dirty="0"/>
                <a:t> to other engineers</a:t>
              </a:r>
            </a:p>
          </p:txBody>
        </p: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DD9360C9-B1EB-45B1-BEA4-C2DDA8E4FEF5}"/>
              </a:ext>
            </a:extLst>
          </p:cNvPr>
          <p:cNvGrpSpPr/>
          <p:nvPr/>
        </p:nvGrpSpPr>
        <p:grpSpPr>
          <a:xfrm>
            <a:off x="1080000" y="5300417"/>
            <a:ext cx="5882082" cy="861774"/>
            <a:chOff x="506534" y="5328765"/>
            <a:chExt cx="5882082" cy="861774"/>
          </a:xfrm>
        </p:grpSpPr>
        <p:pic>
          <p:nvPicPr>
            <p:cNvPr id="17" name="Đồ họa 16" descr="Kính hiển vi">
              <a:extLst>
                <a:ext uri="{FF2B5EF4-FFF2-40B4-BE49-F238E27FC236}">
                  <a16:creationId xmlns:a16="http://schemas.microsoft.com/office/drawing/2014/main" id="{E43F761C-1B61-4311-9BB3-B7173F54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B9CB2816-9F0C-4F34-98C6-7DD180E361F9}"/>
                </a:ext>
              </a:extLst>
            </p:cNvPr>
            <p:cNvSpPr txBox="1"/>
            <p:nvPr/>
          </p:nvSpPr>
          <p:spPr>
            <a:xfrm>
              <a:off x="963733" y="5328765"/>
              <a:ext cx="542488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Evaluate functional verification result</a:t>
              </a:r>
            </a:p>
            <a:p>
              <a:r>
                <a:rPr lang="en-US" sz="1600" dirty="0"/>
                <a:t>+ Evaluate </a:t>
              </a:r>
              <a:r>
                <a:rPr lang="en-US" sz="1600" u="sng" dirty="0"/>
                <a:t>functional verification result</a:t>
              </a:r>
              <a:r>
                <a:rPr lang="en-US" sz="1600" dirty="0"/>
                <a:t> for I2C and DMAC</a:t>
              </a:r>
            </a:p>
            <a:p>
              <a:r>
                <a:rPr lang="en-US" sz="1600" dirty="0"/>
                <a:t>+ Evaluate </a:t>
              </a:r>
              <a:r>
                <a:rPr lang="en-US" sz="1600" u="sng" dirty="0"/>
                <a:t>coverage result</a:t>
              </a:r>
              <a:r>
                <a:rPr lang="en-US" sz="1600" dirty="0"/>
                <a:t> for I2C</a:t>
              </a:r>
            </a:p>
          </p:txBody>
        </p:sp>
      </p:grpSp>
      <p:sp>
        <p:nvSpPr>
          <p:cNvPr id="34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 flipH="1">
            <a:off x="9923280" y="932966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3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9136307" y="932966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8349334" y="932966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DMAC</a:t>
            </a:r>
          </a:p>
        </p:txBody>
      </p:sp>
    </p:spTree>
    <p:extLst>
      <p:ext uri="{BB962C8B-B14F-4D97-AF65-F5344CB8AC3E}">
        <p14:creationId xmlns:p14="http://schemas.microsoft.com/office/powerpoint/2010/main" val="42292895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899C797-84B0-4695-B057-F01D47E9F03C}" vid="{1AB21059-C674-436C-A419-83750F765C46}"/>
    </a:ext>
  </a:extLst>
</a:theme>
</file>

<file path=ppt/theme/theme2.xml><?xml version="1.0" encoding="utf-8"?>
<a:theme xmlns:a="http://schemas.openxmlformats.org/drawingml/2006/main" name="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3.xml><?xml version="1.0" encoding="utf-8"?>
<a:theme xmlns:a="http://schemas.openxmlformats.org/drawingml/2006/main" name="151002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1001_Renesas_Templates_16_9_en.potx" id="{4CECBC3B-BCD1-4ABE-9F0B-FD46036D789B}" vid="{A2AC57C3-B263-4E76-AB4D-EF1C315B111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15071</TotalTime>
  <Words>884</Words>
  <Application>Microsoft Office PowerPoint</Application>
  <PresentationFormat>Màn hình rộng</PresentationFormat>
  <Paragraphs>239</Paragraphs>
  <Slides>16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Calibri</vt:lpstr>
      <vt:lpstr>Symbol</vt:lpstr>
      <vt:lpstr>Wingdings</vt:lpstr>
      <vt:lpstr>Theme1</vt:lpstr>
      <vt:lpstr>151021_Renesas_Templates_16_9_EN_conf</vt:lpstr>
      <vt:lpstr>151002_Renesas_Templates_16_9_EN</vt:lpstr>
      <vt:lpstr>Bản trình bày PowerPoint</vt:lpstr>
      <vt:lpstr>AGENDA</vt:lpstr>
      <vt:lpstr>INTRODUCTION</vt:lpstr>
      <vt:lpstr>FUNCTIONAL DESIGN</vt:lpstr>
      <vt:lpstr>FUNCTIONAL DESIGN</vt:lpstr>
      <vt:lpstr>LOGIC DESIGN</vt:lpstr>
      <vt:lpstr>LOGIC DESIGN</vt:lpstr>
      <vt:lpstr>FUNCTIONAL VERIFICATION</vt:lpstr>
      <vt:lpstr>FUNCTIONAL VERIFICATION</vt:lpstr>
      <vt:lpstr>FUNCTIONAL VERIFICATION</vt:lpstr>
      <vt:lpstr>TESTER</vt:lpstr>
      <vt:lpstr>FUCNTIONAL DESIGN</vt:lpstr>
      <vt:lpstr>LOGIC DESIGN – 2nd year target</vt:lpstr>
      <vt:lpstr>FUCNTIONAL VERIFICATION – 2nd year target</vt:lpstr>
      <vt:lpstr>TESTER – 2nd year target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 Sy. Le</dc:creator>
  <cp:lastModifiedBy>Hậu Lê Sỹ</cp:lastModifiedBy>
  <cp:revision>415</cp:revision>
  <dcterms:created xsi:type="dcterms:W3CDTF">2017-11-27T03:25:14Z</dcterms:created>
  <dcterms:modified xsi:type="dcterms:W3CDTF">2018-12-10T16:38:58Z</dcterms:modified>
</cp:coreProperties>
</file>