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3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59" r:id="rId7"/>
    <p:sldId id="273" r:id="rId8"/>
    <p:sldId id="260" r:id="rId9"/>
    <p:sldId id="262" r:id="rId10"/>
    <p:sldId id="261" r:id="rId11"/>
    <p:sldId id="263" r:id="rId12"/>
    <p:sldId id="264" r:id="rId13"/>
    <p:sldId id="274" r:id="rId14"/>
    <p:sldId id="268" r:id="rId15"/>
    <p:sldId id="266" r:id="rId16"/>
    <p:sldId id="270" r:id="rId17"/>
    <p:sldId id="269" r:id="rId18"/>
  </p:sldIdLst>
  <p:sldSz cx="9144000" cy="6858000" type="screen4x3"/>
  <p:notesSz cx="6858000" cy="9144000"/>
  <p:defaultTextStyle>
    <a:lvl1pPr>
      <a:defRPr sz="2400">
        <a:latin typeface="Times New Roman"/>
        <a:ea typeface="Times New Roman"/>
        <a:cs typeface="Times New Roman"/>
        <a:sym typeface="Times New Roman"/>
      </a:defRPr>
    </a:lvl1pPr>
    <a:lvl2pPr indent="457200">
      <a:defRPr sz="2400">
        <a:latin typeface="Times New Roman"/>
        <a:ea typeface="Times New Roman"/>
        <a:cs typeface="Times New Roman"/>
        <a:sym typeface="Times New Roman"/>
      </a:defRPr>
    </a:lvl2pPr>
    <a:lvl3pPr indent="914400">
      <a:defRPr sz="2400">
        <a:latin typeface="Times New Roman"/>
        <a:ea typeface="Times New Roman"/>
        <a:cs typeface="Times New Roman"/>
        <a:sym typeface="Times New Roman"/>
      </a:defRPr>
    </a:lvl3pPr>
    <a:lvl4pPr indent="1371600">
      <a:defRPr sz="2400">
        <a:latin typeface="Times New Roman"/>
        <a:ea typeface="Times New Roman"/>
        <a:cs typeface="Times New Roman"/>
        <a:sym typeface="Times New Roman"/>
      </a:defRPr>
    </a:lvl4pPr>
    <a:lvl5pPr indent="1828800">
      <a:defRPr sz="2400">
        <a:latin typeface="Times New Roman"/>
        <a:ea typeface="Times New Roman"/>
        <a:cs typeface="Times New Roman"/>
        <a:sym typeface="Times New Roman"/>
      </a:defRPr>
    </a:lvl5pPr>
    <a:lvl6pPr>
      <a:defRPr sz="2400">
        <a:latin typeface="Times New Roman"/>
        <a:ea typeface="Times New Roman"/>
        <a:cs typeface="Times New Roman"/>
        <a:sym typeface="Times New Roman"/>
      </a:defRPr>
    </a:lvl6pPr>
    <a:lvl7pPr>
      <a:defRPr sz="2400">
        <a:latin typeface="Times New Roman"/>
        <a:ea typeface="Times New Roman"/>
        <a:cs typeface="Times New Roman"/>
        <a:sym typeface="Times New Roman"/>
      </a:defRPr>
    </a:lvl7pPr>
    <a:lvl8pPr>
      <a:defRPr sz="2400">
        <a:latin typeface="Times New Roman"/>
        <a:ea typeface="Times New Roman"/>
        <a:cs typeface="Times New Roman"/>
        <a:sym typeface="Times New Roman"/>
      </a:defRPr>
    </a:lvl8pPr>
    <a:lvl9pPr>
      <a:defRPr sz="2400"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446368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12/15/2015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eszekdubicki.pythonanywhere.com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-fxiJ-GNtw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Computer-aided_design" TargetMode="External"/><Relationship Id="rId4" Type="http://schemas.openxmlformats.org/officeDocument/2006/relationships/hyperlink" Target="https://en.wikipedia.org/wiki/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CADCloud</a:t>
            </a:r>
            <a:endParaRPr sz="4400" dirty="0"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lang="pl-PL" sz="3200" dirty="0" smtClean="0"/>
              <a:t>Leszek Dubicki</a:t>
            </a:r>
            <a:endParaRPr lang="en-US" sz="3200" dirty="0" smtClean="0"/>
          </a:p>
          <a:p>
            <a:pPr lvl="0">
              <a:defRPr sz="1800"/>
            </a:pPr>
            <a:endParaRPr lang="en-US" dirty="0"/>
          </a:p>
          <a:p>
            <a:pPr lvl="0">
              <a:defRPr sz="1800"/>
            </a:pPr>
            <a:r>
              <a:rPr lang="pl-PL" sz="3200" dirty="0" smtClean="0"/>
              <a:t>15/12/2015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492" y="1012875"/>
            <a:ext cx="6750733" cy="56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85800" y="229772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smtClean="0"/>
              <a:t>System</a:t>
            </a:r>
            <a:endParaRPr sz="4400" dirty="0"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371600" y="1404424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</p:txBody>
      </p:sp>
      <p:pic>
        <p:nvPicPr>
          <p:cNvPr id="5" name="Picture 12" descr="http://coaxhelicopters.com/wp-content/uploads/solidworks-logo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7595" y="2125663"/>
            <a:ext cx="625448" cy="350251"/>
          </a:xfrm>
          <a:prstGeom prst="rect">
            <a:avLst/>
          </a:prstGeom>
          <a:noFill/>
        </p:spPr>
      </p:pic>
      <p:pic>
        <p:nvPicPr>
          <p:cNvPr id="22534" name="Picture 6" descr="https://upload.wikimedia.org/wikipedia/commons/thumb/f/f7/FreeCAD-logo.svg/2000px-FreeCAD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105" y="3569091"/>
            <a:ext cx="482404" cy="48240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685799" y="300110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Requirements</a:t>
            </a:r>
            <a:endParaRPr sz="4400" dirty="0"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74785" y="1094935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lang="pl-PL" sz="3200" dirty="0" smtClean="0"/>
              <a:t>Server:</a:t>
            </a:r>
          </a:p>
          <a:p>
            <a:pPr lvl="0">
              <a:buNone/>
              <a:defRPr sz="1800"/>
            </a:pPr>
            <a:r>
              <a:rPr lang="pl-PL" sz="3200" dirty="0" smtClean="0"/>
              <a:t>		Fast </a:t>
            </a:r>
            <a:r>
              <a:rPr lang="pl-PL" sz="3200" dirty="0" err="1" smtClean="0"/>
              <a:t>respond</a:t>
            </a:r>
            <a:endParaRPr lang="pl-PL" sz="3200" dirty="0" smtClean="0"/>
          </a:p>
          <a:p>
            <a:pPr lvl="0">
              <a:buNone/>
              <a:defRPr sz="1800"/>
            </a:pPr>
            <a:r>
              <a:rPr lang="pl-PL" sz="3200" dirty="0" smtClean="0"/>
              <a:t>		</a:t>
            </a:r>
            <a:r>
              <a:rPr lang="pl-PL" sz="3200" dirty="0" err="1" smtClean="0"/>
              <a:t>Easy</a:t>
            </a:r>
            <a:r>
              <a:rPr lang="pl-PL" sz="3200" dirty="0" smtClean="0"/>
              <a:t> to </a:t>
            </a:r>
            <a:r>
              <a:rPr lang="pl-PL" sz="3200" dirty="0" err="1" smtClean="0"/>
              <a:t>extend</a:t>
            </a:r>
            <a:endParaRPr lang="pl-PL" sz="3200" dirty="0" smtClean="0"/>
          </a:p>
          <a:p>
            <a:pPr>
              <a:defRPr sz="1800"/>
            </a:pPr>
            <a:r>
              <a:rPr lang="pl-PL" sz="3200" dirty="0" err="1" smtClean="0"/>
              <a:t>Client</a:t>
            </a:r>
            <a:r>
              <a:rPr lang="pl-PL" sz="3200" dirty="0" smtClean="0"/>
              <a:t>:</a:t>
            </a:r>
          </a:p>
          <a:p>
            <a:pPr>
              <a:buNone/>
              <a:defRPr sz="1800"/>
            </a:pPr>
            <a:r>
              <a:rPr lang="pl-PL" sz="3200" dirty="0" smtClean="0"/>
              <a:t>		</a:t>
            </a:r>
            <a:r>
              <a:rPr lang="pl-PL" sz="3200" dirty="0" err="1" smtClean="0"/>
              <a:t>Plugins</a:t>
            </a:r>
            <a:r>
              <a:rPr lang="pl-PL" sz="3200" dirty="0" smtClean="0"/>
              <a:t> </a:t>
            </a:r>
            <a:r>
              <a:rPr lang="pl-PL" sz="3200" dirty="0" err="1" smtClean="0"/>
              <a:t>easy</a:t>
            </a:r>
            <a:r>
              <a:rPr lang="pl-PL" sz="3200" dirty="0" smtClean="0"/>
              <a:t> to </a:t>
            </a:r>
            <a:r>
              <a:rPr lang="pl-PL" sz="3200" dirty="0" err="1" smtClean="0"/>
              <a:t>configure</a:t>
            </a:r>
            <a:endParaRPr lang="pl-PL" sz="3200" dirty="0" smtClean="0"/>
          </a:p>
          <a:p>
            <a:pPr lvl="0">
              <a:buNone/>
              <a:defRPr sz="1800"/>
            </a:pPr>
            <a:r>
              <a:rPr lang="pl-PL" sz="3200" dirty="0" smtClean="0"/>
              <a:t>		</a:t>
            </a:r>
            <a:r>
              <a:rPr lang="pl-PL" sz="3200" dirty="0" err="1" smtClean="0"/>
              <a:t>Possible</a:t>
            </a:r>
            <a:r>
              <a:rPr lang="pl-PL" sz="3200" dirty="0" smtClean="0"/>
              <a:t> to </a:t>
            </a:r>
            <a:r>
              <a:rPr lang="pl-PL" sz="3200" dirty="0" err="1" smtClean="0"/>
              <a:t>implement</a:t>
            </a:r>
            <a:r>
              <a:rPr lang="pl-PL" sz="3200" dirty="0" smtClean="0"/>
              <a:t> </a:t>
            </a:r>
            <a:r>
              <a:rPr lang="pl-PL" sz="3200" dirty="0" err="1" smtClean="0"/>
              <a:t>in</a:t>
            </a:r>
            <a:r>
              <a:rPr lang="pl-PL" sz="3200" dirty="0" smtClean="0"/>
              <a:t> design 	</a:t>
            </a:r>
            <a:r>
              <a:rPr lang="pl-PL" sz="3200" dirty="0" err="1" smtClean="0"/>
              <a:t>templates</a:t>
            </a:r>
            <a:endParaRPr lang="pl-PL" sz="3200" dirty="0" smtClean="0"/>
          </a:p>
          <a:p>
            <a:pPr lvl="0">
              <a:defRPr sz="1800"/>
            </a:pPr>
            <a:endParaRPr sz="32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953" y="5165368"/>
            <a:ext cx="1666459" cy="1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 descr="http://images.sodahead.com/polls/004574899/213319796_Bad20Language20Bubble_800x800_answer_3_xlarge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633" y="4264904"/>
            <a:ext cx="1829337" cy="133802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 smtClean="0"/>
              <a:t>Implementation</a:t>
            </a:r>
            <a:r>
              <a:rPr lang="pl-PL" sz="4400" dirty="0" smtClean="0"/>
              <a:t> - </a:t>
            </a:r>
            <a:r>
              <a:rPr lang="pl-PL" sz="4400" dirty="0" err="1" smtClean="0"/>
              <a:t>server</a:t>
            </a:r>
            <a:endParaRPr sz="4400" dirty="0"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31056" y="3627120"/>
            <a:ext cx="7772400" cy="29987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None/>
              <a:defRPr sz="1800"/>
            </a:pP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Python</a:t>
            </a:r>
            <a:r>
              <a:rPr lang="pl-PL" sz="1800" dirty="0" smtClean="0"/>
              <a:t> </a:t>
            </a:r>
            <a:r>
              <a:rPr lang="pl-PL" sz="1800" dirty="0" err="1" smtClean="0"/>
              <a:t>Flask</a:t>
            </a: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Python</a:t>
            </a:r>
            <a:r>
              <a:rPr lang="pl-PL" sz="1800" dirty="0" smtClean="0"/>
              <a:t> </a:t>
            </a:r>
            <a:r>
              <a:rPr lang="pl-PL" sz="1800" dirty="0" err="1" smtClean="0"/>
              <a:t>SQLAlchemy</a:t>
            </a:r>
            <a:endParaRPr lang="pl-PL" sz="1800" dirty="0" smtClean="0"/>
          </a:p>
          <a:p>
            <a:pPr lvl="0">
              <a:buChar char="•"/>
              <a:defRPr sz="1800"/>
            </a:pPr>
            <a:r>
              <a:rPr lang="en-IE" sz="1800" dirty="0" smtClean="0"/>
              <a:t>Python </a:t>
            </a:r>
            <a:r>
              <a:rPr lang="en-IE" sz="1800" dirty="0" err="1" smtClean="0"/>
              <a:t>WTForms</a:t>
            </a:r>
            <a:endParaRPr lang="en-US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REST-full</a:t>
            </a:r>
            <a:r>
              <a:rPr lang="pl-PL" sz="1800" dirty="0" smtClean="0"/>
              <a:t> API </a:t>
            </a:r>
          </a:p>
          <a:p>
            <a:pPr>
              <a:buFont typeface="Wingdings 3"/>
              <a:buChar char="•"/>
              <a:defRPr sz="1800"/>
            </a:pPr>
            <a:r>
              <a:rPr lang="pl-PL" sz="1800" dirty="0" smtClean="0"/>
              <a:t>HTTP/</a:t>
            </a:r>
            <a:r>
              <a:rPr lang="pl-PL" sz="1800" dirty="0" err="1" smtClean="0"/>
              <a:t>json</a:t>
            </a:r>
            <a:r>
              <a:rPr lang="pl-PL" sz="1800" dirty="0" smtClean="0"/>
              <a:t> format</a:t>
            </a:r>
            <a:endParaRPr lang="en-US" sz="1800" dirty="0" smtClean="0"/>
          </a:p>
          <a:p>
            <a:pPr lvl="0">
              <a:buChar char="•"/>
              <a:defRPr sz="1800"/>
            </a:pPr>
            <a:r>
              <a:rPr lang="pl-PL" sz="1800" dirty="0" smtClean="0"/>
              <a:t>BOOTSTRAP</a:t>
            </a:r>
            <a:endParaRPr sz="1800" dirty="0"/>
          </a:p>
        </p:txBody>
      </p:sp>
      <p:pic>
        <p:nvPicPr>
          <p:cNvPr id="4" name="Obraz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944" y="4090900"/>
            <a:ext cx="5178499" cy="252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 descr="ERD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566" y="1508735"/>
            <a:ext cx="5178498" cy="2781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071" y="1688051"/>
            <a:ext cx="4644458" cy="427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 smtClean="0"/>
              <a:t>Implementation</a:t>
            </a:r>
            <a:r>
              <a:rPr lang="pl-PL" sz="4400" dirty="0" smtClean="0"/>
              <a:t> - </a:t>
            </a:r>
            <a:r>
              <a:rPr lang="pl-PL" sz="4400" dirty="0" err="1" smtClean="0"/>
              <a:t>client</a:t>
            </a:r>
            <a:endParaRPr sz="4400" dirty="0"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74785" y="4471182"/>
            <a:ext cx="7772400" cy="29987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None/>
              <a:defRPr sz="1800"/>
            </a:pP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Python</a:t>
            </a:r>
            <a:r>
              <a:rPr lang="pl-PL" sz="1800" dirty="0" smtClean="0"/>
              <a:t> Windows </a:t>
            </a:r>
            <a:r>
              <a:rPr lang="pl-PL" sz="1800" dirty="0" err="1" smtClean="0"/>
              <a:t>Extensions</a:t>
            </a: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smtClean="0"/>
              <a:t>VBA</a:t>
            </a:r>
          </a:p>
          <a:p>
            <a:pPr lvl="0">
              <a:buChar char="•"/>
              <a:defRPr sz="1800"/>
            </a:pPr>
            <a:r>
              <a:rPr lang="pl-PL" sz="1800" dirty="0" err="1" smtClean="0"/>
              <a:t>SolidWorks</a:t>
            </a:r>
            <a:r>
              <a:rPr lang="pl-PL" sz="1800" dirty="0" smtClean="0"/>
              <a:t> API</a:t>
            </a:r>
            <a:endParaRPr lang="en-US" sz="1800" dirty="0" smtClean="0"/>
          </a:p>
          <a:p>
            <a:pPr lvl="0">
              <a:buChar char="•"/>
              <a:defRPr sz="1800"/>
            </a:pPr>
            <a:endParaRPr lang="pl-PL" sz="1800" dirty="0" smtClean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29529" y="314177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0000"/>
          </a:bodyPr>
          <a:lstStyle/>
          <a:p>
            <a:pPr lvl="0">
              <a:defRPr sz="1800"/>
            </a:pPr>
            <a:r>
              <a:rPr sz="4400" dirty="0"/>
              <a:t>Conclusions and Future Work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573258" y="1221544"/>
            <a:ext cx="7772400" cy="51651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lvl="0">
              <a:buChar char="•"/>
              <a:defRPr sz="1800"/>
            </a:pPr>
            <a:r>
              <a:rPr lang="en-US" sz="3200" dirty="0" smtClean="0"/>
              <a:t>Works with </a:t>
            </a:r>
            <a:r>
              <a:rPr lang="en-US" sz="3200" dirty="0" err="1" smtClean="0"/>
              <a:t>Solidworks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Add</a:t>
            </a:r>
            <a:r>
              <a:rPr lang="pl-PL" sz="3200" dirty="0" smtClean="0"/>
              <a:t> </a:t>
            </a:r>
            <a:r>
              <a:rPr lang="pl-PL" sz="3200" dirty="0" err="1" smtClean="0"/>
              <a:t>other</a:t>
            </a:r>
            <a:r>
              <a:rPr lang="pl-PL" sz="3200" dirty="0" smtClean="0"/>
              <a:t> </a:t>
            </a:r>
            <a:r>
              <a:rPr lang="pl-PL" sz="3200" dirty="0" err="1" smtClean="0"/>
              <a:t>clients</a:t>
            </a:r>
            <a:r>
              <a:rPr lang="pl-PL" sz="3200" dirty="0" smtClean="0"/>
              <a:t> (</a:t>
            </a:r>
            <a:r>
              <a:rPr lang="pl-PL" sz="3200" dirty="0" err="1" smtClean="0"/>
              <a:t>FreeCAD</a:t>
            </a:r>
            <a:r>
              <a:rPr lang="pl-PL" sz="3200" dirty="0" smtClean="0"/>
              <a:t>)</a:t>
            </a:r>
            <a:endParaRPr lang="en-US" sz="3200" dirty="0" smtClean="0"/>
          </a:p>
          <a:p>
            <a:pPr lvl="0">
              <a:buChar char="•"/>
              <a:defRPr sz="1800"/>
            </a:pPr>
            <a:r>
              <a:rPr lang="en-US" sz="3200" dirty="0" smtClean="0"/>
              <a:t>Add sharing of other data </a:t>
            </a:r>
          </a:p>
          <a:p>
            <a:pPr lvl="1">
              <a:buChar char="•"/>
              <a:defRPr sz="1800"/>
            </a:pPr>
            <a:r>
              <a:rPr lang="en-US" sz="2800" dirty="0" smtClean="0"/>
              <a:t>2D Geometry</a:t>
            </a:r>
          </a:p>
          <a:p>
            <a:pPr lvl="1">
              <a:buChar char="•"/>
              <a:defRPr sz="1800"/>
            </a:pPr>
            <a:r>
              <a:rPr lang="pl-PL" sz="2800" dirty="0" err="1" smtClean="0"/>
              <a:t>Lists</a:t>
            </a:r>
            <a:r>
              <a:rPr lang="pl-PL" sz="2800" dirty="0" smtClean="0"/>
              <a:t>/</a:t>
            </a:r>
            <a:r>
              <a:rPr lang="en-US" sz="2800" dirty="0" smtClean="0"/>
              <a:t>Arrays</a:t>
            </a:r>
          </a:p>
          <a:p>
            <a:pPr lvl="1">
              <a:buChar char="•"/>
              <a:defRPr sz="1800"/>
            </a:pPr>
            <a:r>
              <a:rPr lang="pl-PL" sz="2800" dirty="0" err="1" smtClean="0"/>
              <a:t>Logic</a:t>
            </a:r>
            <a:r>
              <a:rPr lang="pl-PL" sz="2800" dirty="0" smtClean="0"/>
              <a:t> (</a:t>
            </a:r>
            <a:r>
              <a:rPr lang="pl-PL" sz="2800" dirty="0" err="1" smtClean="0"/>
              <a:t>functions</a:t>
            </a:r>
            <a:r>
              <a:rPr lang="pl-PL" sz="2800" dirty="0" smtClean="0"/>
              <a:t> to </a:t>
            </a:r>
            <a:r>
              <a:rPr lang="pl-PL" sz="2800" dirty="0" err="1" smtClean="0"/>
              <a:t>use</a:t>
            </a:r>
            <a:r>
              <a:rPr lang="pl-PL" sz="2800" dirty="0" smtClean="0"/>
              <a:t> </a:t>
            </a:r>
            <a:r>
              <a:rPr lang="pl-PL" sz="2800" dirty="0" err="1" smtClean="0"/>
              <a:t>in</a:t>
            </a:r>
            <a:r>
              <a:rPr lang="pl-PL" sz="2800" dirty="0" smtClean="0"/>
              <a:t> </a:t>
            </a:r>
            <a:r>
              <a:rPr lang="pl-PL" sz="2800" dirty="0" err="1" smtClean="0"/>
              <a:t>documents</a:t>
            </a:r>
            <a:r>
              <a:rPr lang="pl-PL" sz="2800" dirty="0" smtClean="0"/>
              <a:t>)</a:t>
            </a:r>
          </a:p>
          <a:p>
            <a:pPr lvl="1">
              <a:buChar char="•"/>
              <a:defRPr sz="1800"/>
            </a:pPr>
            <a:r>
              <a:rPr lang="pl-PL" sz="2800" dirty="0" smtClean="0"/>
              <a:t>3D Geometry</a:t>
            </a: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Add</a:t>
            </a:r>
            <a:r>
              <a:rPr lang="pl-PL" sz="3200" dirty="0" smtClean="0"/>
              <a:t> </a:t>
            </a:r>
            <a:r>
              <a:rPr lang="pl-PL" sz="3200" dirty="0" err="1" smtClean="0"/>
              <a:t>revisions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Optimize</a:t>
            </a:r>
            <a:r>
              <a:rPr lang="pl-PL" sz="3200" dirty="0" smtClean="0"/>
              <a:t> </a:t>
            </a:r>
            <a:r>
              <a:rPr lang="pl-PL" sz="3200" dirty="0" err="1" smtClean="0"/>
              <a:t>communication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smtClean="0"/>
              <a:t>Project </a:t>
            </a:r>
            <a:r>
              <a:rPr lang="pl-PL" sz="3200" dirty="0" err="1" smtClean="0"/>
              <a:t>templates</a:t>
            </a:r>
            <a:r>
              <a:rPr lang="pl-PL" sz="3200" dirty="0" smtClean="0"/>
              <a:t>/</a:t>
            </a:r>
            <a:r>
              <a:rPr lang="pl-PL" sz="3200" dirty="0" err="1" smtClean="0"/>
              <a:t>copying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Connect</a:t>
            </a:r>
            <a:r>
              <a:rPr lang="pl-PL" sz="3200" dirty="0" smtClean="0"/>
              <a:t> to </a:t>
            </a:r>
            <a:r>
              <a:rPr lang="pl-PL" sz="3200" dirty="0" err="1" smtClean="0"/>
              <a:t>Configurator</a:t>
            </a:r>
            <a:r>
              <a:rPr lang="pl-PL" sz="3200" dirty="0" smtClean="0"/>
              <a:t>/SAT </a:t>
            </a:r>
            <a:r>
              <a:rPr lang="pl-PL" sz="3200" dirty="0" err="1" smtClean="0"/>
              <a:t>Solver</a:t>
            </a:r>
            <a:r>
              <a:rPr lang="pl-PL" sz="3200" dirty="0" smtClean="0"/>
              <a:t>  </a:t>
            </a:r>
            <a:endParaRPr lang="en-US" sz="32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Testing and Evaluation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/>
          <a:p>
            <a:pPr lvl="0">
              <a:buChar char="•"/>
              <a:defRPr sz="1800"/>
            </a:pPr>
            <a:r>
              <a:rPr lang="pl-PL" sz="3200" dirty="0" err="1" smtClean="0"/>
              <a:t>Deployed</a:t>
            </a:r>
            <a:r>
              <a:rPr lang="pl-PL" sz="3200" dirty="0" smtClean="0"/>
              <a:t> to </a:t>
            </a:r>
            <a:r>
              <a:rPr lang="pl-PL" sz="3200" dirty="0" err="1" smtClean="0"/>
              <a:t>pythonanywhare.com</a:t>
            </a:r>
            <a:endParaRPr lang="pl-PL" sz="3200" dirty="0" smtClean="0"/>
          </a:p>
          <a:p>
            <a:pPr lvl="0">
              <a:buNone/>
              <a:defRPr sz="1800"/>
            </a:pPr>
            <a:r>
              <a:rPr lang="pl-PL" sz="2400" dirty="0" smtClean="0"/>
              <a:t>		</a:t>
            </a:r>
            <a:r>
              <a:rPr lang="pl-PL" sz="2400" dirty="0" smtClean="0">
                <a:hlinkClick r:id="rId2"/>
              </a:rPr>
              <a:t>http://leszekdubicki.pythonanywhere.com/</a:t>
            </a:r>
            <a:endParaRPr lang="en-US" sz="2400" dirty="0" smtClean="0"/>
          </a:p>
          <a:p>
            <a:pPr lvl="0">
              <a:buChar char="•"/>
              <a:defRPr sz="1800"/>
            </a:pPr>
            <a:endParaRPr lang="en-US" dirty="0"/>
          </a:p>
          <a:p>
            <a:pPr>
              <a:buFont typeface="Wingdings 3"/>
              <a:buChar char="•"/>
              <a:defRPr sz="1800"/>
            </a:pPr>
            <a:endParaRPr lang="pl-PL" sz="3200" dirty="0" smtClean="0"/>
          </a:p>
          <a:p>
            <a:pPr>
              <a:buFont typeface="Wingdings 3"/>
              <a:buChar char="•"/>
              <a:defRPr sz="1800"/>
            </a:pPr>
            <a:r>
              <a:rPr lang="en-US" sz="3200" dirty="0" smtClean="0"/>
              <a:t>Example CAD projects using the CC server features were made?</a:t>
            </a:r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r>
              <a:rPr lang="en-US" sz="3200" dirty="0" smtClean="0"/>
              <a:t>Testing </a:t>
            </a:r>
            <a:r>
              <a:rPr lang="pl-PL" sz="3200" dirty="0" smtClean="0"/>
              <a:t>scripts </a:t>
            </a:r>
            <a:r>
              <a:rPr lang="pl-PL" sz="3200" dirty="0" err="1" smtClean="0"/>
              <a:t>sending</a:t>
            </a:r>
            <a:r>
              <a:rPr lang="pl-PL" sz="3200" dirty="0" smtClean="0"/>
              <a:t> random data to </a:t>
            </a:r>
            <a:r>
              <a:rPr lang="pl-PL" sz="3200" dirty="0" err="1" smtClean="0"/>
              <a:t>the</a:t>
            </a:r>
            <a:r>
              <a:rPr lang="pl-PL" sz="3200" dirty="0" smtClean="0"/>
              <a:t> </a:t>
            </a:r>
            <a:r>
              <a:rPr lang="pl-PL" sz="3200" dirty="0" err="1" smtClean="0"/>
              <a:t>server</a:t>
            </a:r>
            <a:r>
              <a:rPr lang="pl-PL" sz="3200" dirty="0" smtClean="0"/>
              <a:t> and </a:t>
            </a:r>
            <a:r>
              <a:rPr lang="pl-PL" sz="3200" dirty="0" err="1" smtClean="0"/>
              <a:t>retrieving</a:t>
            </a:r>
            <a:r>
              <a:rPr lang="pl-PL" sz="3200" dirty="0" smtClean="0"/>
              <a:t> data </a:t>
            </a:r>
            <a:r>
              <a:rPr lang="pl-PL" sz="3200" dirty="0" err="1" smtClean="0"/>
              <a:t>from</a:t>
            </a:r>
            <a:r>
              <a:rPr lang="pl-PL" sz="3200" dirty="0" smtClean="0"/>
              <a:t> </a:t>
            </a:r>
            <a:r>
              <a:rPr lang="pl-PL" sz="3200" dirty="0" err="1" smtClean="0"/>
              <a:t>the</a:t>
            </a:r>
            <a:r>
              <a:rPr lang="pl-PL" sz="3200" dirty="0" smtClean="0"/>
              <a:t> </a:t>
            </a:r>
            <a:r>
              <a:rPr lang="pl-PL" sz="3200" dirty="0" err="1" smtClean="0"/>
              <a:t>server</a:t>
            </a:r>
            <a:r>
              <a:rPr lang="pl-PL" sz="3200" dirty="0" smtClean="0"/>
              <a:t> </a:t>
            </a:r>
            <a:r>
              <a:rPr lang="pl-PL" sz="3200" dirty="0" err="1" smtClean="0"/>
              <a:t>App</a:t>
            </a: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Demonstration</a:t>
            </a:r>
            <a:endParaRPr sz="4400" dirty="0"/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smtClean="0"/>
              <a:t>Web Page</a:t>
            </a:r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Example</a:t>
            </a:r>
            <a:r>
              <a:rPr lang="pl-PL" sz="3200" dirty="0" smtClean="0"/>
              <a:t> </a:t>
            </a:r>
            <a:r>
              <a:rPr lang="pl-PL" sz="3200" dirty="0" err="1" smtClean="0"/>
              <a:t>Client</a:t>
            </a:r>
            <a:r>
              <a:rPr lang="pl-PL" sz="3200" dirty="0" smtClean="0"/>
              <a:t> </a:t>
            </a:r>
            <a:r>
              <a:rPr lang="pl-PL" sz="3200" dirty="0" err="1" smtClean="0"/>
              <a:t>Script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Example</a:t>
            </a:r>
            <a:r>
              <a:rPr lang="pl-PL" sz="3200" dirty="0" smtClean="0"/>
              <a:t> </a:t>
            </a:r>
            <a:r>
              <a:rPr lang="pl-PL" sz="3200" dirty="0" err="1" smtClean="0"/>
              <a:t>Solidworks</a:t>
            </a:r>
            <a:r>
              <a:rPr lang="pl-PL" sz="3200" dirty="0" smtClean="0"/>
              <a:t> Project</a:t>
            </a:r>
          </a:p>
          <a:p>
            <a:pPr lvl="0">
              <a:buChar char="•"/>
              <a:defRPr sz="1800"/>
            </a:pPr>
            <a:r>
              <a:rPr lang="pl-PL" sz="1600" dirty="0" err="1" smtClean="0"/>
              <a:t>Short</a:t>
            </a:r>
            <a:r>
              <a:rPr lang="pl-PL" sz="1600" dirty="0" smtClean="0"/>
              <a:t> </a:t>
            </a:r>
            <a:r>
              <a:rPr lang="pl-PL" sz="1600" dirty="0" err="1" smtClean="0"/>
              <a:t>movie</a:t>
            </a:r>
            <a:r>
              <a:rPr lang="pl-PL" sz="1600" dirty="0" smtClean="0"/>
              <a:t> to </a:t>
            </a:r>
            <a:r>
              <a:rPr lang="pl-PL" sz="1600" dirty="0" err="1" smtClean="0"/>
              <a:t>explain</a:t>
            </a:r>
            <a:r>
              <a:rPr lang="pl-PL" sz="1600" dirty="0" smtClean="0"/>
              <a:t> one of </a:t>
            </a:r>
            <a:r>
              <a:rPr lang="pl-PL" sz="1600" dirty="0" err="1" smtClean="0"/>
              <a:t>the</a:t>
            </a:r>
            <a:r>
              <a:rPr lang="pl-PL" sz="1600" dirty="0" smtClean="0"/>
              <a:t> </a:t>
            </a:r>
            <a:r>
              <a:rPr lang="pl-PL" sz="1600" dirty="0" err="1" smtClean="0"/>
              <a:t>examples</a:t>
            </a:r>
            <a:r>
              <a:rPr lang="pl-PL" sz="1600" dirty="0" smtClean="0"/>
              <a:t>: </a:t>
            </a:r>
            <a:r>
              <a:rPr lang="pl-PL" sz="1600" dirty="0" err="1" smtClean="0">
                <a:hlinkClick r:id="rId2"/>
              </a:rPr>
              <a:t>feeding</a:t>
            </a:r>
            <a:r>
              <a:rPr lang="pl-PL" sz="1600" dirty="0" smtClean="0">
                <a:hlinkClick r:id="rId2"/>
              </a:rPr>
              <a:t> system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634837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/>
              <a:t>Q&amp;A</a:t>
            </a:r>
          </a:p>
        </p:txBody>
      </p:sp>
      <p:pic>
        <p:nvPicPr>
          <p:cNvPr id="15362" name="Picture 2" descr="https://nirrep.files.wordpress.com/2014/10/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1138" y="1107244"/>
            <a:ext cx="1933575" cy="37433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LOGO.PNG"/>
          <p:cNvPicPr>
            <a:picLocks noChangeAspect="1"/>
          </p:cNvPicPr>
          <p:nvPr/>
        </p:nvPicPr>
        <p:blipFill>
          <a:blip r:embed="rId2" cstate="print"/>
          <a:srcRect l="20863" r="22303"/>
          <a:stretch>
            <a:fillRect/>
          </a:stretch>
        </p:blipFill>
        <p:spPr>
          <a:xfrm>
            <a:off x="4318782" y="1589648"/>
            <a:ext cx="3657600" cy="4972929"/>
          </a:xfrm>
          <a:prstGeom prst="rect">
            <a:avLst/>
          </a:prstGeom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Outline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Introduction</a:t>
            </a:r>
          </a:p>
          <a:p>
            <a:pPr lvl="0">
              <a:buChar char="•"/>
              <a:defRPr sz="1800"/>
            </a:pPr>
            <a:r>
              <a:rPr sz="3200" dirty="0"/>
              <a:t>Goals</a:t>
            </a:r>
          </a:p>
          <a:p>
            <a:pPr lvl="0">
              <a:buChar char="•"/>
              <a:defRPr sz="1800"/>
            </a:pPr>
            <a:r>
              <a:rPr lang="en-US" sz="3200" dirty="0" smtClean="0"/>
              <a:t>Solution</a:t>
            </a: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Demonstration</a:t>
            </a: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Q&amp;A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2.bp.blogspot.com/-sONC-i9L99I/Tj-8pzslSWI/AAAAAAAACZE/zQmOKPBB09M/s1600/qcad_for_linu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1802" y="3540957"/>
            <a:ext cx="2432881" cy="1912244"/>
          </a:xfrm>
          <a:prstGeom prst="rect">
            <a:avLst/>
          </a:prstGeom>
          <a:noFill/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/>
              <a:t>Introduction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/>
          <a:p>
            <a:pPr lvl="0">
              <a:buChar char="•"/>
              <a:defRPr sz="1800"/>
            </a:pPr>
            <a:r>
              <a:rPr lang="en-US" sz="3200" dirty="0" smtClean="0"/>
              <a:t>CAD – Computer-aided Design</a:t>
            </a:r>
          </a:p>
          <a:p>
            <a:pPr lvl="0">
              <a:buNone/>
              <a:defRPr sz="1800"/>
            </a:pPr>
            <a:endParaRPr lang="en-US" sz="3200" dirty="0" smtClean="0"/>
          </a:p>
          <a:p>
            <a:pPr lvl="0">
              <a:buNone/>
              <a:defRPr sz="1800"/>
            </a:pPr>
            <a:r>
              <a:rPr lang="en-US" sz="3100" dirty="0" smtClean="0"/>
              <a:t>„</a:t>
            </a:r>
            <a:r>
              <a:rPr lang="en-US" sz="3100" b="1" dirty="0" smtClean="0"/>
              <a:t>Computer-aided </a:t>
            </a:r>
            <a:r>
              <a:rPr lang="en-US" sz="3100" b="1" dirty="0" smtClean="0"/>
              <a:t>design</a:t>
            </a:r>
            <a:r>
              <a:rPr lang="en-US" sz="3100" dirty="0" smtClean="0"/>
              <a:t> (</a:t>
            </a:r>
            <a:r>
              <a:rPr lang="en-US" sz="3100" b="1" dirty="0" smtClean="0"/>
              <a:t>CAD</a:t>
            </a:r>
            <a:r>
              <a:rPr lang="en-US" sz="3100" dirty="0" smtClean="0"/>
              <a:t>) is the use of </a:t>
            </a:r>
            <a:r>
              <a:rPr lang="en-US" sz="3100" dirty="0" smtClean="0">
                <a:hlinkClick r:id="rId3" tooltip="Computer"/>
              </a:rPr>
              <a:t>computer</a:t>
            </a:r>
            <a:r>
              <a:rPr lang="en-US" sz="3100" dirty="0" smtClean="0"/>
              <a:t> systems to aid in the creation, modification, analysis, or optimization of a </a:t>
            </a:r>
            <a:r>
              <a:rPr lang="en-US" sz="3100" dirty="0" smtClean="0">
                <a:hlinkClick r:id="rId4" tooltip="Design"/>
              </a:rPr>
              <a:t>design</a:t>
            </a:r>
            <a:r>
              <a:rPr lang="en-US" sz="3100" dirty="0" smtClean="0"/>
              <a:t>.</a:t>
            </a:r>
            <a:r>
              <a:rPr lang="en-US" sz="3100" baseline="30000" dirty="0" smtClean="0">
                <a:hlinkClick r:id="rId5"/>
              </a:rPr>
              <a:t>[1]</a:t>
            </a:r>
            <a:r>
              <a:rPr lang="en-US" sz="3100" dirty="0" smtClean="0"/>
              <a:t> CAD software is used to increase the productivity of the designer, improve the quality of design, improve communications through documentation, and to create a database for manufacturing</a:t>
            </a:r>
            <a:r>
              <a:rPr lang="en-US" sz="3100" dirty="0" smtClean="0"/>
              <a:t>.” (after Wikipedia)</a:t>
            </a:r>
            <a:endParaRPr lang="pl-PL" sz="3100" dirty="0" smtClean="0"/>
          </a:p>
          <a:p>
            <a:pPr lvl="0">
              <a:buNone/>
              <a:defRPr sz="1800"/>
            </a:pPr>
            <a:endParaRPr lang="en-US" sz="3100" dirty="0" smtClean="0"/>
          </a:p>
          <a:p>
            <a:pPr lvl="0">
              <a:buChar char="•"/>
              <a:defRPr sz="1800"/>
            </a:pPr>
            <a:r>
              <a:rPr lang="en-US" sz="3200" dirty="0" smtClean="0"/>
              <a:t>Usually ridiculously expensive</a:t>
            </a:r>
          </a:p>
          <a:p>
            <a:pPr lvl="0">
              <a:buNone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en-US" sz="3200" dirty="0" smtClean="0"/>
              <a:t>Is it possible to integrate projects in CAD application with external resources?</a:t>
            </a:r>
            <a:endParaRPr lang="en-US" sz="3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Examples</a:t>
            </a:r>
            <a:r>
              <a:rPr lang="pl-PL" sz="4400" dirty="0" smtClean="0"/>
              <a:t> of CAD software</a:t>
            </a:r>
            <a:endParaRPr sz="4400" dirty="0"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71732" y="1643574"/>
            <a:ext cx="7772400" cy="45743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err="1" smtClean="0"/>
              <a:t>Solidworks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Catia</a:t>
            </a:r>
            <a:r>
              <a:rPr lang="pl-PL" sz="3200" dirty="0" smtClean="0"/>
              <a:t> </a:t>
            </a:r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Creo</a:t>
            </a:r>
            <a:r>
              <a:rPr lang="pl-PL" sz="3200" dirty="0" smtClean="0"/>
              <a:t> </a:t>
            </a:r>
            <a:r>
              <a:rPr lang="pl-PL" sz="3200" dirty="0" err="1" smtClean="0"/>
              <a:t>Parametric</a:t>
            </a:r>
            <a:endParaRPr sz="3200" dirty="0"/>
          </a:p>
        </p:txBody>
      </p:sp>
      <p:pic>
        <p:nvPicPr>
          <p:cNvPr id="1026" name="Picture 2" descr="http://www.solidsmack.com/wp-content/uploads/2015/07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065" y="1824698"/>
            <a:ext cx="2559489" cy="1439026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34" name="AutoShape 10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6" name="Picture 12" descr="http://coaxhelicopters.com/wp-content/uploads/solidworks-logo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0986" y="2167865"/>
            <a:ext cx="1588817" cy="889738"/>
          </a:xfrm>
          <a:prstGeom prst="rect">
            <a:avLst/>
          </a:prstGeom>
          <a:noFill/>
        </p:spPr>
      </p:pic>
      <p:pic>
        <p:nvPicPr>
          <p:cNvPr id="1038" name="Picture 14" descr="http://www.deanza.edu/cdi/images/CATIA-figure1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1808" y="3567700"/>
            <a:ext cx="2137459" cy="1490878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commons/thumb/6/60/DS-CATIA-Logo.png/594px-DS-CATIA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459" y="3329941"/>
            <a:ext cx="1757630" cy="1421294"/>
          </a:xfrm>
          <a:prstGeom prst="rect">
            <a:avLst/>
          </a:prstGeom>
          <a:noFill/>
        </p:spPr>
      </p:pic>
      <p:pic>
        <p:nvPicPr>
          <p:cNvPr id="1042" name="Picture 18" descr="http://www.solidsmack.com/wp-content/uploads/2011/06/creo-parametric-interfac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6364" y="5186877"/>
            <a:ext cx="2423746" cy="1425946"/>
          </a:xfrm>
          <a:prstGeom prst="rect">
            <a:avLst/>
          </a:prstGeom>
          <a:noFill/>
        </p:spPr>
      </p:pic>
      <p:pic>
        <p:nvPicPr>
          <p:cNvPr id="1044" name="Picture 20" descr="https://upload.wikimedia.org/wikipedia/commons/7/7b/Logo_Creo_Parametri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1840" y="5488890"/>
            <a:ext cx="4121003" cy="60322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Examples</a:t>
            </a:r>
            <a:r>
              <a:rPr lang="pl-PL" sz="4400" dirty="0" smtClean="0"/>
              <a:t> of CAD software</a:t>
            </a:r>
            <a:endParaRPr sz="4400" dirty="0"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71732" y="1643574"/>
            <a:ext cx="7772400" cy="45743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err="1" smtClean="0"/>
              <a:t>Autodesk</a:t>
            </a:r>
            <a:r>
              <a:rPr lang="pl-PL" sz="3200" dirty="0" smtClean="0"/>
              <a:t> </a:t>
            </a:r>
            <a:r>
              <a:rPr lang="pl-PL" sz="3200" dirty="0" err="1" smtClean="0"/>
              <a:t>Inventor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FreeCAD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OpenSCAD</a:t>
            </a:r>
            <a:endParaRPr sz="3200" dirty="0"/>
          </a:p>
        </p:txBody>
      </p:sp>
      <p:sp>
        <p:nvSpPr>
          <p:cNvPr id="1028" name="AutoShape 4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34" name="AutoShape 10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698" name="AutoShape 2" descr="Znalezione obrazy dla zapytania inve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00" name="AutoShape 4" descr="Znalezione obrazy dla zapytania inve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9702" name="Picture 6" descr="http://cadsetterout.wpengine.netdna-cdn.com/wp-content/uploads/2011/06/The-Inventor-Suspension-Assembly-External-Components-L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8929" y="1515209"/>
            <a:ext cx="2376609" cy="1782457"/>
          </a:xfrm>
          <a:prstGeom prst="rect">
            <a:avLst/>
          </a:prstGeom>
          <a:noFill/>
        </p:spPr>
      </p:pic>
      <p:sp>
        <p:nvSpPr>
          <p:cNvPr id="29704" name="AutoShape 8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06" name="AutoShape 10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08" name="AutoShape 12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10" name="AutoShape 14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12" name="AutoShape 16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9714" name="Picture 18" descr="http://cadprofessor.cadprofessor.netdna-cdn.com/wp-content/uploads/2013/03/autodesk-inventor-2014-system-requireme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203" y="2172017"/>
            <a:ext cx="1462209" cy="731105"/>
          </a:xfrm>
          <a:prstGeom prst="rect">
            <a:avLst/>
          </a:prstGeom>
          <a:noFill/>
        </p:spPr>
      </p:pic>
      <p:pic>
        <p:nvPicPr>
          <p:cNvPr id="29716" name="Picture 20" descr="File:Rim bl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9964" y="3583743"/>
            <a:ext cx="2377440" cy="1337310"/>
          </a:xfrm>
          <a:prstGeom prst="rect">
            <a:avLst/>
          </a:prstGeom>
          <a:noFill/>
        </p:spPr>
      </p:pic>
      <p:pic>
        <p:nvPicPr>
          <p:cNvPr id="29718" name="Picture 22" descr="https://opendeveloperfunding.files.wordpress.com/2015/03/quick-shirt-design-2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8953" y="3929039"/>
            <a:ext cx="2629829" cy="737635"/>
          </a:xfrm>
          <a:prstGeom prst="rect">
            <a:avLst/>
          </a:prstGeom>
          <a:noFill/>
        </p:spPr>
      </p:pic>
      <p:pic>
        <p:nvPicPr>
          <p:cNvPr id="29720" name="Picture 24" descr="http://2.bp.blogspot.com/-Zga-r4VFzi4/VBBoKDMkZxI/AAAAAAAACxk/zRmUfFAslAY/s1600/propelle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3340" y="5137958"/>
            <a:ext cx="3709744" cy="1501994"/>
          </a:xfrm>
          <a:prstGeom prst="rect">
            <a:avLst/>
          </a:prstGeom>
          <a:noFill/>
        </p:spPr>
      </p:pic>
      <p:pic>
        <p:nvPicPr>
          <p:cNvPr id="29722" name="Picture 26" descr="http://domoticx.com/wp-content/uploads/openscad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7427" y="5615402"/>
            <a:ext cx="2193731" cy="682197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Current</a:t>
            </a:r>
            <a:r>
              <a:rPr lang="pl-PL" sz="4400" dirty="0" smtClean="0"/>
              <a:t> </a:t>
            </a:r>
            <a:r>
              <a:rPr lang="pl-PL" sz="4400" dirty="0" err="1" smtClean="0"/>
              <a:t>situation</a:t>
            </a:r>
            <a:endParaRPr sz="4400" dirty="0"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18514" y="1488830"/>
            <a:ext cx="8233117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2000" dirty="0" smtClean="0"/>
              <a:t>Designer </a:t>
            </a:r>
            <a:r>
              <a:rPr lang="pl-PL" sz="2000" dirty="0" err="1" smtClean="0"/>
              <a:t>uses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r>
              <a:rPr lang="pl-PL" sz="2000" dirty="0" smtClean="0"/>
              <a:t> </a:t>
            </a:r>
            <a:r>
              <a:rPr lang="pl-PL" sz="2000" dirty="0" err="1" smtClean="0"/>
              <a:t>documentation</a:t>
            </a:r>
            <a:r>
              <a:rPr lang="pl-PL" sz="2000" dirty="0" smtClean="0"/>
              <a:t> to </a:t>
            </a:r>
            <a:r>
              <a:rPr lang="pl-PL" sz="2000" dirty="0" err="1" smtClean="0"/>
              <a:t>obtain</a:t>
            </a:r>
            <a:r>
              <a:rPr lang="pl-PL" sz="2000" dirty="0" smtClean="0"/>
              <a:t> most of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information</a:t>
            </a:r>
            <a:r>
              <a:rPr lang="pl-PL" sz="2000" dirty="0" smtClean="0"/>
              <a:t> </a:t>
            </a:r>
            <a:r>
              <a:rPr lang="pl-PL" sz="2000" dirty="0" err="1" smtClean="0"/>
              <a:t>needed</a:t>
            </a:r>
            <a:r>
              <a:rPr lang="pl-PL" sz="2000" dirty="0" smtClean="0"/>
              <a:t> to </a:t>
            </a:r>
            <a:r>
              <a:rPr lang="pl-PL" sz="2000" dirty="0" err="1" smtClean="0"/>
              <a:t>complete</a:t>
            </a:r>
            <a:r>
              <a:rPr lang="pl-PL" sz="2000" dirty="0" smtClean="0"/>
              <a:t>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endParaRPr lang="pl-PL" sz="2000" dirty="0" smtClean="0"/>
          </a:p>
          <a:p>
            <a:pPr lvl="0">
              <a:buChar char="•"/>
              <a:defRPr sz="1800"/>
            </a:pPr>
            <a:r>
              <a:rPr lang="pl-PL" sz="2000" dirty="0" err="1" smtClean="0"/>
              <a:t>Often</a:t>
            </a:r>
            <a:r>
              <a:rPr lang="pl-PL" sz="2000" dirty="0" smtClean="0"/>
              <a:t> designer </a:t>
            </a:r>
            <a:r>
              <a:rPr lang="pl-PL" sz="2000" dirty="0" err="1" smtClean="0"/>
              <a:t>has</a:t>
            </a:r>
            <a:r>
              <a:rPr lang="pl-PL" sz="2000" dirty="0" smtClean="0"/>
              <a:t> to </a:t>
            </a:r>
            <a:r>
              <a:rPr lang="pl-PL" sz="2000" dirty="0" err="1" smtClean="0"/>
              <a:t>look</a:t>
            </a:r>
            <a:r>
              <a:rPr lang="pl-PL" sz="2000" dirty="0" smtClean="0"/>
              <a:t> for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informaiton</a:t>
            </a:r>
            <a:r>
              <a:rPr lang="pl-PL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</a:t>
            </a:r>
            <a:r>
              <a:rPr lang="pl-PL" sz="2000" dirty="0" err="1" smtClean="0"/>
              <a:t>databases</a:t>
            </a:r>
            <a:endParaRPr lang="pl-PL" sz="2000" dirty="0" smtClean="0"/>
          </a:p>
          <a:p>
            <a:pPr lvl="0">
              <a:buChar char="•"/>
              <a:defRPr sz="1800"/>
            </a:pPr>
            <a:r>
              <a:rPr lang="pl-PL" sz="2000" dirty="0" err="1" smtClean="0"/>
              <a:t>Often</a:t>
            </a:r>
            <a:r>
              <a:rPr lang="pl-PL" sz="2000" dirty="0" smtClean="0"/>
              <a:t> designer </a:t>
            </a:r>
            <a:r>
              <a:rPr lang="pl-PL" sz="2000" dirty="0" err="1" smtClean="0"/>
              <a:t>has</a:t>
            </a:r>
            <a:r>
              <a:rPr lang="pl-PL" sz="2000" dirty="0" smtClean="0"/>
              <a:t> to </a:t>
            </a:r>
            <a:r>
              <a:rPr lang="pl-PL" sz="2000" dirty="0" err="1" smtClean="0"/>
              <a:t>update</a:t>
            </a:r>
            <a:r>
              <a:rPr lang="pl-PL" sz="2000" dirty="0" smtClean="0"/>
              <a:t> </a:t>
            </a:r>
            <a:r>
              <a:rPr lang="pl-PL" sz="2000" dirty="0" err="1" smtClean="0"/>
              <a:t>databases</a:t>
            </a:r>
            <a:r>
              <a:rPr lang="pl-PL" sz="2000" dirty="0" smtClean="0"/>
              <a:t> </a:t>
            </a:r>
            <a:r>
              <a:rPr lang="pl-PL" sz="2000" dirty="0" err="1" smtClean="0"/>
              <a:t>with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information</a:t>
            </a:r>
            <a:r>
              <a:rPr lang="pl-PL" sz="2000" dirty="0" smtClean="0"/>
              <a:t> </a:t>
            </a:r>
            <a:r>
              <a:rPr lang="pl-PL" sz="2000" dirty="0" err="1" smtClean="0"/>
              <a:t>from</a:t>
            </a:r>
            <a:r>
              <a:rPr lang="pl-PL" sz="2000" dirty="0" smtClean="0"/>
              <a:t> </a:t>
            </a:r>
            <a:r>
              <a:rPr lang="pl-PL" sz="2000" dirty="0" err="1" smtClean="0"/>
              <a:t>their</a:t>
            </a:r>
            <a:r>
              <a:rPr lang="pl-PL" sz="2000" dirty="0" smtClean="0"/>
              <a:t> </a:t>
            </a:r>
            <a:r>
              <a:rPr lang="pl-PL" sz="2000" dirty="0" err="1" smtClean="0"/>
              <a:t>completed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endParaRPr lang="en-US" sz="2000" dirty="0" smtClean="0"/>
          </a:p>
          <a:p>
            <a:pPr lvl="0">
              <a:buChar char="•"/>
              <a:defRPr sz="1800"/>
            </a:pPr>
            <a:endParaRPr sz="3200" dirty="0"/>
          </a:p>
        </p:txBody>
      </p:sp>
      <p:sp>
        <p:nvSpPr>
          <p:cNvPr id="24578" name="AutoShape 2" descr="Znalezione obrazy dla zapytania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0" name="AutoShape 4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2" name="AutoShape 6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4965" y="5404519"/>
            <a:ext cx="1666459" cy="1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AutoShape 12" descr="data:image/jpeg;base64,/9j/4AAQSkZJRgABAQAAAQABAAD/2wCEAAkGBxAQEBUQEBAVEBUPDw8PFhUYFRgWFRUQFRUWFhUVFxUYHSggGBolHRUVITEhJSkrLi4uFx8zODMsNyguLisBCgoKDg0OFxAQGy0lICUtLS0tLy0tLS8uLS0tLystLSstLS8tLS4tLS0tLS0tLS0tLS4tLS0tLS0tLS0tLS0tLf/AABEIAOEA4QMBEQACEQEDEQH/xAAbAAACAgMBAAAAAAAAAAAAAAAAAwQFAQIGB//EAEcQAAIBAQMGCAkJBwUBAAAAAAECAAMEBREGEiExUXEyQWGBkaGx0RMUIkJScpLB4RUWU2KCorKz8CMkMzQ1Q3NUY4Pi8ZP/xAAaAQEAAwEBAQAAAAAAAAAAAAAAAQIDBAUG/8QANREAAgECAgcFBwUBAQEAAAAAAAECAwQRMRIUIUFRofATMnGxwQUzYYGR0eEjNEJSYhUiJP/aAAwDAQACEQMRAD8A9xgBACAEAIAQAgBAMEwCBaL6s1PhV0xHEDnHoXGdELWtPKLMJXNKOckV9bK6zDgh33Lh+IidEfZtZ54Iwl7QpLLFkSplovm0Cd7gdgM2Xst75cjJ+0lujzEnLGoeDQX2ifcJf/mQWcin/Rk8omPnVaeKgvsv3x/z6P8AZ8hr1X+vmHzptX0K+y/fH/Po/wBnyGvVf6+ZkZYVRwqK9JHaJH/Mg8pMn/oTWcRtPLQedQw3Pj2qJV+y3uly/JZe0lvjzJdLK+znhLUTeoI6jMZezaqyaZrH2hSeeKJ9nv6yvqrqPWOb+LCYStK8c4vz8jaN1RllJeRYqwIxBxB4xOdrDM6E8TMgBACAEAIAQAgBACAEAIAQAgBACAVd6X9Z7Pod8W9BdLc+znnVQs6tbbFbOLOetdU6WxvbwOcr5VWquc2zUs3lAz37h0T0Y+z6NNY1ZY8l9zz5X1Wo8Ka9X9hXyLbLRpr1cBsZi33RoEvrVvS93H6LDnmV1avV94+vDIlJk1Z6emrVPSqDv65k76rPuR9TRWdKG2cvQaEu6nxK3tP26JVu7n8PoicbWHx+rN1vayrwKPQiiVdtWl3pc2NaoxyjyRt84lGqkekCRqT3yGvR3RMfOP8A2vv/AAk6j/rkRr/+ef4D5x/7X3/hGpf65DX/APPP8G3ziXjpH2gfdI1J7pE6+t8TBvizNw6J51Uxq1aPdlzZOt0XnHkhZ+T6mtVX7LJ1jRLLWo5PyZGlay6aFtk9Zan8KqRuYMOjX1yyva0O/HlgNVoz7kueJFbJ+00TnUKvQShPNqPTNddo1NlSPqZ6pVp7acvQ2p5R22znC0U88fWGaeZ10HoMh2NvWWNN4dcMyVeV6WyoseuORf3XlLZ6+C53g3PmvoxPIdR7Z59axq0tuGK4o7qN5SqbMcH8S5nGdQQAgBACAEAIAQAgBACAa1HCgsxACgkk6AANZJkpNvBENpLFnEXvlLWtD+AsYYA6M4aHblHoLy6909u3sIUY9pXz4bl92eRWvJ1ZaFH8v7BY8naVJfCWpweMjHBceU62P60xUvZzejRX3/BELSEFpVX9vyNrZQ0qYzLPTGA1HDNXmUaT1SsbKc3pVH6smV7CKwpr0K2ve9oqa6hUbF8kdWnrnTG2pQyX1OWdzVlm/oRRp0nTNcjHMYqyrZIwLKtkm4WVxBtmyMSTObGIMFZOINCsnEg0ZZZMgWwlkyB9C869Pg1DhsPlDrmcqFOeaNYXFSGTLKz5RgjNr0wQdBK6RzqZzTsWttN9eJ1Qvk9lRdeBi03HZrQpezuFOwcHHYV1r+tEQu6tF6NVY+f13lpW1KqtKm+vDcR7BfdosLilaAXp8XGQNqN5w5D1TSra0rmOnS2PrMpTuatvLQqbV1kdxZbQlVBUpsGVhiCJ4c4ShJxksGj2ITjOKlHIbKlggBACAEAIAQAgBAOLy4vJndbHS87NLgecxPkJ7zzT2vZlCMYuvP5erPJ9oVm5KjH5+iNv2V3UQAA9R+lmGvcokf8Au7qcIrl+Q3C1hxb5/g5u1WupWbOqNnHiHEBsA4p6UKcaawijzalSVR4yZhRJZUaolGSNUSjJGqJVssNVZVsk3CyuJJuFkYgM2MQYKxiDRlk4kC2EsmQLYS6IFMJZECWEuiDFKs9Ns5GKkcY/WkSZQjNYSWIjOUHjF4HSWO1U7dTNKqAHAx0fjXZyieZUpztZqcMutjPTp1I3MdCefW1EXJe2PZbU1kqHyXbAbA+GKsORho6Jre0416KrRzXlw+RS0qSo1XSlk/P8ndzwj2QgBACAEAIAQAgBAPPSB8rNj9K2G/weifQ7dRWHD1PD2a48ePoKyrzvGNOrwaZu7Tj14y9hh2WziZX2Pa7eBVoJ1M5RyiUZI5RKMsNUSjJHKJRkjVEqywxVlcSTcLK4gzmxiTgalZOJBowkpkCmEuiBTCWRAlhLogUwl0VEuJdEEq4s7xmnm+kcfVwOd1YzK6w7GWJta49tHAl5TAeO0sNf7HH2zhMbPHV5fPyOi6w7ePy8z0KfPHuBACAEAIAQAgBACAeW3/VK26qynArWDA7CADPqbWKlbQT3o+cuW1cSa4nRFaV4UQQQtRPusdYO1ThrnnYztKmD2p8/ydzULqns2NdfQ5y02R6TZtRc09RG0HjnpQqxqLGLPMnTlTeEkYSGQOSUZI5BKMsOUSjJHKJRkjVEqywwLK4km2bIxBoyyUyBTCXRAphLIgSwl0QJcS6KiXl0Qa06DO2ailieISXOMVjJiMXJ4RR0disdOxUzWrEFyMNH4F2nlnm1KsrmahDLraz06VKNtFznn1sRy1S1NVtK1G1vWpncM4AAbhonqqmqdFxW5M85zc6qk97R6xPkz6YIAQAgBACAEAIAQDz3MDXtUBAIL1AQdRHg9U+hxasYtfDzPDwxvJJ9bCDeI8UtRFFimbmkbmAOB2jfN6P69FOaxMav6NVqDLyx3/RrL4O0oBjx4YoTt2qZw1LOpTelSf3/ACdcLqFRaNVfb8Da2T1Nxn0KgwOoE5y8zD4ysb2UXhUQlYxksabK6tdVenrpkjavlDqnRG4pzyZyytqsM0JUS7MhySjJHJKssOSZskaolWWNiJAFsJZECWl0QKaXRUQ8siBlK7q1Tg0zvOgdJlZV6cc2aRoVJ5IsKGTgHlVqmAGkhfex7pzyvt0F14HVCx3zf0+4Wi+LNZlKWdQ55ODjytrbmkwta1Z6VR4dcNxaVxSorRprrxOdNoa1WhFqsTnuF0aAoJ05o4p6GhGhSk4LJHDputUSk8yZlBQWnaaCIM1VFIAf8hmVpNyo1JSz2+RtcxUasEvh5nos+cPdCAEAIAQAgBACAEA4BP6s/rv+XPoH+xXgvM8RfvH1uK7Kv+ab1af4ROix9wvmYXnvn8itpsROlnOiZZLW9M4ozIeQ9u2Y1KcZrCSxNYVJReMXgXlkylrDhhan3T0jR1ThqWFN93YdcL2az2lkl/Wep/FpEbwGHTr6pzOzqw7j9DfWqU++vUYviD6mVedk6jolXrMd3kydG1l00OW6qDcCr0MplHcVVmvMnVKTyl5G4uQcVQ9Hxka296GordIyLmP0n3fjI1r4DUf9cjb5HPp/d+MjWVwGov8AtyMfIo43Ps/GTrXwJ1Fb5GjXVRHCqHpUSVcVHkhqdNZy8hTJYU1srfaLdSyydzLJEdnbRzfMU19WWn/Dpk7lC9Z0y6ta0+8+ZGs0Yd1ciBaspqh4CqnKfKPd1TeFhBd54mM72b7qwKS2W+pU4bs/ITo6NQndToxh3Vgck6sp954kB2M3SMWx9yj95pf5V7ZS59zPwNKHvY+JcZT/AM5R3UvzDOOy9xP5+R1XfvofLzPQJ8+e2EAIAQAgBACAEAIB5vbbUKV5vUOpa2B9UqAT1480+kp03Us4xXA8CpPQunJ8fQkZX3eSwtC6VKhWw4sOC24g4cw2zP2fWWDpPPcaXtJ49ost5zqz0WcA1ZVkjVlGWGqTKssOVpRosMUyjRI5KhGokSrRZMctpf0m6TM3CPAupy4mTaX9JvaPfHZx4InTlxYt6pOsk88sooo5MSxl0iotmlkiBLEy6Kiml0VFNLIgU0uipcZK3c1SqKpGCUjjjtfiA3a5xX1dQhob35HXZ0XKenuRrfdrFS2rmnEU3pUwdpDaeskc0tbU3C3eO9N8iK9RTrrDc0uZ6TPmj3wgBACAEAIAQAgBAPM7zshrXjWpg4FnYjHViExGPRPpqNRU7SEn1tPn61PtLmUV1sJl0Xu1Amz2lTmjydIxKjYR5yzG4tlV/VpPb5/k1oXDp/p1MvL8Ei35NpUHhLKwwbTm4+SfVbi3HqmdK+lF6NVff5l6lmpf+qTKG0WWpSObUQoeUaDuOozvhUjNYxeJwyhKDwksDCyWQNWUZYYsqyw1RKMkaolWWNwJUk2wjEk0YSUQLaWRUU0siBbS6KimlkQzWnRZzmopY7AMZLnGKxk8CFFyeCReXfkweHaGCgac0Hi+s2oDd0zhq3/8aS28fsjtpWW+p9DN7X0Avi9kH1M5R91B7/8A2KFq8e0rc/UVrlYdnS68CktFgahWoq+tjScjZi+GGPHqnbCsqtObjltXI5JUnTnBP4eZ6pPlT6QIAQAgBACAEAIAQDz9P6u/r1Py59A/2MfBeZ4i/ePrcQMqjha29Wn+ETex9wvmYXnvn8iPd941KJxpuV2jWp3jVNKtCFRYSRSlWlB/+WdJZcpUcZteloOsgZynep+M82dhKLxpy68TvhexksKiHi7rDX/huEJ4lbA+w3ulO3uaXeWPj90X7G3qd14dcBNXJZxwKgb1gR1jGXj7Qi+8ikrGX8WRnuO0L5mduYH4zVXdJ7zJ2tVbhRsNZddJx9k9st2tN5SX1KOlNZp/Q1zCNYI3iTinkRg1mbrKsk2MgGuaTqBPNLYpDBmRY6p1UnP2T3SO1gs2vqT2c3kn9BiXLaG/t4byB75V3VJbyytqr3EmlkxUPDqKu4Fj7pnK/gskaxsZPNjzdFjo6atTOOxmw6FXSeuZ6zcVO4vp9y+r0KfffXgKr5Q0aQzbPSx5sxegaT1S0bKpN41JerKyu4QWFNehz15XrVrcN8R6I0L0cfPPRo28KfdXzOGrXnU7zEXOxNppf5U7Ze4X6M/ArQ97HxLbKcfvlHdS/MM5LL3E/n5HVd++h8vM9Bnz57YQAgBACAEAIAQAgHn4YC9mx46jjn8HPoMMbFeC8zxMcLx+PoQsrUItRJHCRCN2GHaDNrBp0UvizG9X6vyRUqJ1s5kOQyrJQ5WlGi+JOs1vqpwajLyYnDo1TCdGEs0jWNWccmyxo5QVxrZW3qPdhOaVnSe7A3jd1FvJtPKR+Omp3EjvmMrGO5s2V7LeiQmUm2kfa+Eydj/rkaK9/wA8xgygT6M9IldSlxJ1yPAz84E+jPSI1OXEnXI8DRsoxxUj7XwkqxfHkVd6uAiplI/FTUbyT3TRWMd7KO9luRDrZQVzqKruXvxm0bKmuLMpXlR8CutF5VX4VVjyY4DoE6IUIRyijCVacs2yC7zoSMWxDky6KsSwl0VJdxUybVSw4qgbmGk9kxumlRljwNbdY1Y+JaZTMPHKQ2eCx/8AoZy2S/8Ann8/I6Lt/rw+Xmegz589wIAQAgBACAEAIAQDy2/6jLbqrKcCtUMDsIAM+ptYp20E+B85ctq4k1xOgZKV40QQQlRPusdYO1TPPTnZ1OMXz/J3NQuocGuvocva7FUotmVFzTxbCNoPHPUp1YVFjFnmzpypvCSNFlmQNWUZI1ZVlhqiUZYYolWSNWVZY3EqSZwkA1IkkC2EsiBbCXRAppZFRTSyKiml0QFGzvUbMRSzHiH60DliU4wWMnghGDk8Io6mwWKnYaZrViC5GGj8C7TtM8qrVndTUIZdbWelTpxtouc8+tiOYqWpqtpWo2t61M8gGcAANw0T1FTUKTityZ57m51VJ72j1ifJn0oQAgBACAEAIAQAgHnuYDe1QEAgvUBB1EeD1T6HHCxi18PM8PDG8kn8fIg3kPFbURRYpm5pGnUGGOHKN83o/r0U5rExqrsar0Nhd2S/6NZfB2pAMePDFDy4a1M4qlnOm9Kk/v8Ak64XcJrRqr7G1fJmnUGfZ6gAOoE5y8zDSOuRG/nF6NVejJlZRksabKu0XLaKeumWG1fKHVpnVC6pTyf1OWVtUjmvoRAMNB0TUyGrKssNWUZZDFlWSNUSrJNiJBItpKIFtLogU0sioppdFSRQuqvU4NNsNp8kdJmcrilDNmkaFSWSLSzZLgeVXqAAaSF0DnY905Z+0G9lNfX7HTCxS2zfXib174s1mUpZ0DHaODjtLa2/WmVjbVqz0qrw64bi0rilSWjTXXjvOe8Ya1WhBVYnPdV0aAqk6lHFPQ0I0KUnBZI4dN1qiUnmTMoKC07VQRBmqopAD/kMxtJuVGo5Z7fI2uYqNWCXw8z0WfOnuhACAEAIAQAgBACAcAn9Wf13/Ln0D/Yx8F5niL94+txXZVj96b1af4ROix9wvmYXnvn8itRiJ0s50TLLa3pnFGKHkOHTtmM6cZrCSxNITlF4p4F3ZMpay8ILU+6ekaOqcNSxpvLYdkL2az2lkt/2epoq0jzhXHf1TndnVh3JehurunPvx9TYJd9TUVXnZO3RK43Ufj9GThbS6wNxctmbgVTzOp90jWqy70eTLarSeUuaNvm2vFVPsg++Rrz3xGpLcwGTh+l+5/2jXv8APP8AA1L/AFy/Jn5un6X7n/aRrv8Ann+BqX+uX5M/NwcdU+zh7415/wBeZOpLezU3HZ14dU87KPdJ1uq8o8mRqtJZvyNDQsCayrfaZuoSdO6ll9iNG2j1iam+rLS/hUuhQvXrk6rWn35c8SNZow7q5EG1ZTVTwFVOU+UevR1TohYQXeeJjO9m8lgUdst1SocXdn3nQNw1Cd1OlGHdWBxzqyn3niQnYzZIyY+5R+80v8q9spc+5n4GlD3sfEt8p/5yjupfmGcdl7ifz8jqu/fQ+XmegT589sIAQAgBACAEAIAQDzO87V4K8qlTXmVsSNqlQD1Ez6ajT7S0jHij5+tU0LqUuDLLKa7fDKtpo+X5AxA04prDDdif0JzWVfs26U9n34G93R7RKpDb9jl1nqM85DVlSw1ZRkjVMoyw5TKtFhimUZI1Gw1aJVosmPWu3pN0mUcFwL6b4mTaG9JukyNBcBpviKdydemWSwKt4imPJLoqLZpZIgSxl0VYppdFWKaWRAppdFS/yWuolhaHGaqglMdGJwwztw0/oTz764Sj2Uc3n9jus6Dx7SWW4g3pbhWtisvBFSki8oDDTzkkzehSdOg088G39DGtVVSsmssUuZ6dPmD6EIAQAgBACAEAIAQDza3WQVryq0ycM5307CExB6RPpadR07OEl8PM8CpTVS6lF9bDewXhVsNQ0agz1BxIB1Y6c5Ty7D1StWjC5gpx2PrMmnVnbycJbV1kWte6rNbAalBwjHXhqx+snEeXtnLG4rW70aixXWTOmVClXWlB4PrNFHbLmr0eEhYekvlDvHPO6ndUqmT2/E4p29SGaIqzVmSGrKMsNWVZYYsoyRqiVZYYolWSZwkYkmjCWRAtpZFRbSyIFNLoqKaWRVjrLdlatwEJHpHQvSfdKVK9On3maQoTn3UXlmuGhQHhbS4bDTgdCA7tbH9YThneVKr0KS+/4OyFrTpLSqP7fkg3tfL2gihQGarkLsL7ByLyf+TehaxortKma5GNa5dV6EMvMr7fd/i9egmOcSaTMeLONTDRyaJ0Uq3a05y8fIxqUuzqQXh5nqE+XPoggBACAEAIAQAgBAPP0/q7+vU/Ln0D/Yx8F5niL94+txX5VfzberT/AAidFj7hfMwvPfP5EGzWhlIZSVI4wcDN5wUlg9pjGTTxR0VhynqroqAVBt4LdWg9E86rYQfd2HdTvZrvbSw8dsNf+IoRjxkZp9tfeZz9lc0u68V1uZv2tvV7yw64m3zeoPppVT0hxI12rHZOPoNTpy2wfqIfJmqOC6NvxXvmiv4PNMzdlPc0Ka47QPMB3MvvMtrdJ7yrtaq3GvyZXH9pu3sk6xSf8iOwqL+JkWGt9E/smR21P+y+o7Kp/Vm3iVX6J/ZMjtYf2Q7KfBmPk2uf7TdGHbJ7emv5IdhU/qzIuW0H+3hvZe+RrVJbydVqvcNTJuqeEyL0k9kq76CyTLqym82h4ybpLpq1T1KOk4zPXpy2Qj6l1ZQXel6GDWsFDggOw2Auek6BJ0bqrnsX0GlbU8tvMh23KdzopIEG06T0ah1zanYRXfeJlUvpPurA5212t6hznYudpPZsno06cYLCKwOGdRyeLeJm5jjaaX+VO2Rce5n4E0Pex8S2yn/nKO6l+YZyWXuJ/PyOq799D5eZ6DPnz2wgBACAEAIAQAgBAPPi4W9mx46rLzlMBPocMbFeHqeHjhePx9CLlfRK2nOI0OikHdoI/W2a2Ek6WHBmd7FqrjxRTrOtnKhqyrJHoxlGiyHU3w06pRoumT6F51l1VX5ySOgznlQpvOKNo16iykybTv6uPPB3qPdhMZWdLgaq7qreSEyhq8YQ8x75k7KHxNFeT+A4ZQ1PQTr75R2UeLLa7LgjJyhqegvX3xqUeLJ1yXBC3yhq8SoOY98srKHFlXeT4Ij1L+rnzgNyj34zRWdPgZu7qcSHWvSs2uq3Mc3swm0bemsooylXqPOTIFWoScTid5xnRGOGRi3jmIdjLpFWxLS6KMU0uiCZk/RLWqnh5rZ55FXSe7nmF1JRoyx8DW2i3VjgWOUrg2ykB5vgQd5fHsInPZpq3k/HyOi6eNeK8PM9Cnzx7gQAgBACAEAIAQAgHlmUGd49WzccRUzhhrGaoOPNhjPqbXDVoY8D5y5x1ieHE6CzV6V4UfB1PJqKMdGsH012jaPgZ584TtKmlHu9bGdsJQuYaMs+tqOevG6qtnPljFcdDjgnuPIZ6NG4hVX/AJz4HDVoTpPblxIyzVmY1ZRkjVlWWGqJRlhqiVZIxRKssbgSpJnNkYg1IkkC2EsiBbCXRAppZFRbSyKsU0uiBljsFWu2bTXHadSjeZWpWhSWMmWp0pVHhFHTJTo3dSJJz6jjcWOwbFE8xyqXc8FsiuX5PRShawxe1vr6HKGq710qPrqVkbHb5YGjk0Yc09XRjGlKMdyfkebjKVRSe9rzPWp8kfTBACAEAIAQAgBACAefr/V39ep+XPoH+xj4LzPEX7x9biuv1Vo2phT8jDMcYaMCRicNk6LZupRTltMLhKnVejsLa7cpjhmWhc8HRnADHD6y6jOWtYbcabw+B00r3ZhUWJMa57JaRnUHCHXgurnQ6R1TBXNejsqLHx+5pq9Grtg8OuBAtGTddODm1ByHA9BnRC+pSz2GErOpHLaQKlmqJw0Zd4InQqkZd14mLhKOawBYZCGrKMsMWVZI1ZVljYiQBbSUQLaXRAppZFTVKLPoRWbcCeyS5Rjm8AouWSJtDJ60PrUUxtY+4aZhK9pRyePgbRtKks9hYpcNmojOtFTO5Cc1ejWZzu8q1NlNep0K1pU9tRiLblGiLmWZAANAYjBRuXvl6djKT0qr68SlS8jFaNNdeBQWap4e0oKhL+EqKGJOsY6uSehNdlSlobMEcUH2lVaW3FljlKgFroADAAUQANQAqHROazbdCbfx8jouklWgl8PM9Dnzx7gQAgBACAEAIAQAgHAJ/V39d/y59A/2MfBeZ4i/ePrcV2VY/em9Wn+ETosfcL5mF575/IrEM6Wc6JFKoQcdRHGNczccSyeBb2S/a6f3M4bGGPXr65yVLSlLdh4HVC6qR3/UtqGU/E9L2T7j3zklYf1kdMb7+yJAvKxVOHTw3oO1Zn2FxHuvmadvby7y5Gwo3e2oqPtMvUZGldR6Q0baXTNxddkOqr0VF94ldYrrOPJk9hQeT5o3Fy0OKqfaXuka1V/ryZbVaX9vIz8i0OOqfaXujWqn9fMarT4+Rqbqso11el17pOsV3lHkyNXorOXNGhs9gXWyn7bH8Jk6dy93IjQtlv5mpt1hTg0w25Pe0nsbmWb5/YjtbeOS5fcTWymA0U6XScOoS8bBvvSKyvUu7Eq7VlBXbzwg+qMOs4mdULOlHdj4nNO7qPfh4FPWrFjiSWO0nEzsjFJYI5ZSb2sjOcZqijJFy/zNL/KnbM7n3M/A0oe9j4lvlP8AzlHdS/MM47L3E/n5HVd++h8vM9Anz57YQAgBACAEAIAQAgHn1/N4veIr61cq/Nm5jjfx84nv2jVe1dPetnqjxbpdjcqe57fRjcqrtNQC00vKGYA2GnydYcbRp080ixr6GNKezh9ibyjpYVI7eszmVnps85DVlWSNUSjLDVlWWGqTKMsNUyrRIxTKNFhgbkkYEmc7kkYA1LScALYyyRUUxMsiBTS6KsUwl0VFNLIgU0sipe5K3WzOK7DBExzfrNqx3DtnDfXCjHs1m8zts6DctN5IxVqi1XgmbpSm6adqUznE7idHOJH7e0eOb82T7+5WGS9D0IHGfPntmYAQAgBACAEAIAq0tgpgHFZQUxUGB4jiDsM6La4lQnpL5owuKEa0NF/Ig3HfbWf9m4LU8edeUbRyT2KtGndR7Sm9vWfxPKp1Z28tCotnWRa2q46FpHhbM4UnWBwCeUa1P6wmELurRehVWPn+TadtTqrSpv7fgobXdlaj/EQgekNK9I989CnXp1O6zinRnT7yErLszQ1ZRlhqyrLDFlGSNUSrLDFEqyTObIxJNGEsQLaWRUW0siBTS6KimlkQb2aw1apwpoW5eIbydEidWFPvMmFKc+6i9seTlOkPCWlwQNObjgg3nzt3bOCpfTm9GkvudtOzjBaVV/Yh33f2ePBUPJTDNLaiw2AcSzSjbRpLtaz69WUq3Dqfp0l19jW4KeZp421nk2Tzby6deWzJZfc9C1tlRjtzef2O5sLYrOM6iTACAEAIAQAgBANai4jCActfFkOmAcfeFBlOImlKtOlLSg8DOpShUWEkRrJeppNjnGm3pDVz/GetTv6VVaNZYeX4PNnZVKb0qT+/5Oqu7KtiB4RRUHpKcD0aj1SZ2UJrSpy9URG8nF4VF6E4Pd9fWFpsf+M9I0GZYXVLLavr+TTG2qZ7OQPkwjDGlWOHKAw6RhCv5LZOPoQ7GL2xkRnycrjUUbnI7RNFfU3niZuyqLLAUbntA/tE7iD2GX1mk/5FNWqrca+I1hrpP7J7pPa03/JfUjspr+L+hsLNU+jb2T3SNOPFfUaEuD+ht4u/oN7J7pGnHiidCXBmPEqp1Un9k90ntYL+S+o7Kf8AV/QyLptB1Ujz4DtMjWaS/kTq9R7hiZPVzrzV3t3AyrvaayxZZWdR54EmnkwNdSro+qMOs90yd+/4xNFYr+UjJpXfQ1lahG39oegaBGldVctnL8k6NtT+PMi23KjAYUqYUAcJuIeqNA6ZpCxS/wDVSXXiUlet7Ka68DlLwvs1W0uap4vRG7i6JMryhQWFJYvreRG1rVnjUeHXALHTZziZ5la4qVnjJ/LcejRoQpLCKOsuiyHRMDY66z081cIA2AEAIAQAgBACAEARabMHGmAc1elynZAOTvG5zsgFBWsD0zihKnkOEtCcoPGLwKyhGSwksTVL2tNPhBag5Rgekd07Ie0Ksc9pyTsaTy2E2y5VhT5VOpTO1Dj3GdC9oU5bJx9TB2M49yXoXNky4T/VEcjqe1hh1yNO0n00NC6j0mW9myzDaq9B/tLj0BhI7C3llLmT21xHOPIsaWU7Hzabbie8xqcHlIa5NZoeuUbfRj2vhKuyXEtrr4GxyiP0Y9r4SNSXEa6+AmrlKw81BvJltThvZGuS3Ir7TliF4Vagn2h72k9hQjnLmiO3ryyjyZU2rLlP9Vj6i49aiTjax6bGF1LpIpbXler6lq1TtY4DrJPVGvUodyPoRqVSXfl6kB77tFTgKtMbs49J0dUxn7QqPupLmbwsKazbZrTslWqcajM+/VzDUJxzqTn3nidUKcId1YF5d9znZKFzq7ruU6NEA6ix2MUxywCVACAEAIAQAgBACAEAIBgjHXAIdpu2m/FhAKW25NA6hjAKC25Ln0YBSWrJo+jAKyvk63owCDVuBvRgEZrhPoxgDHyO41YiMRgHyO5149Jk4sjAFuE+jIJJNK4G9GATaGTrejALKzZNH0YBdWPJc+jAL+xZMYaxhALuy3TTTixgE9VA1DCAZgBACAEAIAQAgBACAEAIAQAgBAMEQBT2ZDrUQCPUuqifNgEZ8n6J4oAlsmaR/wDIAs5LU+SAAyWp8kA3XJil+hAHJk9REAk07oojzYBISyUxqUQBwUDUMIBmAEAIAQAgBACAEAIAQAgBACAEAIAQAgBACAEAIAQAgBACAEAIAQAgBACAEAIAQAgBACAEA//Z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90" name="Picture 14" descr="http://www.iconshock.com/icon_sets/wp-content/uploads/2015/04/IS_clean_database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241" y="4593932"/>
            <a:ext cx="1208990" cy="1208990"/>
          </a:xfrm>
          <a:prstGeom prst="rect">
            <a:avLst/>
          </a:prstGeom>
          <a:noFill/>
        </p:spPr>
      </p:pic>
      <p:pic>
        <p:nvPicPr>
          <p:cNvPr id="12" name="Obraz 11" descr="banan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722" y="3504454"/>
            <a:ext cx="2264484" cy="1749829"/>
          </a:xfrm>
          <a:prstGeom prst="rect">
            <a:avLst/>
          </a:prstGeom>
        </p:spPr>
      </p:pic>
      <p:pic>
        <p:nvPicPr>
          <p:cNvPr id="24592" name="Picture 16" descr="https://encrypted-tbn2.gstatic.com/images?q=tbn:ANd9GcTVD2jBb0L0aO0HmFH2k7HdJ2asF7WMqDvANtMg5EJSXPO-zLs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6571" y="3136694"/>
            <a:ext cx="1295254" cy="1674457"/>
          </a:xfrm>
          <a:prstGeom prst="rect">
            <a:avLst/>
          </a:prstGeom>
          <a:noFill/>
        </p:spPr>
      </p:pic>
      <p:cxnSp>
        <p:nvCxnSpPr>
          <p:cNvPr id="15" name="Łącznik prosty ze strzałką 14"/>
          <p:cNvCxnSpPr/>
          <p:nvPr/>
        </p:nvCxnSpPr>
        <p:spPr>
          <a:xfrm flipH="1">
            <a:off x="4206240" y="5064369"/>
            <a:ext cx="2377440" cy="6471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endCxn id="24586" idx="0"/>
          </p:cNvCxnSpPr>
          <p:nvPr/>
        </p:nvCxnSpPr>
        <p:spPr>
          <a:xfrm flipH="1">
            <a:off x="3928195" y="3882683"/>
            <a:ext cx="1150243" cy="152183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>
            <a:off x="2954215" y="4543865"/>
            <a:ext cx="858130" cy="95660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rzałka zakrzywiona w prawo 34"/>
          <p:cNvSpPr/>
          <p:nvPr/>
        </p:nvSpPr>
        <p:spPr>
          <a:xfrm rot="595378">
            <a:off x="2261765" y="5384093"/>
            <a:ext cx="1183815" cy="1023340"/>
          </a:xfrm>
          <a:prstGeom prst="curvedRightArrow">
            <a:avLst>
              <a:gd name="adj1" fmla="val 3213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pole tekstowe 36"/>
          <p:cNvSpPr txBox="1"/>
          <p:nvPr/>
        </p:nvSpPr>
        <p:spPr>
          <a:xfrm>
            <a:off x="3418448" y="6077244"/>
            <a:ext cx="98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CAD</a:t>
            </a:r>
            <a:endParaRPr lang="pl-PL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6482862" y="5729012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 smtClean="0"/>
              <a:t>Database</a:t>
            </a:r>
            <a:endParaRPr lang="pl-PL" sz="1800" b="1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smtClean="0"/>
              <a:t>Target</a:t>
            </a:r>
            <a:endParaRPr sz="4400" dirty="0"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46649" y="1531034"/>
            <a:ext cx="8233117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smtClean="0"/>
              <a:t>Get </a:t>
            </a:r>
            <a:r>
              <a:rPr lang="pl-PL" sz="3200" dirty="0" err="1" smtClean="0"/>
              <a:t>the</a:t>
            </a:r>
            <a:r>
              <a:rPr lang="pl-PL" sz="3200" dirty="0" smtClean="0"/>
              <a:t> CAD </a:t>
            </a:r>
            <a:r>
              <a:rPr lang="pl-PL" sz="3200" dirty="0" err="1" smtClean="0"/>
              <a:t>applications</a:t>
            </a:r>
            <a:r>
              <a:rPr lang="pl-PL" sz="3200" dirty="0" smtClean="0"/>
              <a:t> to </a:t>
            </a:r>
            <a:r>
              <a:rPr lang="pl-PL" sz="3200" dirty="0" err="1" smtClean="0"/>
              <a:t>pull</a:t>
            </a:r>
            <a:r>
              <a:rPr lang="pl-PL" sz="3200" dirty="0" smtClean="0"/>
              <a:t> </a:t>
            </a:r>
            <a:r>
              <a:rPr lang="pl-PL" sz="3200" dirty="0" err="1" smtClean="0"/>
              <a:t>some</a:t>
            </a:r>
            <a:r>
              <a:rPr lang="pl-PL" sz="3200" dirty="0" smtClean="0"/>
              <a:t> data </a:t>
            </a:r>
            <a:r>
              <a:rPr lang="pl-PL" sz="3200" dirty="0" err="1" smtClean="0"/>
              <a:t>directly</a:t>
            </a:r>
            <a:r>
              <a:rPr lang="pl-PL" sz="3200" dirty="0" smtClean="0"/>
              <a:t> </a:t>
            </a:r>
            <a:r>
              <a:rPr lang="pl-PL" sz="3200" dirty="0" err="1" smtClean="0"/>
              <a:t>from</a:t>
            </a:r>
            <a:r>
              <a:rPr lang="pl-PL" sz="3200" dirty="0" smtClean="0"/>
              <a:t> </a:t>
            </a:r>
            <a:r>
              <a:rPr lang="pl-PL" sz="3200" dirty="0" err="1" smtClean="0"/>
              <a:t>the</a:t>
            </a:r>
            <a:r>
              <a:rPr lang="pl-PL" sz="3200" dirty="0" smtClean="0"/>
              <a:t> Web/Cloud</a:t>
            </a:r>
          </a:p>
          <a:p>
            <a:pPr lvl="0">
              <a:buChar char="•"/>
              <a:defRPr sz="1800"/>
            </a:pPr>
            <a:r>
              <a:rPr lang="pl-PL" sz="3200" dirty="0" smtClean="0"/>
              <a:t>Get CAD to </a:t>
            </a:r>
            <a:r>
              <a:rPr lang="pl-PL" sz="3200" dirty="0" err="1" smtClean="0"/>
              <a:t>push</a:t>
            </a:r>
            <a:r>
              <a:rPr lang="pl-PL" sz="3200" dirty="0" smtClean="0"/>
              <a:t> </a:t>
            </a:r>
            <a:r>
              <a:rPr lang="pl-PL" sz="3200" dirty="0" err="1" smtClean="0"/>
              <a:t>some</a:t>
            </a:r>
            <a:r>
              <a:rPr lang="pl-PL" sz="3200" dirty="0" smtClean="0"/>
              <a:t> data </a:t>
            </a:r>
            <a:r>
              <a:rPr lang="pl-PL" sz="3200" dirty="0" err="1" smtClean="0"/>
              <a:t>into</a:t>
            </a:r>
            <a:r>
              <a:rPr lang="pl-PL" sz="3200" dirty="0" smtClean="0"/>
              <a:t> </a:t>
            </a:r>
            <a:r>
              <a:rPr lang="pl-PL" sz="3200" dirty="0" err="1" smtClean="0"/>
              <a:t>the</a:t>
            </a:r>
            <a:r>
              <a:rPr lang="pl-PL" sz="3200" dirty="0" smtClean="0"/>
              <a:t> Web/Cloud</a:t>
            </a: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</p:txBody>
      </p:sp>
      <p:sp>
        <p:nvSpPr>
          <p:cNvPr id="24578" name="AutoShape 2" descr="Znalezione obrazy dla zapytania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0" name="AutoShape 4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2" name="AutoShape 6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84" name="Picture 8" descr="http://weknowyourdreams.com/images/cloud/cloud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020" y="3036913"/>
            <a:ext cx="2376608" cy="1586546"/>
          </a:xfrm>
          <a:prstGeom prst="rect">
            <a:avLst/>
          </a:prstGeom>
          <a:noFill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4965" y="5404519"/>
            <a:ext cx="1666459" cy="1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http://www.iconshock.com/icon_sets/wp-content/uploads/2015/04/IS_clean_database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8578" y="5423926"/>
            <a:ext cx="1208990" cy="1208990"/>
          </a:xfrm>
          <a:prstGeom prst="rect">
            <a:avLst/>
          </a:prstGeom>
          <a:noFill/>
        </p:spPr>
      </p:pic>
      <p:pic>
        <p:nvPicPr>
          <p:cNvPr id="11" name="Obraz 10" descr="banana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722" y="3504454"/>
            <a:ext cx="2264484" cy="1749829"/>
          </a:xfrm>
          <a:prstGeom prst="rect">
            <a:avLst/>
          </a:prstGeom>
        </p:spPr>
      </p:pic>
      <p:cxnSp>
        <p:nvCxnSpPr>
          <p:cNvPr id="12" name="Łącznik prosty ze strzałką 11"/>
          <p:cNvCxnSpPr/>
          <p:nvPr/>
        </p:nvCxnSpPr>
        <p:spPr>
          <a:xfrm flipH="1" flipV="1">
            <a:off x="6386732" y="4628272"/>
            <a:ext cx="436099" cy="914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>
            <a:off x="4079631" y="4220308"/>
            <a:ext cx="1603717" cy="1983544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flipV="1">
            <a:off x="2954215" y="4107766"/>
            <a:ext cx="1448973" cy="4360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3418448" y="6077244"/>
            <a:ext cx="98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CAD</a:t>
            </a:r>
            <a:endParaRPr lang="pl-PL" b="1" dirty="0"/>
          </a:p>
        </p:txBody>
      </p:sp>
      <p:pic>
        <p:nvPicPr>
          <p:cNvPr id="22" name="Picture 16" descr="https://encrypted-tbn2.gstatic.com/images?q=tbn:ANd9GcTVD2jBb0L0aO0HmFH2k7HdJ2asF7WMqDvANtMg5EJSXPO-zLsV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0792" y="3094491"/>
            <a:ext cx="1295254" cy="1674457"/>
          </a:xfrm>
          <a:prstGeom prst="rect">
            <a:avLst/>
          </a:prstGeom>
          <a:noFill/>
        </p:spPr>
      </p:pic>
      <p:cxnSp>
        <p:nvCxnSpPr>
          <p:cNvPr id="32" name="Łącznik prosty ze strzałką 31"/>
          <p:cNvCxnSpPr/>
          <p:nvPr/>
        </p:nvCxnSpPr>
        <p:spPr>
          <a:xfrm flipH="1" flipV="1">
            <a:off x="6794696" y="4009293"/>
            <a:ext cx="506438" cy="2250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630701" y="5090162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 smtClean="0"/>
              <a:t>Product</a:t>
            </a:r>
            <a:r>
              <a:rPr lang="pl-PL" sz="1800" b="1" dirty="0" smtClean="0"/>
              <a:t> spec.</a:t>
            </a:r>
            <a:endParaRPr lang="pl-PL" sz="1800" b="1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6775937" y="4707990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smtClean="0"/>
              <a:t>Project </a:t>
            </a:r>
            <a:r>
              <a:rPr lang="pl-PL" sz="1800" b="1" dirty="0" err="1" smtClean="0"/>
              <a:t>Documentation</a:t>
            </a:r>
            <a:endParaRPr lang="pl-PL" sz="1800" b="1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6482862" y="6488668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 smtClean="0"/>
              <a:t>Database</a:t>
            </a:r>
            <a:endParaRPr lang="pl-PL" sz="1800" b="1" dirty="0"/>
          </a:p>
        </p:txBody>
      </p:sp>
      <p:cxnSp>
        <p:nvCxnSpPr>
          <p:cNvPr id="42" name="Łącznik prosty ze strzałką 41"/>
          <p:cNvCxnSpPr/>
          <p:nvPr/>
        </p:nvCxnSpPr>
        <p:spPr>
          <a:xfrm>
            <a:off x="2757268" y="4797083"/>
            <a:ext cx="773723" cy="71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/>
          <p:nvPr/>
        </p:nvCxnSpPr>
        <p:spPr>
          <a:xfrm flipH="1">
            <a:off x="4276578" y="4586068"/>
            <a:ext cx="3362179" cy="942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/>
          <p:nvPr/>
        </p:nvCxnSpPr>
        <p:spPr>
          <a:xfrm flipH="1" flipV="1">
            <a:off x="4290646" y="5725551"/>
            <a:ext cx="2419643" cy="351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załka zakrzywiona w prawo 46"/>
          <p:cNvSpPr/>
          <p:nvPr/>
        </p:nvSpPr>
        <p:spPr>
          <a:xfrm rot="595378">
            <a:off x="2219562" y="5398160"/>
            <a:ext cx="1183815" cy="1023340"/>
          </a:xfrm>
          <a:prstGeom prst="curvedRightArrow">
            <a:avLst>
              <a:gd name="adj1" fmla="val 9524"/>
              <a:gd name="adj2" fmla="val 50000"/>
              <a:gd name="adj3" fmla="val 32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LOGO.PNG"/>
          <p:cNvPicPr>
            <a:picLocks noChangeAspect="1"/>
          </p:cNvPicPr>
          <p:nvPr/>
        </p:nvPicPr>
        <p:blipFill>
          <a:blip r:embed="rId2" cstate="print"/>
          <a:srcRect l="20863" t="2829" r="22303" b="10042"/>
          <a:stretch>
            <a:fillRect/>
          </a:stretch>
        </p:blipFill>
        <p:spPr>
          <a:xfrm>
            <a:off x="5598943" y="3439550"/>
            <a:ext cx="2499756" cy="2961249"/>
          </a:xfrm>
          <a:prstGeom prst="rect">
            <a:avLst/>
          </a:prstGeom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85800" y="595531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smtClean="0"/>
              <a:t>Solution - CADCloud</a:t>
            </a:r>
            <a:endParaRPr lang="en-US" sz="4400"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01394" y="1418492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lang="en-US" sz="3200" smtClean="0"/>
              <a:t>Platform where CAD apps and other software can get or set data?</a:t>
            </a:r>
          </a:p>
          <a:p>
            <a:pPr lvl="0">
              <a:defRPr sz="1800"/>
            </a:pPr>
            <a:r>
              <a:rPr lang="en-US" sz="3200" smtClean="0"/>
              <a:t>Base for more specialised web applications using / being used by CAD apps</a:t>
            </a:r>
            <a:endParaRPr lang="en-US" sz="32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System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Client-Server</a:t>
            </a:r>
            <a:r>
              <a:rPr lang="pl-PL" sz="3200" dirty="0" smtClean="0"/>
              <a:t> </a:t>
            </a:r>
            <a:r>
              <a:rPr lang="pl-PL" sz="3200" dirty="0" err="1" smtClean="0"/>
              <a:t>architecture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smtClean="0"/>
              <a:t>CAD </a:t>
            </a:r>
            <a:r>
              <a:rPr lang="pl-PL" sz="3200" dirty="0" err="1" smtClean="0"/>
              <a:t>clients</a:t>
            </a:r>
            <a:r>
              <a:rPr lang="pl-PL" sz="3200" dirty="0" smtClean="0"/>
              <a:t> – </a:t>
            </a:r>
            <a:r>
              <a:rPr lang="pl-PL" sz="3200" dirty="0" err="1" smtClean="0"/>
              <a:t>each</a:t>
            </a:r>
            <a:r>
              <a:rPr lang="pl-PL" sz="3200" dirty="0" smtClean="0"/>
              <a:t> </a:t>
            </a:r>
            <a:r>
              <a:rPr lang="pl-PL" sz="3200" dirty="0" err="1" smtClean="0"/>
              <a:t>has</a:t>
            </a:r>
            <a:r>
              <a:rPr lang="pl-PL" sz="3200" dirty="0" smtClean="0"/>
              <a:t> </a:t>
            </a:r>
            <a:r>
              <a:rPr lang="pl-PL" sz="3200" dirty="0" err="1" smtClean="0"/>
              <a:t>it’s</a:t>
            </a:r>
            <a:r>
              <a:rPr lang="pl-PL" sz="3200" dirty="0" smtClean="0"/>
              <a:t> </a:t>
            </a:r>
            <a:r>
              <a:rPr lang="pl-PL" sz="3200" dirty="0" err="1" smtClean="0"/>
              <a:t>own</a:t>
            </a:r>
            <a:r>
              <a:rPr lang="pl-PL" sz="3200" dirty="0" smtClean="0"/>
              <a:t> </a:t>
            </a:r>
            <a:r>
              <a:rPr lang="pl-PL" sz="3200" dirty="0" err="1" smtClean="0"/>
              <a:t>plugin</a:t>
            </a:r>
            <a:endParaRPr sz="3200" dirty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Other</a:t>
            </a:r>
            <a:r>
              <a:rPr lang="pl-PL" sz="3200" dirty="0" smtClean="0"/>
              <a:t> </a:t>
            </a:r>
            <a:r>
              <a:rPr lang="pl-PL" sz="3200" dirty="0" err="1" smtClean="0"/>
              <a:t>clients</a:t>
            </a:r>
            <a:endParaRPr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1945" y="4024021"/>
            <a:ext cx="4125790" cy="260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664</TotalTime>
  <Words>321</Words>
  <Application>Microsoft Office PowerPoint</Application>
  <PresentationFormat>Pokaz na ekranie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Hol</vt:lpstr>
      <vt:lpstr>CADCloud</vt:lpstr>
      <vt:lpstr>Outline</vt:lpstr>
      <vt:lpstr>Introduction</vt:lpstr>
      <vt:lpstr>Examples of CAD software</vt:lpstr>
      <vt:lpstr>Examples of CAD software</vt:lpstr>
      <vt:lpstr>Current situation</vt:lpstr>
      <vt:lpstr>Target</vt:lpstr>
      <vt:lpstr>Solution - CADCloud</vt:lpstr>
      <vt:lpstr>System</vt:lpstr>
      <vt:lpstr>System</vt:lpstr>
      <vt:lpstr>Requirements</vt:lpstr>
      <vt:lpstr>Implementation - server</vt:lpstr>
      <vt:lpstr>Implementation - client</vt:lpstr>
      <vt:lpstr>Conclusions and Future Work</vt:lpstr>
      <vt:lpstr>Testing and Evaluation</vt:lpstr>
      <vt:lpstr>Demonstration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Kate</cp:lastModifiedBy>
  <cp:revision>132</cp:revision>
  <dcterms:modified xsi:type="dcterms:W3CDTF">2015-12-15T14:15:29Z</dcterms:modified>
</cp:coreProperties>
</file>