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55" autoAdjust="0"/>
    <p:restoredTop sz="95096" autoAdjust="0"/>
  </p:normalViewPr>
  <p:slideViewPr>
    <p:cSldViewPr>
      <p:cViewPr>
        <p:scale>
          <a:sx n="198" d="100"/>
          <a:sy n="198" d="100"/>
        </p:scale>
        <p:origin x="16" y="-3264"/>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tId="20577"/>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actId="2696"/>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tId="2696"/>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actId="269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tId="269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A40ED050-BDA1-BA44-9165-1409C092BD58}" type="presOf" srcId="{7FF32AF6-DBCC-4EB2-B43B-A00188F7D204}" destId="{F55C0F19-ACD0-452E-8743-4A25E747654D}" srcOrd="0" destOrd="0"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14.06.18</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6/14/18</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err="1">
                <a:solidFill>
                  <a:srgbClr val="000000"/>
                </a:solidFill>
                <a:latin typeface="Exo 2" panose="00000500000000000000" pitchFamily="2" charset="0"/>
              </a:rPr>
              <a:t>Dziesięć</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najbardziej</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krytycznych</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błędów</a:t>
            </a:r>
            <a:r>
              <a:rPr lang="en-US" b="1" dirty="0">
                <a:solidFill>
                  <a:srgbClr val="000000"/>
                </a:solidFill>
                <a:latin typeface="Exo 2" panose="00000500000000000000" pitchFamily="2" charset="0"/>
              </a:rPr>
              <a:t> w </a:t>
            </a:r>
            <a:r>
              <a:rPr lang="en-US" b="1" dirty="0" err="1">
                <a:solidFill>
                  <a:srgbClr val="000000"/>
                </a:solidFill>
                <a:latin typeface="Exo 2" panose="00000500000000000000" pitchFamily="2" charset="0"/>
              </a:rPr>
              <a:t>aplikacjach</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webowych</a:t>
            </a:r>
            <a:endParaRPr lang="en-US" b="1" dirty="0">
              <a:solidFill>
                <a:srgbClr val="000000"/>
              </a:solidFill>
              <a:latin typeface="Exo 2" panose="00000500000000000000" pitchFamily="2" charset="0"/>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Opracowanie</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na</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licencji</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892921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420701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339661934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a:t>
                      </a:r>
                      <a:r>
                        <a:rPr lang="en-US" sz="900" dirty="0" err="1">
                          <a:solidFill>
                            <a:schemeClr val="tx1"/>
                          </a:solidFill>
                          <a:latin typeface="Liberation Sans" panose="020B0604020202020204" pitchFamily="34" charset="0"/>
                          <a:cs typeface="Liberation Sans" panose="020B0604020202020204" pitchFamily="34" charset="0"/>
                        </a:rPr>
                        <a:t>etc</a:t>
                      </a:r>
                      <a:r>
                        <a:rPr lang="en-US" sz="900" dirty="0">
                          <a:solidFill>
                            <a:schemeClr val="tx1"/>
                          </a:solidFill>
                          <a:latin typeface="Liberation Sans" panose="020B0604020202020204" pitchFamily="34" charset="0"/>
                          <a:cs typeface="Liberation Sans" panose="020B0604020202020204" pitchFamily="34" charset="0"/>
                        </a:rPr>
                        <a:t>), controller, direct object references, etc.</a:t>
                      </a:r>
                    </a:p>
                    <a:p>
                      <a:pPr>
                        <a:lnSpc>
                          <a:spcPts val="1000"/>
                        </a:lnSpc>
                        <a:spcBef>
                          <a:spcPts val="300"/>
                        </a:spcBef>
                        <a:spcAft>
                          <a:spcPts val="300"/>
                        </a:spcAft>
                      </a:pP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00152200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80997981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199723923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baseline="0" dirty="0">
                          <a:solidFill>
                            <a:schemeClr val="tx1"/>
                          </a:solidFill>
                          <a:latin typeface="Liberation Sans" panose="020B0604020202020204"/>
                          <a:cs typeface="Liberation Sans" panose="020B0604020202020204" pitchFamily="34" charset="0"/>
                        </a:rPr>
                        <a:t>1</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10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10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10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10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60094928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en-US" dirty="0"/>
              <a:t>Insufficient</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10737742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4373969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a:latin typeface="Liberation Sans" panose="020B0604020202020204" pitchFamily="34" charset="0"/>
                        </a:rPr>
                        <a:t>There are numerous additional OWASP resources available for your use. Please visit the </a:t>
                      </a:r>
                      <a:r>
                        <a:rPr lang="en-US" sz="950" baseline="0" dirty="0">
                          <a:latin typeface="Liberation Sans" panose="020B0604020202020204" pitchFamily="34" charset="0"/>
                          <a:hlinkClick r:id="rId4"/>
                        </a:rPr>
                        <a:t>OWASP Projects page</a:t>
                      </a:r>
                      <a:r>
                        <a:rPr lang="en-US" sz="950" baseline="0" dirty="0">
                          <a:latin typeface="Liberation Sans" panose="020B0604020202020204" pitchFamily="34" charset="0"/>
                        </a:rPr>
                        <a:t>, which lists all the Flagship, Labs, and Incubator projects in the OWASP project inventory. Most OWASP resources are available on our </a:t>
                      </a:r>
                      <a:r>
                        <a:rPr lang="en-US" sz="950" baseline="0" dirty="0">
                          <a:latin typeface="Liberation Sans" panose="020B0604020202020204" pitchFamily="34" charset="0"/>
                          <a:hlinkClick r:id="rId5"/>
                        </a:rPr>
                        <a:t>wiki</a:t>
                      </a:r>
                      <a:r>
                        <a:rPr lang="en-US" sz="950" baseline="0" dirty="0">
                          <a:latin typeface="Liberation Sans" panose="020B0604020202020204" pitchFamily="34" charset="0"/>
                        </a:rPr>
                        <a:t>, and many OWASP documents can be ordered in </a:t>
                      </a:r>
                      <a:r>
                        <a:rPr lang="en-US" sz="950" baseline="0" dirty="0">
                          <a:latin typeface="Liberation Sans" panose="020B0604020202020204" pitchFamily="34" charset="0"/>
                          <a:hlinkClick r:id="rId6"/>
                        </a:rPr>
                        <a:t>hardcopy or as eBooks</a:t>
                      </a:r>
                      <a:r>
                        <a:rPr lang="en-US" sz="950" baseline="0" dirty="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064308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87238"/>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477473"/>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81353381"/>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841584"/>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OWASP, you'll find free and open:</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Application security tools and standards.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Complete books on application security testing, secure code development, and secure code review.</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Standard security controls and libraries.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Cutting edge research.</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 OWASP tools, documents, videos, presentations, and chapters are free and open to anyone interested in improving application security.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support innovative security research with grants and infrastructure.</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Come join us!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ST</a:t>
            </a:r>
            <a:endParaRPr lang="de-DE" sz="4000" dirty="0"/>
          </a:p>
        </p:txBody>
      </p:sp>
      <p:sp>
        <p:nvSpPr>
          <p:cNvPr id="5" name="Titel 4"/>
          <p:cNvSpPr>
            <a:spLocks noGrp="1"/>
          </p:cNvSpPr>
          <p:nvPr>
            <p:ph type="title"/>
          </p:nvPr>
        </p:nvSpPr>
        <p:spPr/>
        <p:txBody>
          <a:bodyPr/>
          <a:lstStyle/>
          <a:p>
            <a:r>
              <a:rPr lang="en-US" dirty="0" err="1">
                <a:solidFill>
                  <a:schemeClr val="bg1">
                    <a:lumMod val="50000"/>
                  </a:schemeClr>
                </a:solidFill>
                <a:latin typeface="Exo 2" panose="00000500000000000000" pitchFamily="2" charset="0"/>
              </a:rPr>
              <a:t>Spis</a:t>
            </a:r>
            <a:r>
              <a:rPr lang="en-US" dirty="0">
                <a:solidFill>
                  <a:schemeClr val="bg1">
                    <a:lumMod val="50000"/>
                  </a:schemeClr>
                </a:solidFill>
                <a:latin typeface="Exo 2" panose="00000500000000000000" pitchFamily="2" charset="0"/>
              </a:rPr>
              <a:t> </a:t>
            </a:r>
            <a:r>
              <a:rPr lang="en-US" dirty="0" err="1">
                <a:solidFill>
                  <a:schemeClr val="bg1">
                    <a:lumMod val="50000"/>
                  </a:schemeClr>
                </a:solidFill>
                <a:latin typeface="Exo 2" panose="00000500000000000000" pitchFamily="2" charset="0"/>
              </a:rPr>
              <a:t>treści</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908862102"/>
              </p:ext>
            </p:extLst>
          </p:nvPr>
        </p:nvGraphicFramePr>
        <p:xfrm>
          <a:off x="0" y="1352600"/>
          <a:ext cx="3383280" cy="645541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7073504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926067253"/>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749666501"/>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Application</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 </a:t>
                      </a:r>
                      <a:r>
                        <a:rPr lang="en-US" sz="1100" b="1" dirty="0">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 </a:t>
                      </a:r>
                      <a:r>
                        <a:rPr lang="en-US" sz="1100" b="1" baseline="0" dirty="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 </a:t>
                      </a:r>
                      <a:r>
                        <a:rPr lang="en-US" sz="1100" b="1" kern="1200" dirty="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 </a:t>
                      </a:r>
                      <a:r>
                        <a:rPr lang="en-US" sz="1100" b="1" dirty="0">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20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endParaRPr lang="en-US" sz="2000" b="1" kern="0" baseline="0" dirty="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6310683"/>
            <a:ext cx="5897010" cy="388800"/>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74631"/>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913562089"/>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601234524"/>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1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385652912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69958">
                <a:tc>
                  <a:txBody>
                    <a:bodyPr/>
                    <a:lstStyle/>
                    <a:p>
                      <a:pPr algn="ctr">
                        <a:lnSpc>
                          <a:spcPct val="90000"/>
                        </a:lnSpc>
                      </a:pPr>
                      <a:r>
                        <a:rPr lang="en-US" sz="1700" b="1" dirty="0">
                          <a:solidFill>
                            <a:schemeClr val="tx1"/>
                          </a:solidFill>
                          <a:latin typeface="Exo 2" panose="00000500000000000000" pitchFamily="2" charset="0"/>
                          <a:cs typeface="Liberation Sans" panose="020B0604020202020204" pitchFamily="34" charset="0"/>
                        </a:rPr>
                        <a:t>RISK</a:t>
                      </a: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sz="1800"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dirty="0">
                          <a:latin typeface="Liberation Sans" panose="020B0604020202020204" pitchFamily="34" charset="0"/>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sz="1800"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chemeClr val="tx1"/>
                          </a:solidFill>
                          <a:latin typeface="Liberation Sans" panose="020B0604020202020204" pitchFamily="34" charset="0"/>
                          <a:cs typeface="Liberation Sans" panose="020B0604020202020204" pitchFamily="34" charset="0"/>
                        </a:rPr>
                        <a:t>App</a:t>
                      </a:r>
                      <a:r>
                        <a:rPr lang="en-US" sz="800" b="1" baseline="0" dirty="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sz="1800"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4"/>
            <a:ext cx="4887049" cy="565200"/>
            <a:chOff x="430949" y="1049627"/>
            <a:chExt cx="5604445" cy="605558"/>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06934"/>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02535661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848">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00197489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957513351"/>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753388">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15465383"/>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sz="180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Don't stop at 10</a:t>
                      </a:r>
                      <a:r>
                        <a:rPr lang="en-US" sz="950" dirty="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dirty="0">
                          <a:latin typeface="Liberation Sans" panose="020B0604020202020204" pitchFamily="34" charset="0"/>
                          <a:cs typeface="Liberation Sans" panose="020B0604020202020204" pitchFamily="34" charset="0"/>
                          <a:hlinkClick r:id="rId6"/>
                        </a:rPr>
                        <a:t>OWASP Developer's Guide</a:t>
                      </a:r>
                      <a:r>
                        <a:rPr lang="en-US" sz="950" dirty="0">
                          <a:latin typeface="Liberation Sans" panose="020B0604020202020204" pitchFamily="34" charset="0"/>
                          <a:cs typeface="Liberation Sans" panose="020B0604020202020204" pitchFamily="34" charset="0"/>
                        </a:rPr>
                        <a:t> and the </a:t>
                      </a:r>
                      <a:r>
                        <a:rPr lang="en-US" sz="950" dirty="0">
                          <a:latin typeface="Liberation Sans" panose="020B0604020202020204" pitchFamily="34" charset="0"/>
                          <a:cs typeface="Liberation Sans" panose="020B0604020202020204" pitchFamily="34" charset="0"/>
                          <a:hlinkClick r:id="rId7"/>
                        </a:rPr>
                        <a:t>OWASP Cheat Sheet Series</a:t>
                      </a:r>
                      <a:r>
                        <a:rPr lang="en-US" sz="950" dirty="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dirty="0">
                          <a:latin typeface="Liberation Sans" panose="020B0604020202020204" pitchFamily="34" charset="0"/>
                          <a:cs typeface="Liberation Sans" panose="020B0604020202020204" pitchFamily="34" charset="0"/>
                          <a:hlinkClick r:id="rId8"/>
                        </a:rPr>
                        <a:t>OWASP Testing Guide</a:t>
                      </a:r>
                      <a:r>
                        <a:rPr lang="en-US" sz="95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Constant</a:t>
                      </a:r>
                      <a:r>
                        <a:rPr lang="en-US" sz="950" b="1" baseline="0" dirty="0">
                          <a:latin typeface="Liberation Sans" panose="020B0604020202020204" pitchFamily="34" charset="0"/>
                          <a:cs typeface="Liberation Sans" panose="020B0604020202020204" pitchFamily="34" charset="0"/>
                        </a:rPr>
                        <a:t> change</a:t>
                      </a:r>
                      <a:r>
                        <a:rPr lang="en-US" sz="950" dirty="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b="1" dirty="0">
                          <a:latin typeface="Liberation Sans" panose="020B0604020202020204" pitchFamily="34" charset="0"/>
                          <a:cs typeface="Liberation Sans" panose="020B0604020202020204" pitchFamily="34" charset="0"/>
                          <a:hlinkClick r:id="rId9" action="ppaction://hlinksldjump"/>
                        </a:rPr>
                        <a:t>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10" action="ppaction://hlinksldjump"/>
                        </a:rPr>
                        <a:t>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11" action="ppaction://hlinksldjump"/>
                        </a:rPr>
                        <a:t>Organizations</a:t>
                      </a:r>
                      <a:r>
                        <a:rPr lang="en-US" sz="950" dirty="0">
                          <a:latin typeface="Liberation Sans" panose="020B0604020202020204" pitchFamily="34" charset="0"/>
                          <a:cs typeface="Liberation Sans" panose="020B0604020202020204" pitchFamily="34" charset="0"/>
                        </a:rPr>
                        <a:t>, and </a:t>
                      </a:r>
                      <a:r>
                        <a:rPr lang="en-US" sz="950" b="1" dirty="0">
                          <a:latin typeface="Liberation Sans" panose="020B0604020202020204" pitchFamily="34" charset="0"/>
                          <a:cs typeface="Liberation Sans" panose="020B0604020202020204" pitchFamily="34" charset="0"/>
                          <a:hlinkClick r:id="rId12" action="ppaction://hlinksldjump"/>
                        </a:rPr>
                        <a:t>Application Managers</a:t>
                      </a:r>
                      <a:r>
                        <a:rPr lang="en-US" sz="950" dirty="0">
                          <a:latin typeface="Liberation Sans" panose="020B0604020202020204" pitchFamily="34" charset="0"/>
                          <a:cs typeface="Liberation Sans" panose="020B0604020202020204" pitchFamily="34" charset="0"/>
                        </a:rPr>
                        <a:t> 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a:latin typeface="Liberation Sans" panose="020B0604020202020204" pitchFamily="34" charset="0"/>
                          <a:cs typeface="Liberation Sans" panose="020B0604020202020204" pitchFamily="34" charset="0"/>
                        </a:rPr>
                        <a:t>Think positive</a:t>
                      </a:r>
                      <a:r>
                        <a:rPr lang="en-US" sz="950" baseline="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dirty="0">
                          <a:latin typeface="Liberation Sans" panose="020B0604020202020204" pitchFamily="34" charset="0"/>
                          <a:cs typeface="Liberation Sans" panose="020B0604020202020204" pitchFamily="34" charset="0"/>
                          <a:hlinkClick r:id="rId13"/>
                        </a:rPr>
                        <a:t>OWASP Proactive Controls </a:t>
                      </a:r>
                      <a:r>
                        <a:rPr lang="en-US" sz="950" dirty="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dirty="0">
                          <a:latin typeface="Liberation Sans" panose="020B0604020202020204" pitchFamily="34" charset="0"/>
                          <a:cs typeface="Liberation Sans" panose="020B0604020202020204" pitchFamily="34" charset="0"/>
                          <a:hlinkClick r:id="rId14"/>
                        </a:rPr>
                        <a:t>OWASP Application Security Verification Standard (ASVS)</a:t>
                      </a:r>
                      <a:r>
                        <a:rPr lang="en-US" sz="950" dirty="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Use tools wisely</a:t>
                      </a:r>
                      <a:r>
                        <a:rPr lang="en-US" sz="950" dirty="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Push left, right, and everywhere</a:t>
                      </a:r>
                      <a:r>
                        <a:rPr lang="en-US" sz="950" dirty="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dirty="0">
                          <a:latin typeface="Liberation Sans" panose="020B0604020202020204" pitchFamily="34" charset="0"/>
                          <a:cs typeface="Liberation Sans" panose="020B0604020202020204" pitchFamily="34" charset="0"/>
                          <a:hlinkClick r:id="rId15"/>
                        </a:rPr>
                        <a:t>OWASP 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3836357186"/>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As there are more contributors than space here, we have created a </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dedicated page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Acknowledgements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page. </a:t>
                      </a: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5464065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911705846"/>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00" b="1" kern="1200" dirty="0">
                          <a:solidFill>
                            <a:srgbClr val="83276B"/>
                          </a:solidFill>
                          <a:latin typeface="Liberation Sans" panose="020B0604020202020204" pitchFamily="34" charset="0"/>
                          <a:ea typeface="+mn-ea"/>
                          <a:cs typeface="Liberation Sans" panose="020B0604020202020204" pitchFamily="34" charset="0"/>
                        </a:rPr>
                        <a:t> [NEW]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0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3759577572"/>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770480"/>
            <a:ext cx="6201856" cy="2102400"/>
            <a:chOff x="275144" y="2099822"/>
            <a:chExt cx="6201856" cy="2091178"/>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99822"/>
              <a:ext cx="57579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99822"/>
              <a:ext cx="60785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99822"/>
              <a:ext cx="870751"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99822"/>
              <a:ext cx="716863"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99822"/>
              <a:ext cx="697627"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102295"/>
              <a:ext cx="659155"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3997207668"/>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a:buNone/>
                      </a:pPr>
                      <a:r>
                        <a:rPr lang="en-US" sz="1600" b="1" dirty="0" err="1">
                          <a:latin typeface="Exo 2" panose="00000500000000000000" pitchFamily="2" charset="0"/>
                          <a:ea typeface="Liberation Sans" panose="020B0604020202020204" pitchFamily="34" charset="0"/>
                          <a:cs typeface="Liberation Sans" panose="020B0604020202020204" pitchFamily="34" charset="0"/>
                        </a:rPr>
                        <a:t>Jakie</a:t>
                      </a:r>
                      <a:r>
                        <a:rPr lang="en-US" sz="1600" b="1" dirty="0">
                          <a:latin typeface="Exo 2" panose="00000500000000000000" pitchFamily="2" charset="0"/>
                          <a:ea typeface="Liberation Sans" panose="020B0604020202020204" pitchFamily="34" charset="0"/>
                          <a:cs typeface="Liberation Sans" panose="020B0604020202020204" pitchFamily="34" charset="0"/>
                        </a:rPr>
                        <a:t> jest </a:t>
                      </a:r>
                      <a:r>
                        <a:rPr lang="en-US" sz="1600" b="1" dirty="0" err="1">
                          <a:latin typeface="Exo 2" panose="00000500000000000000" pitchFamily="2" charset="0"/>
                          <a:ea typeface="Liberation Sans" panose="020B0604020202020204" pitchFamily="34" charset="0"/>
                          <a:cs typeface="Liberation Sans" panose="020B0604020202020204" pitchFamily="34" charset="0"/>
                        </a:rPr>
                        <a:t>ryzyko</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u="sng" dirty="0" err="1">
                          <a:latin typeface="Exo 2" panose="00000500000000000000" pitchFamily="2" charset="0"/>
                          <a:ea typeface="Liberation Sans" panose="020B0604020202020204" pitchFamily="34" charset="0"/>
                          <a:cs typeface="Liberation Sans" panose="020B0604020202020204" pitchFamily="34" charset="0"/>
                        </a:rPr>
                        <a:t>dla</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u="sng" dirty="0" err="1">
                          <a:latin typeface="Exo 2" panose="00000500000000000000" pitchFamily="2" charset="0"/>
                          <a:ea typeface="Liberation Sans" panose="020B0604020202020204" pitchFamily="34" charset="0"/>
                          <a:cs typeface="Liberation Sans" panose="020B0604020202020204" pitchFamily="34" charset="0"/>
                        </a:rPr>
                        <a:t>mnie</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ts val="1000"/>
                        </a:lnSpc>
                        <a:spcBef>
                          <a:spcPts val="600"/>
                        </a:spcBef>
                        <a:spcAft>
                          <a:spcPts val="300"/>
                        </a:spcAft>
                      </a:pPr>
                      <a:r>
                        <a:rPr lang="en-US" sz="1000" dirty="0">
                          <a:solidFill>
                            <a:srgbClr val="000000"/>
                          </a:solidFill>
                          <a:latin typeface="Liberation Sans"/>
                          <a:ea typeface="Liberation Sans" panose="020B0604020202020204" pitchFamily="34" charset="0"/>
                          <a:cs typeface="Liberation Sans" panose="020B0604020202020204" pitchFamily="34" charset="0"/>
                        </a:rPr>
                        <a:t>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100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590481023"/>
              </p:ext>
            </p:extLst>
          </p:nvPr>
        </p:nvGraphicFramePr>
        <p:xfrm>
          <a:off x="76199" y="6393160"/>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3348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a:t>
                      </a: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-cation Specific</a:t>
                      </a: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Common</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Moderate</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Uncommon: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Difficult: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2680654728"/>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en-AU" dirty="0">
                <a:latin typeface="Exo 2" panose="00000500000000000000" pitchFamily="2" charset="0"/>
              </a:rPr>
              <a:t>Application Security </a:t>
            </a:r>
            <a:r>
              <a:rPr lang="en-AU" dirty="0"/>
              <a:t>Risks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646331"/>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110718263"/>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br>
                        <a:rPr lang="en-US" sz="900" b="0" i="0" u="none" strike="noStrike" noProof="0" dirty="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389334815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rgbClr val="FFFFFF"/>
                          </a:solidFill>
                          <a:latin typeface="Liberation Sans" panose="020B0604020202020204"/>
                          <a:cs typeface="Liberation Sans" panose="020B0604020202020204" pitchFamily="34" charset="0"/>
                        </a:rPr>
                        <a:t>Technical: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12252</Words>
  <Application>Microsoft Macintosh PowerPoint</Application>
  <PresentationFormat>Papier A4 (210x297 mm)</PresentationFormat>
  <Paragraphs>1295</Paragraphs>
  <Slides>25</Slides>
  <Notes>24</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Prezentacja programu PowerPoint</vt:lpstr>
      <vt:lpstr>Spis treści</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Leszek K.</cp:lastModifiedBy>
  <cp:revision>1930</cp:revision>
  <cp:lastPrinted>2017-11-16T20:35:31Z</cp:lastPrinted>
  <dcterms:created xsi:type="dcterms:W3CDTF">2009-08-17T12:51:41Z</dcterms:created>
  <dcterms:modified xsi:type="dcterms:W3CDTF">2018-06-14T13:46:35Z</dcterms:modified>
  <cp:contentStatus>RC2_RCC1</cp:contentStatus>
</cp:coreProperties>
</file>