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05"/>
        <p:guide pos="379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let-def/lrgrep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let-def/lrgrep/blob/master/ocaml/parse_errors.mly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/>
              <a:t>LRGREP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 </a:t>
            </a:r>
            <a:r>
              <a:rPr lang="en-US">
                <a:sym typeface="+mn-ea"/>
              </a:rPr>
              <a:t>Error message engineering for LR(1) parsers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LRGREP: Dealing with reductions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>
                <a:latin typeface="Inconsolata" charset="0"/>
                <a:cs typeface="Inconsolata" charset="0"/>
              </a:rPr>
              <a:t>	let y = (let x = 5 in x + f</a:t>
            </a:r>
            <a:r>
              <a:rPr lang="en-US" b="1">
                <a:solidFill>
                  <a:srgbClr val="C00000"/>
                </a:solidFill>
                <a:latin typeface="Inconsolata" charset="0"/>
                <a:cs typeface="Inconsolata" charset="0"/>
                <a:sym typeface="+mn-ea"/>
              </a:rPr>
              <a:t>⤓</a:t>
            </a:r>
            <a:endParaRPr lang="en-US">
              <a:latin typeface="Inconsolata" charset="0"/>
              <a:cs typeface="Inconsolata" charset="0"/>
            </a:endParaRPr>
          </a:p>
          <a:p>
            <a:pPr marL="0" indent="0">
              <a:buNone/>
            </a:pPr>
            <a:r>
              <a:rPr lang="en-US">
                <a:latin typeface="Inconsolata" charset="0"/>
                <a:cs typeface="Inconsolata" charset="0"/>
              </a:rPr>
              <a:t>	let z = ...</a:t>
            </a:r>
            <a:br>
              <a:rPr lang="en-US">
                <a:sym typeface="+mn-ea"/>
              </a:rPr>
            </a:br>
            <a:endParaRPr lang="en-US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Menhir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	</a:t>
            </a:r>
            <a:r>
              <a:rPr lang="en-US">
                <a:latin typeface="Inconsolata" charset="0"/>
                <a:cs typeface="Inconsolata" charset="0"/>
                <a:sym typeface="+mn-ea"/>
              </a:rPr>
              <a:t>%on_error_reduce expr</a:t>
            </a:r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Always reduce selected non-terminals before matching the state of the stack</a:t>
            </a:r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Lrgrep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</a:t>
            </a:r>
            <a:r>
              <a:rPr lang="en-US">
                <a:latin typeface="Inconsolata" charset="0"/>
                <a:cs typeface="Inconsolata" charset="0"/>
                <a:sym typeface="+mn-ea"/>
              </a:rPr>
              <a:t>[. RPAREN] &lt;-</a:t>
            </a:r>
            <a:endParaRPr lang="en-US">
              <a:latin typeface="Inconsolata" charset="0"/>
              <a:cs typeface="Inconsolata" charset="0"/>
              <a:sym typeface="+mn-ea"/>
            </a:endParaRPr>
          </a:p>
          <a:p>
            <a:pPr marL="0" indent="0">
              <a:buNone/>
            </a:pPr>
            <a:r>
              <a:rPr lang="en-US">
                <a:uFillTx/>
                <a:sym typeface="+mn-ea"/>
              </a:rPr>
              <a:t>Look for a state that accepts a right parenthesis, reducing if necessary.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</a:t>
            </a:r>
            <a:r>
              <a:rPr lang="en-US">
                <a:uFillTx/>
                <a:sym typeface="+mn-ea"/>
              </a:rPr>
              <a:t>←” operator to </a:t>
            </a:r>
            <a:r>
              <a:rPr lang="en-US" b="1">
                <a:uFillTx/>
                <a:sym typeface="+mn-ea"/>
              </a:rPr>
              <a:t>simulate all reductions and match in parallel</a:t>
            </a:r>
            <a:endParaRPr lang="en-US" b="1">
              <a:uFillTx/>
              <a:sym typeface="+mn-ea"/>
            </a:endParaRPr>
          </a:p>
          <a:p>
            <a:pPr lvl="1" algn="l"/>
            <a:r>
              <a:rPr lang="en-US">
                <a:uFillTx/>
                <a:sym typeface="+mn-ea"/>
              </a:rPr>
              <a:t>Not quite regular (naive definition doesn’t commute with concatenation)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lvl="1" algn="l"/>
            <a:r>
              <a:rPr lang="en-US">
                <a:uFillTx/>
                <a:sym typeface="+mn-ea"/>
              </a:rPr>
              <a:t>But has finite derivatives: amenable to compilation to DFA!</a:t>
            </a:r>
            <a:endParaRPr lang="en-US" b="1"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LRGREP: Current state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cs typeface="+mn-lt"/>
                <a:sym typeface="+mn-ea"/>
              </a:rPr>
              <a:t>LRGREP repository </a:t>
            </a:r>
            <a:r>
              <a:rPr lang="en-US">
                <a:latin typeface="Inconsolata" charset="0"/>
                <a:cs typeface="Inconsolata" charset="0"/>
                <a:hlinkClick r:id="rId1" action="ppaction://hlinkfile"/>
              </a:rPr>
              <a:t>https://github.com/let-def/lrgrep</a:t>
            </a:r>
            <a:r>
              <a:rPr lang="en-US">
                <a:latin typeface="Inconsolata" charset="0"/>
                <a:cs typeface="Inconsolata" charset="0"/>
              </a:rPr>
              <a:t> </a:t>
            </a:r>
            <a:r>
              <a:rPr lang="en-US">
                <a:cs typeface="+mn-lt"/>
                <a:sym typeface="+mn-ea"/>
              </a:rPr>
              <a:t>contains:</a:t>
            </a:r>
            <a:endParaRPr lang="en-US">
              <a:cs typeface="+mn-lt"/>
              <a:hlinkClick r:id="rId1" action="ppaction://hlinkfile"/>
            </a:endParaRPr>
          </a:p>
          <a:p>
            <a:pPr marL="0" indent="0">
              <a:buNone/>
            </a:pPr>
            <a:endParaRPr lang="en-US">
              <a:cs typeface="+mn-lt"/>
            </a:endParaRPr>
          </a:p>
          <a:p>
            <a:r>
              <a:rPr lang="en-US">
                <a:cs typeface="+mn-lt"/>
              </a:rPr>
              <a:t>A proof-of-concept compiler with:</a:t>
            </a:r>
            <a:endParaRPr lang="en-US">
              <a:cs typeface="+mn-lt"/>
            </a:endParaRPr>
          </a:p>
          <a:p>
            <a:pPr lvl="1"/>
            <a:r>
              <a:rPr lang="en-US">
                <a:cs typeface="+mn-lt"/>
              </a:rPr>
              <a:t>An efficient algorithm for compilation, including support for reduction</a:t>
            </a:r>
            <a:endParaRPr lang="en-US">
              <a:cs typeface="+mn-lt"/>
            </a:endParaRPr>
          </a:p>
          <a:p>
            <a:pPr lvl="1"/>
            <a:r>
              <a:rPr lang="en-US">
                <a:cs typeface="+mn-lt"/>
              </a:rPr>
              <a:t>Working but minimal support for captures</a:t>
            </a:r>
            <a:endParaRPr lang="en-US">
              <a:cs typeface="+mn-lt"/>
            </a:endParaRPr>
          </a:p>
          <a:p>
            <a:pPr lvl="1"/>
            <a:r>
              <a:rPr lang="en-US">
                <a:cs typeface="+mn-lt"/>
              </a:rPr>
              <a:t>WIP support for rule ranking, partial matches, etc.</a:t>
            </a:r>
            <a:endParaRPr lang="en-US">
              <a:cs typeface="+mn-lt"/>
            </a:endParaRPr>
          </a:p>
          <a:p>
            <a:pPr lvl="1"/>
            <a:endParaRPr lang="en-US">
              <a:cs typeface="+mn-lt"/>
            </a:endParaRPr>
          </a:p>
          <a:p>
            <a:pPr lvl="0"/>
            <a:r>
              <a:rPr lang="en-US">
                <a:cs typeface="+mn-lt"/>
              </a:rPr>
              <a:t>Some tooling:</a:t>
            </a:r>
            <a:endParaRPr lang="en-US">
              <a:cs typeface="+mn-lt"/>
            </a:endParaRPr>
          </a:p>
          <a:p>
            <a:pPr lvl="1"/>
            <a:r>
              <a:rPr lang="en-US">
                <a:cs typeface="+mn-lt"/>
              </a:rPr>
              <a:t>A simple command-line tool to write rules by exploring the parser stack</a:t>
            </a:r>
            <a:endParaRPr lang="en-US">
              <a:cs typeface="+mn-lt"/>
            </a:endParaRPr>
          </a:p>
          <a:p>
            <a:pPr lvl="1"/>
            <a:r>
              <a:rPr lang="en-US">
                <a:cs typeface="+mn-lt"/>
              </a:rPr>
              <a:t>(No tool yet to exploit coverage information)</a:t>
            </a:r>
            <a:endParaRPr lang="en-US">
              <a:cs typeface="+mn-lt"/>
            </a:endParaRPr>
          </a:p>
          <a:p>
            <a:pPr lvl="1"/>
            <a:endParaRPr lang="en-US">
              <a:cs typeface="+mn-lt"/>
            </a:endParaRPr>
          </a:p>
          <a:p>
            <a:pPr lvl="0"/>
            <a:r>
              <a:rPr lang="en-US">
                <a:cs typeface="+mn-lt"/>
              </a:rPr>
              <a:t>An alternative OCaml frontend to prototype error messages</a:t>
            </a:r>
            <a:endParaRPr lang="en-US">
              <a:cs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i="1">
                <a:cs typeface="+mn-lt"/>
                <a:sym typeface="+mn-ea"/>
              </a:rPr>
              <a:t>LRGREP </a:t>
            </a:r>
            <a:r>
              <a:rPr lang="en-US" i="1"/>
              <a:t>is a lexer for parser</a:t>
            </a:r>
            <a:endParaRPr lang="en-US" i="1"/>
          </a:p>
          <a:p>
            <a:pPr marL="0" indent="0">
              <a:buNone/>
            </a:pPr>
            <a:endParaRPr lang="en-US"/>
          </a:p>
          <a:p>
            <a:r>
              <a:rPr lang="en-US"/>
              <a:t>An alpha version is available for testing</a:t>
            </a:r>
            <a:endParaRPr lang="en-US"/>
          </a:p>
          <a:p>
            <a:endParaRPr lang="en-US"/>
          </a:p>
          <a:p>
            <a:r>
              <a:rPr lang="en-US"/>
              <a:t>It promises an efficient workflow for working out error messages for LR(1) parsers</a:t>
            </a:r>
            <a:endParaRPr lang="en-US"/>
          </a:p>
          <a:p>
            <a:endParaRPr lang="en-US"/>
          </a:p>
          <a:p>
            <a:r>
              <a:rPr lang="en-US"/>
              <a:t>Basic application to the OCaml language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Problem statement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It is notoriously difficult to provide good error messages for LR parsers.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Also, we need to maintain them:</a:t>
            </a:r>
            <a:endParaRPr lang="en-US"/>
          </a:p>
          <a:p>
            <a:pPr lvl="0"/>
            <a:r>
              <a:rPr lang="en-US"/>
              <a:t>it should be easy to </a:t>
            </a:r>
            <a:r>
              <a:rPr lang="en-US" b="1"/>
              <a:t>update the grammar</a:t>
            </a:r>
            <a:endParaRPr lang="en-US"/>
          </a:p>
          <a:p>
            <a:pPr lvl="0"/>
            <a:r>
              <a:rPr lang="en-US"/>
              <a:t>it should be easy to </a:t>
            </a:r>
            <a:r>
              <a:rPr lang="en-US" b="1"/>
              <a:t>improve messages</a:t>
            </a:r>
            <a:r>
              <a:rPr lang="en-US"/>
              <a:t>,</a:t>
            </a:r>
            <a:r>
              <a:rPr lang="en-US" b="1"/>
              <a:t> </a:t>
            </a:r>
            <a:r>
              <a:rPr lang="en-US"/>
              <a:t>for specific situations</a:t>
            </a:r>
            <a:endParaRPr lang="en-US"/>
          </a:p>
          <a:p>
            <a:pPr lvl="0"/>
            <a:r>
              <a:rPr lang="en-US"/>
              <a:t>it is also desirable to </a:t>
            </a:r>
            <a:r>
              <a:rPr lang="en-US" b="1"/>
              <a:t>not polute the grammar </a:t>
            </a:r>
            <a:r>
              <a:rPr lang="en-US"/>
              <a:t>with error management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(demo)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Potential solutions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21030" y="1544320"/>
            <a:ext cx="6761480" cy="645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en-US" b="1">
                <a:sym typeface="+mn-ea"/>
              </a:rPr>
              <a:t>Generating LR Syntax Error Messages from Examples (Merr)</a:t>
            </a:r>
            <a:endParaRPr lang="en-US" b="1">
              <a:sym typeface="+mn-ea"/>
            </a:endParaRPr>
          </a:p>
          <a:p>
            <a:pPr algn="l"/>
            <a:r>
              <a:rPr lang="en-US">
                <a:sym typeface="+mn-ea"/>
              </a:rPr>
              <a:t>Jeffery, 2003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129665" y="2635885"/>
            <a:ext cx="6494780" cy="645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en-US" b="1">
                <a:sym typeface="+mn-ea"/>
              </a:rPr>
              <a:t>Reachability and error diagnosis in LR(1) parsers (Menhir)</a:t>
            </a:r>
            <a:endParaRPr lang="en-US" b="1">
              <a:sym typeface="+mn-ea"/>
            </a:endParaRPr>
          </a:p>
          <a:p>
            <a:pPr algn="l"/>
            <a:r>
              <a:rPr lang="en-US">
                <a:sym typeface="+mn-ea"/>
              </a:rPr>
              <a:t>Pottier, 2016</a:t>
            </a:r>
            <a:endParaRPr lang="en-US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32280" y="3742055"/>
            <a:ext cx="6037580" cy="645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en-US" b="1">
                <a:sym typeface="+mn-ea"/>
              </a:rPr>
              <a:t>Faster reachability analysis for LR(1) parsers (Menhir)</a:t>
            </a:r>
            <a:endParaRPr lang="en-US" b="1">
              <a:sym typeface="+mn-ea"/>
            </a:endParaRPr>
          </a:p>
          <a:p>
            <a:pPr algn="l"/>
            <a:r>
              <a:rPr lang="en-US">
                <a:sym typeface="+mn-ea"/>
              </a:rPr>
              <a:t>Bour &amp; Pottier, 2021</a:t>
            </a:r>
            <a:endParaRPr lang="en-US">
              <a:sym typeface="+mn-ea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02405" y="2252980"/>
            <a:ext cx="173990" cy="338455"/>
          </a:xfrm>
          <a:prstGeom prst="straightConnector1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2472055" y="5086985"/>
            <a:ext cx="6037580" cy="645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rnd">
            <a:solidFill>
              <a:schemeClr val="accent6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p>
            <a:pPr algn="ctr"/>
            <a:r>
              <a:rPr lang="en-US" b="1">
                <a:sym typeface="+mn-ea"/>
              </a:rPr>
              <a:t>LRGREP?</a:t>
            </a:r>
            <a:endParaRPr lang="en-US">
              <a:sym typeface="+mn-ea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7510145" y="861695"/>
            <a:ext cx="3813175" cy="13220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Incomplete: manually input examples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Limited expressiveness: state-based</a:t>
            </a:r>
            <a:endParaRPr lang="en-US" sz="16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/>
              <a:t>Fragile to maintain: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Sensitive to automaton change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Manual updates</a:t>
            </a:r>
            <a:endParaRPr lang="en-US" sz="1600"/>
          </a:p>
        </p:txBody>
      </p:sp>
      <p:sp>
        <p:nvSpPr>
          <p:cNvPr id="25" name="Text Box 24"/>
          <p:cNvSpPr txBox="1"/>
          <p:nvPr/>
        </p:nvSpPr>
        <p:spPr>
          <a:xfrm>
            <a:off x="7752715" y="2297430"/>
            <a:ext cx="4066540" cy="13220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Complete (tool to enumerate examples)</a:t>
            </a:r>
            <a:endParaRPr lang="en-US" sz="16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State-based with error reductions</a:t>
            </a:r>
            <a:endParaRPr lang="en-US" sz="16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Semi-automated maintenance:</a:t>
            </a:r>
            <a:endParaRPr lang="en-US" sz="16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Lots of examples</a:t>
            </a:r>
            <a:endParaRPr lang="en-US" sz="16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Still sensitive to automaton </a:t>
            </a:r>
            <a:r>
              <a:rPr lang="en-US" sz="1600">
                <a:sym typeface="+mn-ea"/>
              </a:rPr>
              <a:t>change</a:t>
            </a:r>
            <a:endParaRPr lang="en-US" sz="1600"/>
          </a:p>
        </p:txBody>
      </p:sp>
      <p:sp>
        <p:nvSpPr>
          <p:cNvPr id="26" name="Text Box 25"/>
          <p:cNvSpPr txBox="1"/>
          <p:nvPr/>
        </p:nvSpPr>
        <p:spPr>
          <a:xfrm>
            <a:off x="7903210" y="3743960"/>
            <a:ext cx="3171825" cy="1076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600"/>
              <a:t>Performance improvement: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enumerate 100x faster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provide structure on the error space ...</a:t>
            </a:r>
            <a:endParaRPr lang="en-US" sz="160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605020" y="3342005"/>
            <a:ext cx="179070" cy="347980"/>
          </a:xfrm>
          <a:prstGeom prst="straightConnector1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170170" y="4451985"/>
            <a:ext cx="293370" cy="567690"/>
          </a:xfrm>
          <a:prstGeom prst="straightConnector1">
            <a:avLst/>
          </a:prstGeom>
          <a:ln w="38100" cmpd="sng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6" grpId="0" animBg="1"/>
      <p:bldP spid="7" grpId="0" animBg="1"/>
      <p:bldP spid="22" grpId="0" animBg="1"/>
      <p:bldP spid="25" grpId="0" animBg="1"/>
      <p:bldP spid="25" grpId="1" animBg="1"/>
      <p:bldP spid="26" grpId="0" animBg="1"/>
      <p:bldP spid="2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LRGREP: Matching the stack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>
              <a:lnSpc>
                <a:spcPct val="110000"/>
              </a:lnSpc>
            </a:pPr>
            <a:r>
              <a:rPr lang="en-US"/>
              <a:t>Write patterns in a declarative DSL</a:t>
            </a:r>
            <a:br>
              <a:rPr lang="en-US"/>
            </a:b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Strong tooling to assist grammar authors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/>
              <a:t>    Analyses to: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guarantee exhaustive coverage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detect redundant (dead) patterns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produce counter-examples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... hint to generalize ...</a:t>
            </a:r>
            <a:endParaRPr lang="en-US"/>
          </a:p>
          <a:p>
            <a:pPr lvl="1">
              <a:lnSpc>
                <a:spcPct val="110000"/>
              </a:lnSpc>
            </a:pP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/>
              <a:t>Compared to state-based approaches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b="1"/>
              <a:t>more precise </a:t>
            </a:r>
            <a:r>
              <a:rPr lang="en-US"/>
              <a:t>(can exploit complete parsing context)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b="1"/>
              <a:t>more general</a:t>
            </a:r>
            <a:r>
              <a:rPr lang="en-US"/>
              <a:t> (relevant information might be deep in the stack)</a:t>
            </a:r>
            <a:endParaRPr lang="en-US" b="1"/>
          </a:p>
          <a:p>
            <a:pPr lvl="1">
              <a:lnSpc>
                <a:spcPct val="110000"/>
              </a:lnSpc>
            </a:pPr>
            <a:r>
              <a:rPr lang="en-US" b="1"/>
              <a:t>more robust</a:t>
            </a:r>
            <a:r>
              <a:rPr lang="en-US"/>
              <a:t> (less reliant on automaton representation)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LRGREP build pipeline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288540" y="2526030"/>
            <a:ext cx="132588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C0000"/>
            </a:solidFill>
          </a:ln>
        </p:spPr>
        <p:txBody>
          <a:bodyPr wrap="none" rtlCol="0">
            <a:spAutoFit/>
          </a:bodyPr>
          <a:p>
            <a:r>
              <a:rPr lang="en-US">
                <a:latin typeface="Inconsolata" charset="0"/>
                <a:cs typeface="Inconsolata" charset="0"/>
              </a:rPr>
              <a:t>parser.mly</a:t>
            </a:r>
            <a:endParaRPr lang="en-US">
              <a:latin typeface="Inconsolata" charset="0"/>
              <a:cs typeface="Inconsolata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276090" y="2526030"/>
            <a:ext cx="87058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>
                <a:latin typeface="Inconsolata" charset="0"/>
                <a:cs typeface="Inconsolata" charset="0"/>
              </a:rPr>
              <a:t>menhir</a:t>
            </a:r>
            <a:endParaRPr lang="en-US">
              <a:latin typeface="Inconsolata" charset="0"/>
              <a:cs typeface="Inconsolata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757160" y="2526030"/>
            <a:ext cx="135890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rgbClr val="CC3300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en-US">
                <a:latin typeface="Inconsolata" charset="0"/>
                <a:cs typeface="Inconsolata" charset="0"/>
              </a:rPr>
              <a:t>parser.ml</a:t>
            </a:r>
            <a:endParaRPr lang="en-US">
              <a:latin typeface="Inconsolata" charset="0"/>
              <a:cs typeface="Inconsolata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076825" y="3741420"/>
            <a:ext cx="1450975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rgbClr val="CC3300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en-US">
                <a:latin typeface="Inconsolata" charset="0"/>
                <a:cs typeface="Inconsolata" charset="0"/>
              </a:rPr>
              <a:t>parser.cmly</a:t>
            </a:r>
            <a:endParaRPr lang="en-US">
              <a:latin typeface="Inconsolata" charset="0"/>
              <a:cs typeface="Inconsolata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288540" y="4550410"/>
            <a:ext cx="169164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C3300"/>
            </a:solidFill>
          </a:ln>
        </p:spPr>
        <p:txBody>
          <a:bodyPr wrap="none" rtlCol="0">
            <a:spAutoFit/>
          </a:bodyPr>
          <a:p>
            <a:r>
              <a:rPr lang="en-US">
                <a:latin typeface="Inconsolata" charset="0"/>
                <a:cs typeface="Inconsolata" charset="0"/>
              </a:rPr>
              <a:t>errors.mlyl</a:t>
            </a:r>
            <a:endParaRPr lang="en-US">
              <a:latin typeface="Inconsolata" charset="0"/>
              <a:cs typeface="Inconsolata" charset="0"/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614420" y="2710180"/>
            <a:ext cx="6616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5146675" y="2710180"/>
            <a:ext cx="2610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  <a:endCxn id="8" idx="1"/>
          </p:cNvCxnSpPr>
          <p:nvPr/>
        </p:nvCxnSpPr>
        <p:spPr>
          <a:xfrm rot="5400000" flipV="1">
            <a:off x="4378643" y="3227388"/>
            <a:ext cx="1031240" cy="3651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4822825" y="32258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Inconsolata" charset="0"/>
                <a:cs typeface="Inconsolata" charset="0"/>
              </a:rPr>
              <a:t>--cmly</a:t>
            </a:r>
            <a:endParaRPr lang="en-US">
              <a:latin typeface="Inconsolata" charset="0"/>
              <a:cs typeface="Inconsolata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388735" y="4550410"/>
            <a:ext cx="86868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en-US">
                <a:latin typeface="Inconsolata" charset="0"/>
                <a:cs typeface="Inconsolata" charset="0"/>
              </a:rPr>
              <a:t>lrgrep</a:t>
            </a:r>
            <a:endParaRPr lang="en-US">
              <a:latin typeface="Inconsolata" charset="0"/>
              <a:cs typeface="Inconsolata" charset="0"/>
            </a:endParaRPr>
          </a:p>
        </p:txBody>
      </p:sp>
      <p:cxnSp>
        <p:nvCxnSpPr>
          <p:cNvPr id="18" name="Straight Arrow Connector 17"/>
          <p:cNvCxnSpPr>
            <a:stCxn id="9" idx="3"/>
            <a:endCxn id="15" idx="1"/>
          </p:cNvCxnSpPr>
          <p:nvPr/>
        </p:nvCxnSpPr>
        <p:spPr>
          <a:xfrm>
            <a:off x="3980180" y="4734560"/>
            <a:ext cx="24085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3"/>
            <a:endCxn id="15" idx="0"/>
          </p:cNvCxnSpPr>
          <p:nvPr/>
        </p:nvCxnSpPr>
        <p:spPr>
          <a:xfrm>
            <a:off x="6527800" y="3925570"/>
            <a:ext cx="295275" cy="6248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7757160" y="4550410"/>
            <a:ext cx="121158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rgbClr val="CC3300"/>
            </a:solidFill>
            <a:prstDash val="sysDash"/>
          </a:ln>
        </p:spPr>
        <p:txBody>
          <a:bodyPr wrap="none" rtlCol="0">
            <a:spAutoFit/>
          </a:bodyPr>
          <a:p>
            <a:r>
              <a:rPr lang="en-US">
                <a:latin typeface="Inconsolata" charset="0"/>
                <a:cs typeface="Inconsolata" charset="0"/>
              </a:rPr>
              <a:t>errors.ml</a:t>
            </a:r>
            <a:endParaRPr lang="en-US">
              <a:latin typeface="Inconsolata" charset="0"/>
              <a:cs typeface="Inconsolata" charset="0"/>
            </a:endParaRPr>
          </a:p>
        </p:txBody>
      </p:sp>
      <p:cxnSp>
        <p:nvCxnSpPr>
          <p:cNvPr id="21" name="Straight Arrow Connector 20"/>
          <p:cNvCxnSpPr>
            <a:stCxn id="15" idx="3"/>
            <a:endCxn id="20" idx="1"/>
          </p:cNvCxnSpPr>
          <p:nvPr/>
        </p:nvCxnSpPr>
        <p:spPr>
          <a:xfrm>
            <a:off x="7257415" y="4734560"/>
            <a:ext cx="4997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7757160" y="2001520"/>
            <a:ext cx="1359535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rgbClr val="CC3300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en-US">
                <a:latin typeface="Inconsolata" charset="0"/>
                <a:cs typeface="Inconsolata" charset="0"/>
              </a:rPr>
              <a:t>parser.mli</a:t>
            </a:r>
            <a:endParaRPr lang="en-US">
              <a:latin typeface="Inconsolata" charset="0"/>
              <a:cs typeface="Inconsolata" charset="0"/>
            </a:endParaRPr>
          </a:p>
        </p:txBody>
      </p:sp>
      <p:cxnSp>
        <p:nvCxnSpPr>
          <p:cNvPr id="25" name="Elbow Connector 24"/>
          <p:cNvCxnSpPr>
            <a:stCxn id="6" idx="3"/>
            <a:endCxn id="24" idx="1"/>
          </p:cNvCxnSpPr>
          <p:nvPr/>
        </p:nvCxnSpPr>
        <p:spPr>
          <a:xfrm flipV="1">
            <a:off x="5146675" y="2185670"/>
            <a:ext cx="2610485" cy="524510"/>
          </a:xfrm>
          <a:prstGeom prst="bentConnector3">
            <a:avLst>
              <a:gd name="adj1" fmla="val 500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4" grpId="0"/>
      <p:bldP spid="15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Group 15"/>
          <p:cNvGrpSpPr/>
          <p:nvPr/>
        </p:nvGrpSpPr>
        <p:grpSpPr>
          <a:xfrm>
            <a:off x="3635375" y="1849120"/>
            <a:ext cx="7093585" cy="3830955"/>
            <a:chOff x="5725" y="2912"/>
            <a:chExt cx="11171" cy="6033"/>
          </a:xfrm>
        </p:grpSpPr>
        <p:sp>
          <p:nvSpPr>
            <p:cNvPr id="13" name="Rectangles 12"/>
            <p:cNvSpPr/>
            <p:nvPr/>
          </p:nvSpPr>
          <p:spPr>
            <a:xfrm>
              <a:off x="16336" y="3348"/>
              <a:ext cx="561" cy="50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3803" y="2912"/>
              <a:ext cx="561" cy="50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5725" y="8361"/>
              <a:ext cx="763" cy="5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51065" y="1849120"/>
            <a:ext cx="1362710" cy="2225040"/>
            <a:chOff x="11419" y="2912"/>
            <a:chExt cx="2146" cy="3504"/>
          </a:xfrm>
        </p:grpSpPr>
        <p:sp>
          <p:nvSpPr>
            <p:cNvPr id="7" name="Rectangles 6"/>
            <p:cNvSpPr/>
            <p:nvPr/>
          </p:nvSpPr>
          <p:spPr>
            <a:xfrm>
              <a:off x="11745" y="2912"/>
              <a:ext cx="1821" cy="50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1419" y="5832"/>
              <a:ext cx="1113" cy="5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29910" y="1849120"/>
            <a:ext cx="1621155" cy="2225040"/>
            <a:chOff x="8866" y="2912"/>
            <a:chExt cx="2553" cy="3504"/>
          </a:xfrm>
        </p:grpSpPr>
        <p:sp>
          <p:nvSpPr>
            <p:cNvPr id="6" name="Rectangles 5"/>
            <p:cNvSpPr/>
            <p:nvPr/>
          </p:nvSpPr>
          <p:spPr>
            <a:xfrm>
              <a:off x="10227" y="2912"/>
              <a:ext cx="1192" cy="50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8866" y="5832"/>
              <a:ext cx="1759" cy="5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LRGREP patterns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en-US"/>
              <a:t>(Take a look at </a:t>
            </a:r>
            <a:r>
              <a:rPr lang="en-US">
                <a:latin typeface="Inconsolata" charset="0"/>
                <a:cs typeface="Inconsolata" charset="0"/>
                <a:hlinkClick r:id="rId1" action="ppaction://hlinkfile"/>
              </a:rPr>
              <a:t>ocaml/parse_errors.mlyl</a:t>
            </a:r>
            <a:r>
              <a:rPr lang="en-US"/>
              <a:t>)</a:t>
            </a:r>
            <a:endParaRPr lang="en-US"/>
          </a:p>
          <a:p>
            <a:pPr marL="0" indent="0" algn="l">
              <a:buNone/>
            </a:pPr>
            <a:endParaRPr lang="en-US"/>
          </a:p>
          <a:p>
            <a:pPr marL="0" indent="0" algn="l">
              <a:buNone/>
            </a:pPr>
            <a:r>
              <a:rPr lang="en-US"/>
              <a:t>Almost regular expressions:</a:t>
            </a:r>
            <a:endParaRPr lang="en-US"/>
          </a:p>
          <a:p>
            <a:pPr algn="l"/>
            <a:endParaRPr lang="en-US"/>
          </a:p>
          <a:p>
            <a:pPr lvl="0" algn="l"/>
            <a:r>
              <a:rPr lang="en-US"/>
              <a:t>Atoms ?	</a:t>
            </a:r>
            <a:r>
              <a:rPr lang="en-US">
                <a:uFillTx/>
                <a:sym typeface="+mn-ea"/>
              </a:rPr>
              <a:t>Not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characters!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</a:b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		LR(1) 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tates, abstracted by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symbols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and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items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algn="l"/>
            <a:endParaRPr lang="en-US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lvl="0" algn="l">
              <a:buFont typeface="Wingdings" panose="05000000000000000000" charset="0"/>
              <a:buChar char="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Concatenation, disjunction, Kleene star as usual</a:t>
            </a:r>
            <a:endParaRPr lang="en-US" sz="180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lvl="0" algn="l"/>
            <a:endParaRPr lang="en-US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lvl="0" algn="l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 new operator: reduce “←”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25540" y="1825625"/>
            <a:ext cx="4526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Inconsolata" charset="0"/>
                <a:cs typeface="Inconsolata" charset="0"/>
                <a:sym typeface="+mn-ea"/>
              </a:rPr>
              <a:t>| LPAREN; [. RPAREN]; &lt;-</a:t>
            </a:r>
            <a:endParaRPr lang="en-US">
              <a:latin typeface="Inconsolata" charset="0"/>
              <a:cs typeface="Inconsolata" charset="0"/>
              <a:sym typeface="+mn-ea"/>
            </a:endParaRPr>
          </a:p>
          <a:p>
            <a:pPr algn="l"/>
            <a:r>
              <a:rPr lang="en-US">
                <a:latin typeface="Inconsolata" charset="0"/>
                <a:cs typeface="Inconsolata" charset="0"/>
                <a:sym typeface="+mn-ea"/>
              </a:rPr>
              <a:t>| ([. UIDENT] | [. TYPE] | [. REC]) &lt;-</a:t>
            </a:r>
            <a:endParaRPr lang="en-US">
              <a:latin typeface="Inconsolata" charset="0"/>
              <a:cs typeface="Inconsolata" charset="0"/>
              <a:sym typeface="+mn-ea"/>
            </a:endParaRPr>
          </a:p>
          <a:p>
            <a:pPr algn="l"/>
            <a:r>
              <a:rPr lang="en-US">
                <a:latin typeface="Inconsolata" charset="0"/>
                <a:cs typeface="Inconsolata" charset="0"/>
              </a:rPr>
              <a:t>...</a:t>
            </a:r>
            <a:endParaRPr lang="en-US">
              <a:latin typeface="Inconsolata" charset="0"/>
              <a:cs typeface="Inconsolat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LRGREP: Dealing with reductions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Inconsolata" charset="0"/>
                <a:cs typeface="Inconsolata" charset="0"/>
              </a:rPr>
              <a:t>	let y = (let x = 5 in x + f</a:t>
            </a:r>
            <a:r>
              <a:rPr lang="en-US" b="1">
                <a:solidFill>
                  <a:srgbClr val="C00000"/>
                </a:solidFill>
                <a:latin typeface="Inconsolata" charset="0"/>
                <a:cs typeface="Inconsolata" charset="0"/>
                <a:sym typeface="+mn-ea"/>
              </a:rPr>
              <a:t>⤓</a:t>
            </a:r>
            <a:endParaRPr lang="en-US" sz="1800" b="1" u="sng">
              <a:solidFill>
                <a:srgbClr val="C00000"/>
              </a:solidFill>
              <a:latin typeface="Inconsolata" charset="0"/>
              <a:cs typeface="Inconsolata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Inconsolata" charset="0"/>
                <a:cs typeface="Inconsolata" charset="0"/>
              </a:rPr>
              <a:t>	let z = ...</a:t>
            </a:r>
            <a:endParaRPr lang="en-US">
              <a:latin typeface="Inconsolata" charset="0"/>
              <a:cs typeface="Inconsolata" charset="0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Say we want to suggest an unclosed parenthesis...</a:t>
            </a:r>
            <a:endParaRPr lang="en-US">
              <a:sym typeface="+mn-ea"/>
            </a:endParaRPr>
          </a:p>
          <a:p>
            <a:pPr marL="0" indent="0">
              <a:buNone/>
            </a:pP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The LR(1) state might say nothing on that:</a:t>
            </a:r>
            <a:endParaRPr lang="en-US">
              <a:sym typeface="+mn-ea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accept an expression to turn the </a:t>
            </a:r>
            <a:r>
              <a:rPr lang="en-US">
                <a:latin typeface="Inconsolata" charset="0"/>
                <a:cs typeface="Inconsolata" charset="0"/>
                <a:sym typeface="+mn-ea"/>
              </a:rPr>
              <a:t>f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into an application</a:t>
            </a:r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accept an arithmetic operator to continue the “</a:t>
            </a:r>
            <a:r>
              <a:rPr lang="en-US">
                <a:latin typeface="Inconsolata" charset="0"/>
                <a:cs typeface="Inconsolata" charset="0"/>
                <a:sym typeface="+mn-ea"/>
              </a:rPr>
              <a:t>x + f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” expression</a:t>
            </a:r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reduce “</a:t>
            </a:r>
            <a:r>
              <a:rPr lang="en-US">
                <a:latin typeface="Inconsolata" charset="0"/>
                <a:cs typeface="Inconsolata" charset="0"/>
                <a:sym typeface="+mn-ea"/>
              </a:rPr>
              <a:t>x + f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”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resume handling from higher-up in the stack</a:t>
            </a:r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LRGREP: Dealing with reductions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>
                <a:latin typeface="Inconsolata" charset="0"/>
                <a:cs typeface="Inconsolata" charset="0"/>
              </a:rPr>
              <a:t>	let y = (let x = 5 in x + f</a:t>
            </a:r>
            <a:r>
              <a:rPr lang="en-US" b="1">
                <a:solidFill>
                  <a:srgbClr val="C00000"/>
                </a:solidFill>
                <a:latin typeface="Inconsolata" charset="0"/>
                <a:cs typeface="Inconsolata" charset="0"/>
                <a:sym typeface="+mn-ea"/>
              </a:rPr>
              <a:t>⤓</a:t>
            </a:r>
            <a:endParaRPr lang="en-US">
              <a:latin typeface="Inconsolata" charset="0"/>
              <a:cs typeface="Inconsolata" charset="0"/>
            </a:endParaRPr>
          </a:p>
          <a:p>
            <a:pPr marL="0" indent="0">
              <a:buNone/>
            </a:pPr>
            <a:r>
              <a:rPr lang="en-US">
                <a:latin typeface="Inconsolata" charset="0"/>
                <a:cs typeface="Inconsolata" charset="0"/>
              </a:rPr>
              <a:t>	let z = ...</a:t>
            </a:r>
            <a:br>
              <a:rPr lang="en-US">
                <a:sym typeface="+mn-ea"/>
              </a:rPr>
            </a:b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 b="1">
                <a:sym typeface="+mn-ea"/>
              </a:rPr>
              <a:t>Merr</a:t>
            </a:r>
            <a:r>
              <a:rPr lang="en-US">
                <a:sym typeface="+mn-ea"/>
              </a:rPr>
              <a:t>: no way :(</a:t>
            </a:r>
            <a:endParaRPr lang="en-US" b="1"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3329</Words>
  <Application>WPS Presentation</Application>
  <PresentationFormat>宽屏</PresentationFormat>
  <Paragraphs>151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Wingdings</vt:lpstr>
      <vt:lpstr>Inconsolata</vt:lpstr>
      <vt:lpstr>Arial Black</vt:lpstr>
      <vt:lpstr>Microsoft YaHei</vt:lpstr>
      <vt:lpstr>方正黑体_GBK</vt:lpstr>
      <vt:lpstr>Arial Unicode MS</vt:lpstr>
      <vt:lpstr>SimSun</vt:lpstr>
      <vt:lpstr>方正书宋_GBK</vt:lpstr>
      <vt:lpstr>DejaVu Serif</vt:lpstr>
      <vt:lpstr>Office Theme</vt:lpstr>
      <vt:lpstr>LRGREP</vt:lpstr>
      <vt:lpstr>Problem statement</vt:lpstr>
      <vt:lpstr>PowerPoint 演示文稿</vt:lpstr>
      <vt:lpstr>Potential solutions</vt:lpstr>
      <vt:lpstr>LRGREP: Matching the stack</vt:lpstr>
      <vt:lpstr>LRGREP build pipeline</vt:lpstr>
      <vt:lpstr>LRGREP patterns</vt:lpstr>
      <vt:lpstr>LRGREP: Dealing with reductions</vt:lpstr>
      <vt:lpstr>LRGREP: Dealing with reductions</vt:lpstr>
      <vt:lpstr>LRGREP: Dealing with reductions</vt:lpstr>
      <vt:lpstr>LRGREP: Current state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def</dc:creator>
  <cp:lastModifiedBy>def</cp:lastModifiedBy>
  <cp:revision>208</cp:revision>
  <dcterms:created xsi:type="dcterms:W3CDTF">2022-04-27T09:58:55Z</dcterms:created>
  <dcterms:modified xsi:type="dcterms:W3CDTF">2022-04-27T09:58:55Z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