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8" r:id="rId1"/>
  </p:sldMasterIdLst>
  <p:sldIdLst>
    <p:sldId id="256" r:id="rId2"/>
    <p:sldId id="264" r:id="rId3"/>
    <p:sldId id="258" r:id="rId4"/>
    <p:sldId id="259" r:id="rId5"/>
    <p:sldId id="260" r:id="rId6"/>
    <p:sldId id="267" r:id="rId7"/>
    <p:sldId id="268" r:id="rId8"/>
    <p:sldId id="261" r:id="rId9"/>
    <p:sldId id="265" r:id="rId10"/>
    <p:sldId id="262" r:id="rId11"/>
    <p:sldId id="26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11"/>
    <p:restoredTop sz="96341"/>
  </p:normalViewPr>
  <p:slideViewPr>
    <p:cSldViewPr snapToGrid="0" snapToObjects="1">
      <p:cViewPr>
        <p:scale>
          <a:sx n="105" d="100"/>
          <a:sy n="105" d="100"/>
        </p:scale>
        <p:origin x="14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B75-CF9E-8E46-894F-73376774B85A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91F8-FED3-B243-ABBA-FB54F10AE50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063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B75-CF9E-8E46-894F-73376774B85A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91F8-FED3-B243-ABBA-FB54F10AE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8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B75-CF9E-8E46-894F-73376774B85A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91F8-FED3-B243-ABBA-FB54F10AE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4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B75-CF9E-8E46-894F-73376774B85A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91F8-FED3-B243-ABBA-FB54F10AE50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8356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B75-CF9E-8E46-894F-73376774B85A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91F8-FED3-B243-ABBA-FB54F10AE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73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B75-CF9E-8E46-894F-73376774B85A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91F8-FED3-B243-ABBA-FB54F10AE5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9729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B75-CF9E-8E46-894F-73376774B85A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91F8-FED3-B243-ABBA-FB54F10AE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B75-CF9E-8E46-894F-73376774B85A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91F8-FED3-B243-ABBA-FB54F10AE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99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B75-CF9E-8E46-894F-73376774B85A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91F8-FED3-B243-ABBA-FB54F10AE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583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B75-CF9E-8E46-894F-73376774B85A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91F8-FED3-B243-ABBA-FB54F10AE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1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B75-CF9E-8E46-894F-73376774B85A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91F8-FED3-B243-ABBA-FB54F10AE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223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B75-CF9E-8E46-894F-73376774B85A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91F8-FED3-B243-ABBA-FB54F10AE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37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B75-CF9E-8E46-894F-73376774B85A}" type="datetimeFigureOut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91F8-FED3-B243-ABBA-FB54F10AE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427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B75-CF9E-8E46-894F-73376774B85A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91F8-FED3-B243-ABBA-FB54F10AE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8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B75-CF9E-8E46-894F-73376774B85A}" type="datetimeFigureOut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91F8-FED3-B243-ABBA-FB54F10AE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3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B75-CF9E-8E46-894F-73376774B85A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91F8-FED3-B243-ABBA-FB54F10AE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9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B75-CF9E-8E46-894F-73376774B85A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91F8-FED3-B243-ABBA-FB54F10AE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7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4749B75-CF9E-8E46-894F-73376774B85A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5C591F8-FED3-B243-ABBA-FB54F10AE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12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282" y="282714"/>
            <a:ext cx="11035145" cy="1185345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l-GR" sz="4000" dirty="0" smtClean="0"/>
              <a:t>Πανεπιστήμιο Μακεδονίας</a:t>
            </a:r>
            <a:br>
              <a:rPr lang="el-GR" sz="4000" dirty="0" smtClean="0"/>
            </a:br>
            <a:r>
              <a:rPr lang="el-GR" sz="4000" dirty="0" smtClean="0"/>
              <a:t>Τμήμα Εφαρμοσμένης Πληροφορικής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92282" y="3806455"/>
            <a:ext cx="4455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+mj-lt"/>
              </a:rPr>
              <a:t>Φοιτητής</a:t>
            </a:r>
            <a:r>
              <a:rPr lang="en-US" sz="2000" dirty="0">
                <a:latin typeface="+mj-lt"/>
              </a:rPr>
              <a:t>: </a:t>
            </a:r>
            <a:r>
              <a:rPr lang="el-GR" sz="2000" dirty="0">
                <a:latin typeface="+mj-lt"/>
              </a:rPr>
              <a:t>Καραμούλας </a:t>
            </a:r>
            <a:r>
              <a:rPr lang="el-GR" sz="2000" dirty="0" smtClean="0">
                <a:latin typeface="+mj-lt"/>
              </a:rPr>
              <a:t>Ελευθέριος</a:t>
            </a:r>
            <a:endParaRPr lang="en-US" sz="2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282" y="4655371"/>
            <a:ext cx="57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+mj-lt"/>
              </a:rPr>
              <a:t>Επιβλέπων καθηγητής</a:t>
            </a:r>
            <a:r>
              <a:rPr lang="en-US" sz="2000" dirty="0">
                <a:latin typeface="+mj-lt"/>
              </a:rPr>
              <a:t>: </a:t>
            </a:r>
            <a:r>
              <a:rPr lang="el-GR" sz="2000" dirty="0">
                <a:latin typeface="+mj-lt"/>
              </a:rPr>
              <a:t>Ευαγγελίδης Γεώργιος</a:t>
            </a:r>
            <a:endParaRPr lang="en-US" sz="2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8939" y="6186303"/>
            <a:ext cx="3521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Ακαδημαϊκό έτος 2017-2018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92282" y="1924110"/>
            <a:ext cx="11035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+mj-lt"/>
              </a:rPr>
              <a:t>Θέμα πτυχιακής</a:t>
            </a:r>
            <a:br>
              <a:rPr lang="el-GR" sz="2400" dirty="0">
                <a:latin typeface="+mj-lt"/>
              </a:rPr>
            </a:br>
            <a:r>
              <a:rPr lang="en-US" sz="2400" dirty="0" smtClean="0">
                <a:latin typeface="+mj-lt"/>
              </a:rPr>
              <a:t>Sentiment </a:t>
            </a:r>
            <a:r>
              <a:rPr lang="el-GR" sz="2400" dirty="0">
                <a:latin typeface="+mj-lt"/>
              </a:rPr>
              <a:t>ανάλυση σε </a:t>
            </a:r>
            <a:r>
              <a:rPr lang="en-US" sz="2400" dirty="0">
                <a:latin typeface="+mj-lt"/>
              </a:rPr>
              <a:t>twitter </a:t>
            </a:r>
            <a:r>
              <a:rPr lang="en-US" sz="2400" dirty="0" smtClean="0">
                <a:latin typeface="+mj-lt"/>
              </a:rPr>
              <a:t>posts</a:t>
            </a:r>
          </a:p>
          <a:p>
            <a:pPr algn="ctr"/>
            <a:r>
              <a:rPr lang="el-GR" sz="2400" dirty="0" smtClean="0">
                <a:latin typeface="+mj-lt"/>
              </a:rPr>
              <a:t>με </a:t>
            </a:r>
            <a:r>
              <a:rPr lang="el-GR" sz="2400" dirty="0">
                <a:latin typeface="+mj-lt"/>
              </a:rPr>
              <a:t>χρήση </a:t>
            </a:r>
            <a:r>
              <a:rPr lang="en-US" sz="2400" dirty="0">
                <a:latin typeface="+mj-lt"/>
              </a:rPr>
              <a:t>E</a:t>
            </a:r>
            <a:r>
              <a:rPr lang="en-US" sz="2400" dirty="0" smtClean="0">
                <a:latin typeface="+mj-lt"/>
              </a:rPr>
              <a:t>lastick </a:t>
            </a:r>
            <a:r>
              <a:rPr lang="en-US" sz="2400" dirty="0">
                <a:latin typeface="+mj-lt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32801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252000"/>
            <a:ext cx="8534400" cy="1507067"/>
          </a:xfrm>
        </p:spPr>
        <p:txBody>
          <a:bodyPr/>
          <a:lstStyle/>
          <a:p>
            <a:r>
              <a:rPr lang="el-GR" dirty="0" smtClean="0"/>
              <a:t>Αποτελέσματα Συγκρίσεων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759067"/>
            <a:ext cx="5347689" cy="405651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555" y="1759066"/>
            <a:ext cx="5347689" cy="405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252000"/>
            <a:ext cx="8534400" cy="1507067"/>
          </a:xfrm>
        </p:spPr>
        <p:txBody>
          <a:bodyPr/>
          <a:lstStyle/>
          <a:p>
            <a:r>
              <a:rPr lang="el-GR" dirty="0"/>
              <a:t>Συμπεράσματα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759067"/>
            <a:ext cx="9530592" cy="4739269"/>
          </a:xfrm>
        </p:spPr>
        <p:txBody>
          <a:bodyPr anchor="t">
            <a:noAutofit/>
          </a:bodyPr>
          <a:lstStyle/>
          <a:p>
            <a:r>
              <a:rPr lang="el-GR" sz="2800" dirty="0" smtClean="0">
                <a:solidFill>
                  <a:schemeClr val="tx1"/>
                </a:solidFill>
              </a:rPr>
              <a:t>Διαφορές στα αποτελέσματα ανάλογα με το χρησιμοποιούμενο σετ δεδομένων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l-GR" sz="2800" dirty="0" smtClean="0">
                <a:solidFill>
                  <a:schemeClr val="tx1"/>
                </a:solidFill>
              </a:rPr>
              <a:t>Η αποτελεσματικότητα </a:t>
            </a:r>
            <a:r>
              <a:rPr lang="en-US" sz="2800" dirty="0" smtClean="0">
                <a:solidFill>
                  <a:schemeClr val="tx1"/>
                </a:solidFill>
              </a:rPr>
              <a:t>NLP </a:t>
            </a:r>
            <a:r>
              <a:rPr lang="el-GR" sz="2800" dirty="0" smtClean="0">
                <a:solidFill>
                  <a:schemeClr val="tx1"/>
                </a:solidFill>
              </a:rPr>
              <a:t>μεθοδολογιών βασίζεται στην πολυπλοκότητα επεξεργασίας</a:t>
            </a:r>
          </a:p>
          <a:p>
            <a:pPr lvl="1"/>
            <a:r>
              <a:rPr lang="el-GR" sz="2000" dirty="0" smtClean="0">
                <a:solidFill>
                  <a:schemeClr val="tx1"/>
                </a:solidFill>
              </a:rPr>
              <a:t>Πιο εξειδικευμένη γλωσσική επεξεργασία βασιζόμενη σε γλωσσικά και γραμματικά χαρακτηριστικά και κανόνες.</a:t>
            </a:r>
          </a:p>
          <a:p>
            <a:pPr lvl="1"/>
            <a:r>
              <a:rPr lang="el-GR" sz="2000" dirty="0" smtClean="0">
                <a:solidFill>
                  <a:schemeClr val="tx1"/>
                </a:solidFill>
              </a:rPr>
              <a:t>Σε αντίθετη περίπτωση μπορεί να έχουμε μη επιθυμητή/αρνητική επιρροή στα δεδομένα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smtClean="0">
                <a:solidFill>
                  <a:schemeClr val="tx1"/>
                </a:solidFill>
              </a:rPr>
              <a:t>και επομένως στα αποτελέσματα</a:t>
            </a:r>
          </a:p>
          <a:p>
            <a:r>
              <a:rPr lang="el-GR" sz="2800" dirty="0" smtClean="0">
                <a:solidFill>
                  <a:schemeClr val="tx1"/>
                </a:solidFill>
              </a:rPr>
              <a:t>Ο συνδυασμός διαφορετικών μεθοδολογιών επιφέρει καλύτερα αποτελέσματα</a:t>
            </a:r>
          </a:p>
        </p:txBody>
      </p:sp>
    </p:spTree>
    <p:extLst>
      <p:ext uri="{BB962C8B-B14F-4D97-AF65-F5344CB8AC3E}">
        <p14:creationId xmlns:p14="http://schemas.microsoft.com/office/powerpoint/2010/main" val="161116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252000"/>
            <a:ext cx="8534400" cy="1507067"/>
          </a:xfrm>
        </p:spPr>
        <p:txBody>
          <a:bodyPr/>
          <a:lstStyle/>
          <a:p>
            <a:r>
              <a:rPr lang="el-GR" dirty="0" smtClean="0"/>
              <a:t>Συμπεράσματα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759067"/>
            <a:ext cx="10152384" cy="4714885"/>
          </a:xfrm>
        </p:spPr>
        <p:txBody>
          <a:bodyPr anchor="t">
            <a:normAutofit/>
          </a:bodyPr>
          <a:lstStyle/>
          <a:p>
            <a:r>
              <a:rPr lang="el-GR" sz="2800" dirty="0" smtClean="0">
                <a:solidFill>
                  <a:schemeClr val="tx1"/>
                </a:solidFill>
              </a:rPr>
              <a:t>Τα αποτελέσματα κατά την συλλογή και ανάλυση των </a:t>
            </a:r>
            <a:r>
              <a:rPr lang="en-US" sz="2800" dirty="0" smtClean="0">
                <a:solidFill>
                  <a:schemeClr val="tx1"/>
                </a:solidFill>
              </a:rPr>
              <a:t>twitter posts </a:t>
            </a:r>
            <a:r>
              <a:rPr lang="el-GR" sz="2800" dirty="0" smtClean="0">
                <a:solidFill>
                  <a:schemeClr val="tx1"/>
                </a:solidFill>
              </a:rPr>
              <a:t>μπορούν να βελτιωθούν αν στην επιλογή χαρακτηριστικών λάβουμε υπόψιν και συνώνυμα των </a:t>
            </a:r>
            <a:r>
              <a:rPr lang="el-GR" sz="2800" dirty="0" smtClean="0">
                <a:solidFill>
                  <a:schemeClr val="tx1"/>
                </a:solidFill>
              </a:rPr>
              <a:t>λέξεων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l-GR" sz="2800" smtClean="0">
                <a:solidFill>
                  <a:schemeClr val="tx1"/>
                </a:solidFill>
              </a:rPr>
              <a:t>μέρη </a:t>
            </a:r>
            <a:r>
              <a:rPr lang="el-GR" sz="2800" dirty="0" smtClean="0">
                <a:solidFill>
                  <a:schemeClr val="tx1"/>
                </a:solidFill>
              </a:rPr>
              <a:t>του λόγου και </a:t>
            </a:r>
            <a:r>
              <a:rPr lang="el-GR" sz="2800" smtClean="0">
                <a:solidFill>
                  <a:schemeClr val="tx1"/>
                </a:solidFill>
              </a:rPr>
              <a:t>σπάνιους όρους.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l-GR" sz="2800" dirty="0" smtClean="0">
                <a:solidFill>
                  <a:schemeClr val="tx1"/>
                </a:solidFill>
              </a:rPr>
              <a:t>Η χρήση ενός </a:t>
            </a:r>
            <a:r>
              <a:rPr lang="en-US" sz="2800" dirty="0" err="1" smtClean="0">
                <a:solidFill>
                  <a:schemeClr val="tx1"/>
                </a:solidFill>
              </a:rPr>
              <a:t>VoteClassifier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l-GR" sz="2800" dirty="0" smtClean="0">
                <a:solidFill>
                  <a:schemeClr val="tx1"/>
                </a:solidFill>
              </a:rPr>
              <a:t>που δίνει μια τελική απάντηση βασιζόμενος στην πλειοψηφία των απαντήσεων από άλλους </a:t>
            </a:r>
            <a:r>
              <a:rPr lang="el-GR" sz="2800" dirty="0" err="1" smtClean="0">
                <a:solidFill>
                  <a:schemeClr val="tx1"/>
                </a:solidFill>
              </a:rPr>
              <a:t>κατηγοριοποιητές</a:t>
            </a:r>
            <a:r>
              <a:rPr lang="el-GR" sz="2800" dirty="0" smtClean="0">
                <a:solidFill>
                  <a:schemeClr val="tx1"/>
                </a:solidFill>
              </a:rPr>
              <a:t> αυξάνει την εγκυρότητα των αποτελεσμάτων.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l-GR" sz="2800" dirty="0" smtClean="0">
              <a:solidFill>
                <a:schemeClr val="tx1"/>
              </a:solidFill>
            </a:endParaRPr>
          </a:p>
          <a:p>
            <a:endParaRPr lang="el-GR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68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252000"/>
            <a:ext cx="8534400" cy="1507067"/>
          </a:xfrm>
        </p:spPr>
        <p:txBody>
          <a:bodyPr/>
          <a:lstStyle/>
          <a:p>
            <a:r>
              <a:rPr lang="el-GR" dirty="0"/>
              <a:t>Στόχοι της πτυχιακής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759067"/>
            <a:ext cx="10213344" cy="4800229"/>
          </a:xfrm>
        </p:spPr>
        <p:txBody>
          <a:bodyPr anchor="t">
            <a:noAutofit/>
          </a:bodyPr>
          <a:lstStyle/>
          <a:p>
            <a:r>
              <a:rPr lang="el-GR" sz="2800" dirty="0">
                <a:solidFill>
                  <a:schemeClr val="tx1"/>
                </a:solidFill>
              </a:rPr>
              <a:t>Ανακάλυψη </a:t>
            </a:r>
            <a:r>
              <a:rPr lang="el-GR" sz="2800" dirty="0" smtClean="0">
                <a:solidFill>
                  <a:schemeClr val="tx1"/>
                </a:solidFill>
              </a:rPr>
              <a:t>δυνατοτήτων </a:t>
            </a:r>
            <a:r>
              <a:rPr lang="el-GR" sz="2800" dirty="0">
                <a:solidFill>
                  <a:schemeClr val="tx1"/>
                </a:solidFill>
              </a:rPr>
              <a:t>που παρέχουν τα </a:t>
            </a:r>
            <a:r>
              <a:rPr lang="en-US" sz="2800" dirty="0">
                <a:solidFill>
                  <a:schemeClr val="tx1"/>
                </a:solidFill>
              </a:rPr>
              <a:t>big data</a:t>
            </a:r>
            <a:endParaRPr lang="el-GR" sz="2800" dirty="0">
              <a:solidFill>
                <a:schemeClr val="tx1"/>
              </a:solidFill>
            </a:endParaRPr>
          </a:p>
          <a:p>
            <a:r>
              <a:rPr lang="el-GR" sz="2800" dirty="0">
                <a:solidFill>
                  <a:schemeClr val="tx1"/>
                </a:solidFill>
              </a:rPr>
              <a:t>Μελέτη </a:t>
            </a:r>
            <a:r>
              <a:rPr lang="el-GR" sz="2800" dirty="0" smtClean="0">
                <a:solidFill>
                  <a:schemeClr val="tx1"/>
                </a:solidFill>
              </a:rPr>
              <a:t>των </a:t>
            </a:r>
            <a:r>
              <a:rPr lang="el-GR" sz="2800" dirty="0">
                <a:solidFill>
                  <a:schemeClr val="tx1"/>
                </a:solidFill>
              </a:rPr>
              <a:t>μεθοδολογιών προ-επεξεργασίας κειμένου</a:t>
            </a:r>
            <a:r>
              <a:rPr lang="en-US" sz="2800" dirty="0">
                <a:solidFill>
                  <a:schemeClr val="tx1"/>
                </a:solidFill>
              </a:rPr>
              <a:t> (NLP)</a:t>
            </a:r>
            <a:endParaRPr lang="el-GR" sz="2800" dirty="0">
              <a:solidFill>
                <a:schemeClr val="tx1"/>
              </a:solidFill>
            </a:endParaRPr>
          </a:p>
          <a:p>
            <a:r>
              <a:rPr lang="el-GR" sz="2800" dirty="0">
                <a:solidFill>
                  <a:schemeClr val="tx1"/>
                </a:solidFill>
              </a:rPr>
              <a:t>Μελέτη </a:t>
            </a:r>
            <a:r>
              <a:rPr lang="el-GR" sz="2800" dirty="0" smtClean="0">
                <a:solidFill>
                  <a:schemeClr val="tx1"/>
                </a:solidFill>
              </a:rPr>
              <a:t>των </a:t>
            </a:r>
            <a:r>
              <a:rPr lang="el-GR" sz="2800" dirty="0">
                <a:solidFill>
                  <a:schemeClr val="tx1"/>
                </a:solidFill>
              </a:rPr>
              <a:t>μεθοδολογιών </a:t>
            </a:r>
            <a:r>
              <a:rPr lang="en-US" sz="2800" dirty="0" smtClean="0">
                <a:solidFill>
                  <a:schemeClr val="tx1"/>
                </a:solidFill>
              </a:rPr>
              <a:t>machine</a:t>
            </a:r>
            <a:r>
              <a:rPr lang="el-GR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learning</a:t>
            </a:r>
            <a:r>
              <a:rPr lang="el-GR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/classification </a:t>
            </a:r>
            <a:r>
              <a:rPr lang="el-GR" sz="2800" dirty="0">
                <a:solidFill>
                  <a:schemeClr val="tx1"/>
                </a:solidFill>
              </a:rPr>
              <a:t>με απώτερο σκοπό το </a:t>
            </a:r>
            <a:r>
              <a:rPr lang="en-US" sz="2800" dirty="0">
                <a:solidFill>
                  <a:schemeClr val="tx1"/>
                </a:solidFill>
              </a:rPr>
              <a:t>sentiment analysis</a:t>
            </a:r>
          </a:p>
          <a:p>
            <a:r>
              <a:rPr lang="el-GR" sz="2800" dirty="0">
                <a:solidFill>
                  <a:schemeClr val="tx1"/>
                </a:solidFill>
              </a:rPr>
              <a:t>Παρουσίαση των τεχνολογιών </a:t>
            </a:r>
            <a:r>
              <a:rPr lang="en-US" sz="2800" dirty="0">
                <a:solidFill>
                  <a:schemeClr val="tx1"/>
                </a:solidFill>
              </a:rPr>
              <a:t>ELK (Elasticsearch, Logstash, Kibana)</a:t>
            </a:r>
            <a:endParaRPr lang="el-GR" sz="2800" dirty="0">
              <a:solidFill>
                <a:schemeClr val="tx1"/>
              </a:solidFill>
            </a:endParaRPr>
          </a:p>
          <a:p>
            <a:r>
              <a:rPr lang="el-GR" sz="2800" dirty="0">
                <a:solidFill>
                  <a:schemeClr val="tx1"/>
                </a:solidFill>
              </a:rPr>
              <a:t>Μελέτη </a:t>
            </a:r>
            <a:r>
              <a:rPr lang="el-GR" sz="2800" dirty="0" smtClean="0">
                <a:solidFill>
                  <a:schemeClr val="tx1"/>
                </a:solidFill>
              </a:rPr>
              <a:t>των </a:t>
            </a:r>
            <a:r>
              <a:rPr lang="el-GR" sz="2800" dirty="0">
                <a:solidFill>
                  <a:schemeClr val="tx1"/>
                </a:solidFill>
              </a:rPr>
              <a:t>αποτελεσμάτων </a:t>
            </a:r>
            <a:r>
              <a:rPr lang="el-GR" sz="2800" dirty="0" smtClean="0">
                <a:solidFill>
                  <a:schemeClr val="tx1"/>
                </a:solidFill>
              </a:rPr>
              <a:t>με </a:t>
            </a:r>
            <a:r>
              <a:rPr lang="el-GR" sz="2800" dirty="0">
                <a:solidFill>
                  <a:schemeClr val="tx1"/>
                </a:solidFill>
              </a:rPr>
              <a:t>τους δυνατούς συνδυασμούς επεξεργασίας και </a:t>
            </a:r>
            <a:r>
              <a:rPr lang="el-GR" sz="2800" dirty="0" smtClean="0">
                <a:solidFill>
                  <a:schemeClr val="tx1"/>
                </a:solidFill>
              </a:rPr>
              <a:t>μεθοδολογιών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904" y="140579"/>
            <a:ext cx="1813560" cy="181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3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252000"/>
            <a:ext cx="8534400" cy="1507067"/>
          </a:xfrm>
        </p:spPr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759067"/>
            <a:ext cx="10054848" cy="4714885"/>
          </a:xfrm>
        </p:spPr>
        <p:txBody>
          <a:bodyPr anchor="t">
            <a:noAutofit/>
          </a:bodyPr>
          <a:lstStyle/>
          <a:p>
            <a:r>
              <a:rPr lang="el-GR" sz="2800" dirty="0" smtClean="0">
                <a:solidFill>
                  <a:schemeClr val="tx1"/>
                </a:solidFill>
              </a:rPr>
              <a:t>Αποτελούν μεγαλύτερο τμήμα των δεδομένων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l-GR" sz="2800" dirty="0" smtClean="0">
                <a:solidFill>
                  <a:schemeClr val="tx1"/>
                </a:solidFill>
              </a:rPr>
              <a:t>εκεί έξω</a:t>
            </a:r>
            <a:endParaRPr lang="is-IS" sz="2800" dirty="0" smtClean="0">
              <a:solidFill>
                <a:schemeClr val="tx1"/>
              </a:solidFill>
            </a:endParaRPr>
          </a:p>
          <a:p>
            <a:r>
              <a:rPr lang="el-GR" sz="2800" dirty="0" smtClean="0">
                <a:solidFill>
                  <a:schemeClr val="tx1"/>
                </a:solidFill>
              </a:rPr>
              <a:t>Επηρεάζουν συμπεριφορές και </a:t>
            </a:r>
            <a:r>
              <a:rPr lang="el-GR" sz="2800" dirty="0">
                <a:solidFill>
                  <a:schemeClr val="tx1"/>
                </a:solidFill>
              </a:rPr>
              <a:t>την </a:t>
            </a:r>
            <a:r>
              <a:rPr lang="el-GR" sz="2800" dirty="0" smtClean="0">
                <a:solidFill>
                  <a:schemeClr val="tx1"/>
                </a:solidFill>
              </a:rPr>
              <a:t>καθημερινότητα</a:t>
            </a:r>
            <a:endParaRPr lang="is-IS" sz="2800" dirty="0" smtClean="0">
              <a:solidFill>
                <a:schemeClr val="tx1"/>
              </a:solidFill>
            </a:endParaRPr>
          </a:p>
          <a:p>
            <a:r>
              <a:rPr lang="el-GR" sz="2800" dirty="0" smtClean="0">
                <a:solidFill>
                  <a:schemeClr val="tx1"/>
                </a:solidFill>
              </a:rPr>
              <a:t>Προσφέρουν πολλές δυνατότητες χρήσης</a:t>
            </a:r>
          </a:p>
          <a:p>
            <a:r>
              <a:rPr lang="el-GR" sz="2800" dirty="0" smtClean="0">
                <a:solidFill>
                  <a:schemeClr val="tx1"/>
                </a:solidFill>
              </a:rPr>
              <a:t>Μεταξύ αυτών </a:t>
            </a:r>
            <a:r>
              <a:rPr lang="el-GR" sz="2800" dirty="0">
                <a:solidFill>
                  <a:schemeClr val="tx1"/>
                </a:solidFill>
              </a:rPr>
              <a:t>για </a:t>
            </a:r>
            <a:r>
              <a:rPr lang="el-GR" sz="2800" dirty="0" smtClean="0">
                <a:solidFill>
                  <a:schemeClr val="tx1"/>
                </a:solidFill>
              </a:rPr>
              <a:t>εξόρυξη πληροφοριών κάτι που συμβάλλει</a:t>
            </a:r>
          </a:p>
          <a:p>
            <a:pPr lvl="1"/>
            <a:r>
              <a:rPr lang="el-GR" sz="2000" dirty="0" smtClean="0">
                <a:solidFill>
                  <a:schemeClr val="tx1"/>
                </a:solidFill>
              </a:rPr>
              <a:t>Γεφύρωση του χάσματος μεταξύ εταιρειών και πελατών</a:t>
            </a:r>
          </a:p>
          <a:p>
            <a:pPr lvl="1"/>
            <a:r>
              <a:rPr lang="el-GR" sz="2000" dirty="0" smtClean="0">
                <a:solidFill>
                  <a:schemeClr val="tx1"/>
                </a:solidFill>
              </a:rPr>
              <a:t>Ανακάλυψη συνηθειών και προτιμήσεων</a:t>
            </a:r>
          </a:p>
          <a:p>
            <a:pPr lvl="1"/>
            <a:r>
              <a:rPr lang="el-GR" sz="2000" dirty="0" smtClean="0">
                <a:solidFill>
                  <a:schemeClr val="tx1"/>
                </a:solidFill>
              </a:rPr>
              <a:t>Γρήγορη απόκριση σε συγκεκριμένες καταστάσεις</a:t>
            </a:r>
          </a:p>
          <a:p>
            <a:pPr lvl="1"/>
            <a:r>
              <a:rPr lang="el-GR" sz="2000" dirty="0" smtClean="0">
                <a:solidFill>
                  <a:schemeClr val="tx1"/>
                </a:solidFill>
              </a:rPr>
              <a:t>Πρόβλεψη μελλοντικών καταστάσεων και αποτελεσμάτων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616" y="252000"/>
            <a:ext cx="2105664" cy="184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8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252000"/>
            <a:ext cx="8534400" cy="1507067"/>
          </a:xfrm>
        </p:spPr>
        <p:txBody>
          <a:bodyPr/>
          <a:lstStyle/>
          <a:p>
            <a:r>
              <a:rPr lang="en-US" dirty="0" smtClean="0"/>
              <a:t>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759067"/>
            <a:ext cx="9932928" cy="4934341"/>
          </a:xfrm>
        </p:spPr>
        <p:txBody>
          <a:bodyPr anchor="t">
            <a:normAutofit/>
          </a:bodyPr>
          <a:lstStyle/>
          <a:p>
            <a:r>
              <a:rPr lang="el-GR" sz="2800" dirty="0" smtClean="0">
                <a:solidFill>
                  <a:schemeClr val="tx1"/>
                </a:solidFill>
              </a:rPr>
              <a:t>Σημαντικό βήμα για εξειδικευμένη γλωσσική επεξεργασία των δεδομένων</a:t>
            </a:r>
          </a:p>
          <a:p>
            <a:r>
              <a:rPr lang="el-GR" sz="2800" dirty="0">
                <a:solidFill>
                  <a:schemeClr val="tx1"/>
                </a:solidFill>
              </a:rPr>
              <a:t>Βοηθάει το πρόγραμμα να </a:t>
            </a:r>
            <a:r>
              <a:rPr lang="en-US" sz="2800" dirty="0">
                <a:solidFill>
                  <a:schemeClr val="tx1"/>
                </a:solidFill>
              </a:rPr>
              <a:t>“</a:t>
            </a:r>
            <a:r>
              <a:rPr lang="el-GR" sz="2800" dirty="0">
                <a:solidFill>
                  <a:schemeClr val="tx1"/>
                </a:solidFill>
              </a:rPr>
              <a:t>κατανοήσει</a:t>
            </a:r>
            <a:r>
              <a:rPr lang="en-US" sz="2800" dirty="0">
                <a:solidFill>
                  <a:schemeClr val="tx1"/>
                </a:solidFill>
              </a:rPr>
              <a:t>”</a:t>
            </a:r>
            <a:r>
              <a:rPr lang="el-GR" sz="2800" dirty="0">
                <a:solidFill>
                  <a:schemeClr val="tx1"/>
                </a:solidFill>
              </a:rPr>
              <a:t> το </a:t>
            </a:r>
            <a:r>
              <a:rPr lang="el-GR" sz="2800" dirty="0" smtClean="0">
                <a:solidFill>
                  <a:schemeClr val="tx1"/>
                </a:solidFill>
              </a:rPr>
              <a:t>κείμενο </a:t>
            </a:r>
          </a:p>
          <a:p>
            <a:r>
              <a:rPr lang="el-GR" sz="2800" dirty="0" smtClean="0">
                <a:solidFill>
                  <a:schemeClr val="tx1"/>
                </a:solidFill>
              </a:rPr>
              <a:t>Πολλοί δυνατοί συνδυασμοί μεθόδων με διαφορετικά αποτελέσματα</a:t>
            </a:r>
          </a:p>
          <a:p>
            <a:pPr lvl="1"/>
            <a:r>
              <a:rPr lang="el-GR" sz="2600" dirty="0" smtClean="0">
                <a:solidFill>
                  <a:schemeClr val="tx1"/>
                </a:solidFill>
              </a:rPr>
              <a:t>Απλές μέθοδοι όπως </a:t>
            </a:r>
            <a:r>
              <a:rPr lang="en-US" sz="2600" dirty="0" smtClean="0">
                <a:solidFill>
                  <a:schemeClr val="tx1"/>
                </a:solidFill>
              </a:rPr>
              <a:t>stemming, lemmatization </a:t>
            </a:r>
            <a:r>
              <a:rPr lang="el-GR" sz="2600" dirty="0" smtClean="0">
                <a:solidFill>
                  <a:schemeClr val="tx1"/>
                </a:solidFill>
              </a:rPr>
              <a:t>και αφαίρεση </a:t>
            </a:r>
            <a:r>
              <a:rPr lang="en-US" sz="2600" dirty="0" smtClean="0">
                <a:solidFill>
                  <a:schemeClr val="tx1"/>
                </a:solidFill>
              </a:rPr>
              <a:t>stop words</a:t>
            </a:r>
          </a:p>
          <a:p>
            <a:pPr lvl="1"/>
            <a:r>
              <a:rPr lang="el-GR" sz="2600" dirty="0" smtClean="0">
                <a:solidFill>
                  <a:schemeClr val="tx1"/>
                </a:solidFill>
              </a:rPr>
              <a:t>Σύνθετοι μέθοδοι όπως </a:t>
            </a:r>
            <a:r>
              <a:rPr lang="en-US" sz="2600" dirty="0" smtClean="0">
                <a:solidFill>
                  <a:schemeClr val="tx1"/>
                </a:solidFill>
              </a:rPr>
              <a:t>regular expressions </a:t>
            </a:r>
            <a:r>
              <a:rPr lang="el-GR" sz="2600" dirty="0" smtClean="0">
                <a:solidFill>
                  <a:schemeClr val="tx1"/>
                </a:solidFill>
              </a:rPr>
              <a:t>για εντοπισμό μοτίβων </a:t>
            </a:r>
          </a:p>
        </p:txBody>
      </p:sp>
    </p:spTree>
    <p:extLst>
      <p:ext uri="{BB962C8B-B14F-4D97-AF65-F5344CB8AC3E}">
        <p14:creationId xmlns:p14="http://schemas.microsoft.com/office/powerpoint/2010/main" val="133905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252000"/>
            <a:ext cx="8534400" cy="1507067"/>
          </a:xfrm>
        </p:spPr>
        <p:txBody>
          <a:bodyPr/>
          <a:lstStyle/>
          <a:p>
            <a:r>
              <a:rPr lang="en-US" dirty="0" smtClean="0"/>
              <a:t>ELK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759067"/>
            <a:ext cx="10515600" cy="3599815"/>
          </a:xfrm>
        </p:spPr>
        <p:txBody>
          <a:bodyPr anchor="t"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Open Source</a:t>
            </a:r>
            <a:endParaRPr lang="el-GR" sz="2800" dirty="0" smtClean="0">
              <a:solidFill>
                <a:schemeClr val="tx1"/>
              </a:solidFill>
            </a:endParaRPr>
          </a:p>
          <a:p>
            <a:r>
              <a:rPr lang="el-GR" sz="2800" dirty="0" smtClean="0">
                <a:solidFill>
                  <a:schemeClr val="tx1"/>
                </a:solidFill>
              </a:rPr>
              <a:t>Ευκολία εκκίνησης και χρήσης</a:t>
            </a:r>
          </a:p>
          <a:p>
            <a:r>
              <a:rPr lang="el-GR" sz="2800" dirty="0" smtClean="0">
                <a:solidFill>
                  <a:schemeClr val="tx1"/>
                </a:solidFill>
              </a:rPr>
              <a:t>Γρήγορη και αποδοτική λειτουργία</a:t>
            </a:r>
          </a:p>
          <a:p>
            <a:r>
              <a:rPr lang="el-GR" sz="2800" dirty="0" smtClean="0">
                <a:solidFill>
                  <a:schemeClr val="tx1"/>
                </a:solidFill>
              </a:rPr>
              <a:t>Δυνατότητες εξειδικευμένων αναζητήσεων</a:t>
            </a:r>
          </a:p>
          <a:p>
            <a:r>
              <a:rPr lang="el-GR" sz="2800" dirty="0" smtClean="0">
                <a:solidFill>
                  <a:schemeClr val="tx1"/>
                </a:solidFill>
              </a:rPr>
              <a:t>Εύχρηστες οπτικοποιήσεις δεδομένων</a:t>
            </a:r>
            <a:endParaRPr lang="el-GR" sz="2800" dirty="0">
              <a:solidFill>
                <a:schemeClr val="tx1"/>
              </a:solidFill>
            </a:endParaRPr>
          </a:p>
          <a:p>
            <a:r>
              <a:rPr lang="el-GR" sz="2800" dirty="0" smtClean="0">
                <a:solidFill>
                  <a:schemeClr val="tx1"/>
                </a:solidFill>
              </a:rPr>
              <a:t>Εύκολη προσαρμογή ανάλογα με την περίπτωση χρήσης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l-GR" sz="2800" dirty="0" smtClean="0">
                <a:solidFill>
                  <a:schemeClr val="tx1"/>
                </a:solidFill>
              </a:rPr>
              <a:t>Υποστήριξη από την κοινότητα</a:t>
            </a:r>
            <a:endParaRPr lang="is-IS" sz="28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0000" y="598067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el-GR" dirty="0" smtClean="0"/>
              <a:t>Ωστόσο δεν είναι σε θέση με τις τρέχουσες δυνατότητες να αντικαταστήσει εργαλεία όπως το </a:t>
            </a:r>
            <a:r>
              <a:rPr lang="en-US" dirty="0" smtClean="0"/>
              <a:t>Hadoop</a:t>
            </a:r>
            <a:r>
              <a:rPr lang="el-GR" dirty="0" smtClean="0"/>
              <a:t> για ανάλυση </a:t>
            </a:r>
            <a:r>
              <a:rPr lang="en-US" dirty="0" smtClean="0"/>
              <a:t>big data.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366" y="295751"/>
            <a:ext cx="1984153" cy="198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0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252000"/>
            <a:ext cx="8534400" cy="1507067"/>
          </a:xfrm>
        </p:spPr>
        <p:txBody>
          <a:bodyPr/>
          <a:lstStyle/>
          <a:p>
            <a:r>
              <a:rPr lang="el-GR" dirty="0" smtClean="0"/>
              <a:t>Συνοπτική μεθοδολογία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21280" y="25359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0000" y="1429883"/>
            <a:ext cx="100304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80000"/>
            </a:pPr>
            <a:r>
              <a:rPr lang="el-GR" sz="2800" dirty="0" smtClean="0"/>
              <a:t>1</a:t>
            </a:r>
            <a:r>
              <a:rPr lang="el-GR" sz="2800" baseline="30000" dirty="0" smtClean="0"/>
              <a:t>ο</a:t>
            </a:r>
            <a:r>
              <a:rPr lang="el-GR" sz="2800" dirty="0" smtClean="0"/>
              <a:t> Στάδιο (Μη-αυτοματοποιημένο)</a:t>
            </a:r>
          </a:p>
          <a:p>
            <a:pPr>
              <a:buClr>
                <a:schemeClr val="tx1"/>
              </a:buClr>
              <a:buSzPct val="80000"/>
            </a:pPr>
            <a:endParaRPr lang="en-US" sz="2800" dirty="0" smtClean="0"/>
          </a:p>
          <a:p>
            <a:pPr marL="800100" lvl="1" indent="-342900"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l-GR" sz="2800" dirty="0" smtClean="0"/>
              <a:t>Επιλογή κατάλληλων σετ δεδομένων για εκπαίδευση και έλεγχο</a:t>
            </a:r>
            <a:endParaRPr lang="en-US" sz="2800" dirty="0" smtClean="0"/>
          </a:p>
          <a:p>
            <a:pPr marL="800100" lvl="1" indent="-342900"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l-GR" sz="2800" dirty="0" smtClean="0"/>
              <a:t>Ανάπτυξη κώδικα</a:t>
            </a:r>
          </a:p>
          <a:p>
            <a:pPr marL="1257300" lvl="2" indent="-342900"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l-GR" sz="2800" dirty="0" smtClean="0"/>
              <a:t>Επεξεργασία των κειμένων</a:t>
            </a:r>
            <a:endParaRPr lang="el-GR" sz="2800" dirty="0"/>
          </a:p>
          <a:p>
            <a:pPr marL="1257300" lvl="2" indent="-342900"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l-GR" sz="2800" dirty="0" smtClean="0"/>
              <a:t>Επιλογή χαρακτηριστικών</a:t>
            </a:r>
          </a:p>
          <a:p>
            <a:pPr marL="1257300" lvl="2" indent="-342900"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l-GR" sz="2800" dirty="0" smtClean="0"/>
              <a:t>Εκπαίδευση των </a:t>
            </a:r>
            <a:r>
              <a:rPr lang="el-GR" sz="2800" dirty="0"/>
              <a:t>ταξινομητών</a:t>
            </a:r>
            <a:endParaRPr lang="el-GR" sz="2800" dirty="0" smtClean="0"/>
          </a:p>
          <a:p>
            <a:pPr marL="1257300" lvl="2" indent="-342900"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l-GR" sz="2800" dirty="0" smtClean="0"/>
              <a:t>Έλεγχο ακρίβειας των ταξινομητών</a:t>
            </a:r>
            <a:endParaRPr lang="en-US" sz="2800" dirty="0" smtClean="0"/>
          </a:p>
          <a:p>
            <a:pPr marL="800100" lvl="1" indent="-342900"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l-GR" sz="2800" dirty="0" smtClean="0"/>
              <a:t>Αποθήκευση των εκπαιδευμένων </a:t>
            </a:r>
            <a:r>
              <a:rPr lang="el-GR" sz="2800" dirty="0"/>
              <a:t>ταξινομητών </a:t>
            </a:r>
            <a:r>
              <a:rPr lang="el-GR" sz="2800" dirty="0" smtClean="0"/>
              <a:t>για μελλοντική χρήση</a:t>
            </a:r>
            <a:endParaRPr lang="en-US" sz="2800" dirty="0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5099">
            <a:off x="8215218" y="591443"/>
            <a:ext cx="3855720" cy="139948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401" y="2365248"/>
            <a:ext cx="2487779" cy="175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3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252000"/>
            <a:ext cx="8534400" cy="1507067"/>
          </a:xfrm>
        </p:spPr>
        <p:txBody>
          <a:bodyPr/>
          <a:lstStyle/>
          <a:p>
            <a:r>
              <a:rPr lang="el-GR" dirty="0" smtClean="0"/>
              <a:t>Συνοπτική μεθοδολογία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39" y="1916142"/>
            <a:ext cx="8879506" cy="400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7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252000"/>
            <a:ext cx="8534400" cy="1507067"/>
          </a:xfrm>
        </p:spPr>
        <p:txBody>
          <a:bodyPr/>
          <a:lstStyle/>
          <a:p>
            <a:r>
              <a:rPr lang="el-GR" dirty="0" smtClean="0"/>
              <a:t>Συνοπτική μεθοδολογία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21280" y="25359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0000" y="1429883"/>
            <a:ext cx="100304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80000"/>
            </a:pPr>
            <a:r>
              <a:rPr lang="el-GR" sz="2800" dirty="0" smtClean="0"/>
              <a:t>2</a:t>
            </a:r>
            <a:r>
              <a:rPr lang="el-GR" sz="2800" baseline="30000" dirty="0" smtClean="0"/>
              <a:t>ο</a:t>
            </a:r>
            <a:r>
              <a:rPr lang="el-GR" sz="2800" dirty="0" smtClean="0"/>
              <a:t> Στάδιο (Αυτοματοποιημένο)</a:t>
            </a:r>
          </a:p>
          <a:p>
            <a:pPr>
              <a:buClr>
                <a:schemeClr val="tx1"/>
              </a:buClr>
              <a:buSzPct val="80000"/>
            </a:pPr>
            <a:endParaRPr lang="el-GR" sz="2800" dirty="0" smtClean="0"/>
          </a:p>
          <a:p>
            <a:pPr marL="800100" lvl="1" indent="-342900"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l-GR" sz="2800" dirty="0" smtClean="0"/>
              <a:t>Συλλογή </a:t>
            </a:r>
            <a:r>
              <a:rPr lang="en-US" sz="2800" dirty="0" smtClean="0"/>
              <a:t>twitter posts </a:t>
            </a:r>
            <a:r>
              <a:rPr lang="el-GR" sz="2800" dirty="0" smtClean="0"/>
              <a:t>με βάση λέξεις ενδιαφέροντος</a:t>
            </a:r>
            <a:r>
              <a:rPr lang="en-US" sz="2800" dirty="0" smtClean="0"/>
              <a:t> (Logstash)</a:t>
            </a:r>
            <a:endParaRPr lang="el-GR" sz="2800" dirty="0" smtClean="0"/>
          </a:p>
          <a:p>
            <a:pPr marL="800100" lvl="1" indent="-342900"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l-GR" sz="2800" dirty="0" smtClean="0"/>
              <a:t>Προσπάθεια γεωγραφικού εντοπισμού των χρηστών</a:t>
            </a:r>
          </a:p>
          <a:p>
            <a:pPr marL="800100" lvl="1" indent="-342900"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l-GR" sz="2800" dirty="0" smtClean="0"/>
              <a:t>Προ-επεξεργασία του κειμένου</a:t>
            </a:r>
          </a:p>
          <a:p>
            <a:pPr marL="800100" lvl="1" indent="-342900"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l-GR" sz="2800" dirty="0" smtClean="0"/>
              <a:t>Επιλογή χαρακτηριστικών</a:t>
            </a:r>
            <a:endParaRPr lang="el-GR" sz="2800" dirty="0"/>
          </a:p>
          <a:p>
            <a:pPr marL="800100" lvl="1" indent="-342900"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l-GR" sz="2800" dirty="0" smtClean="0"/>
              <a:t>Εκτέλεση </a:t>
            </a:r>
            <a:r>
              <a:rPr lang="en-US" sz="2800" dirty="0" smtClean="0"/>
              <a:t>sentiment analysis</a:t>
            </a:r>
          </a:p>
          <a:p>
            <a:pPr marL="800100" lvl="1" indent="-342900"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l-GR" sz="2800" dirty="0" smtClean="0"/>
              <a:t>Ευρετηριοποίηση στο </a:t>
            </a:r>
            <a:r>
              <a:rPr lang="en-US" sz="2800" dirty="0"/>
              <a:t>E</a:t>
            </a:r>
            <a:r>
              <a:rPr lang="en-US" sz="2800" dirty="0" smtClean="0"/>
              <a:t>lasticsearch</a:t>
            </a:r>
          </a:p>
          <a:p>
            <a:pPr marL="800100" lvl="1" indent="-342900"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l-GR" sz="2800" dirty="0" smtClean="0"/>
              <a:t>Οπτικοποίηση και ανάλυση αποτελεσμάτων στο </a:t>
            </a:r>
            <a:r>
              <a:rPr lang="en-US" sz="2800" dirty="0" smtClean="0"/>
              <a:t>Kibana</a:t>
            </a:r>
            <a:endParaRPr lang="is-IS" sz="2800" dirty="0" smtClean="0"/>
          </a:p>
        </p:txBody>
      </p:sp>
    </p:spTree>
    <p:extLst>
      <p:ext uri="{BB962C8B-B14F-4D97-AF65-F5344CB8AC3E}">
        <p14:creationId xmlns:p14="http://schemas.microsoft.com/office/powerpoint/2010/main" val="35830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252000"/>
            <a:ext cx="8534400" cy="1507067"/>
          </a:xfrm>
        </p:spPr>
        <p:txBody>
          <a:bodyPr/>
          <a:lstStyle/>
          <a:p>
            <a:r>
              <a:rPr lang="el-GR" dirty="0" smtClean="0"/>
              <a:t>Συνοπτική μεθοδολογία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40" y="2027291"/>
            <a:ext cx="8534400" cy="385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0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1374</TotalTime>
  <Words>396</Words>
  <Application>Microsoft Macintosh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Πανεπιστήμιο Μακεδονίας Τμήμα Εφαρμοσμένης Πληροφορικής</vt:lpstr>
      <vt:lpstr>Στόχοι της πτυχιακής</vt:lpstr>
      <vt:lpstr>Big Data</vt:lpstr>
      <vt:lpstr>NLP</vt:lpstr>
      <vt:lpstr>ELK</vt:lpstr>
      <vt:lpstr>Συνοπτική μεθοδολογία</vt:lpstr>
      <vt:lpstr>Συνοπτική μεθοδολογία</vt:lpstr>
      <vt:lpstr>Συνοπτική μεθοδολογία</vt:lpstr>
      <vt:lpstr>Συνοπτική μεθοδολογία</vt:lpstr>
      <vt:lpstr>Αποτελέσματα Συγκρίσεων</vt:lpstr>
      <vt:lpstr>Συμπεράσματα</vt:lpstr>
      <vt:lpstr>Συμπεράσματα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109</cp:revision>
  <dcterms:created xsi:type="dcterms:W3CDTF">2017-12-06T20:11:24Z</dcterms:created>
  <dcterms:modified xsi:type="dcterms:W3CDTF">2018-02-07T07:52:31Z</dcterms:modified>
</cp:coreProperties>
</file>