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JAOTadhh4IwbAEPI+0H6P0kZR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uissimas/pooa-grupos-academic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3385600"/>
            <a:ext cx="3763200" cy="17580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424925" y="386225"/>
            <a:ext cx="5819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Apresentação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61800" y="3568250"/>
            <a:ext cx="30258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60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Grupo 8</a:t>
            </a:r>
            <a:endParaRPr sz="160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João Pedro Trevisan</a:t>
            </a:r>
            <a:endParaRPr sz="160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Leticia Bossatto Marchezi</a:t>
            </a:r>
            <a:endParaRPr sz="160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Luís Augusto Simas</a:t>
            </a:r>
            <a:endParaRPr sz="160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Vitor Lopes Fabris</a:t>
            </a:r>
            <a:endParaRPr sz="160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424925" y="1601650"/>
            <a:ext cx="326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0740"/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Grupos Acadêmicos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468775" y="1354250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>
            <p:ph type="ctrTitle"/>
          </p:nvPr>
        </p:nvSpPr>
        <p:spPr>
          <a:xfrm>
            <a:off x="4231975" y="3730900"/>
            <a:ext cx="44403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5400"/>
              <a:buNone/>
            </a:pPr>
            <a:r>
              <a:rPr lang="pt-BR" sz="2177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217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3328"/>
              <a:buNone/>
            </a:pPr>
            <a:r>
              <a:rPr lang="pt-BR" sz="1844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1844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Padrões de Projeto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10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0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0"/>
          <p:cNvSpPr/>
          <p:nvPr/>
        </p:nvSpPr>
        <p:spPr>
          <a:xfrm flipH="1">
            <a:off x="4395300" y="1223700"/>
            <a:ext cx="4748700" cy="39198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>
            <p:ph type="ctrTitle"/>
          </p:nvPr>
        </p:nvSpPr>
        <p:spPr>
          <a:xfrm>
            <a:off x="4511575" y="1414450"/>
            <a:ext cx="42549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2512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Factories 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Controllers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Interfaces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Estereótipos: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enum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19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345"/>
              </a:buClr>
              <a:buSzPts val="1520"/>
              <a:buFont typeface="Montserrat"/>
              <a:buChar char="-"/>
            </a:pPr>
            <a:r>
              <a:rPr b="1" lang="pt-BR" sz="1520">
                <a:solidFill>
                  <a:srgbClr val="171345"/>
                </a:solidFill>
                <a:latin typeface="Montserrat"/>
                <a:ea typeface="Montserrat"/>
                <a:cs typeface="Montserrat"/>
                <a:sym typeface="Montserrat"/>
              </a:rPr>
              <a:t>DTO</a:t>
            </a:r>
            <a:endParaRPr b="1" sz="1520">
              <a:solidFill>
                <a:srgbClr val="1713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525" y="1849450"/>
            <a:ext cx="1498950" cy="25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75" y="1821450"/>
            <a:ext cx="3390949" cy="2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Data Transfer Objects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11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1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1"/>
          <p:cNvSpPr txBox="1"/>
          <p:nvPr>
            <p:ph type="ctrTitle"/>
          </p:nvPr>
        </p:nvSpPr>
        <p:spPr>
          <a:xfrm>
            <a:off x="8500300" y="4637600"/>
            <a:ext cx="476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452400" y="1421250"/>
            <a:ext cx="823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Deve-se prezar para que os controladores não tenham conhecimento dos objetos do sistema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Isso é alcançado por meio do uso de DTOs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DTOs são tipos que servem para transferir dados de maneira encapsulada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Isso faz com que seja enviado só aquilo que a classe destino deve ser capaz de visualizar ou operar.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ctrTitle"/>
          </p:nvPr>
        </p:nvSpPr>
        <p:spPr>
          <a:xfrm>
            <a:off x="468775" y="140150"/>
            <a:ext cx="63153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5079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Integração com sistemas externos (infraestrutura)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" name="Google Shape;164;p12"/>
          <p:cNvCxnSpPr/>
          <p:nvPr/>
        </p:nvCxnSpPr>
        <p:spPr>
          <a:xfrm>
            <a:off x="468775" y="10645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2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2"/>
          <p:cNvSpPr txBox="1"/>
          <p:nvPr>
            <p:ph type="ctrTitle"/>
          </p:nvPr>
        </p:nvSpPr>
        <p:spPr>
          <a:xfrm>
            <a:off x="8574750" y="4637600"/>
            <a:ext cx="402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468775" y="1583675"/>
            <a:ext cx="8239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Interfaces para representar interações com sistemas externos nos casos de uso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Implementação no pacote de Infraestrutura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do diagrama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ctrTitle"/>
          </p:nvPr>
        </p:nvSpPr>
        <p:spPr>
          <a:xfrm>
            <a:off x="468775" y="367975"/>
            <a:ext cx="6315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Código da aplicação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13"/>
          <p:cNvCxnSpPr/>
          <p:nvPr/>
        </p:nvCxnSpPr>
        <p:spPr>
          <a:xfrm>
            <a:off x="468775" y="10645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3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3"/>
          <p:cNvSpPr txBox="1"/>
          <p:nvPr>
            <p:ph type="ctrTitle"/>
          </p:nvPr>
        </p:nvSpPr>
        <p:spPr>
          <a:xfrm>
            <a:off x="8489475" y="4637600"/>
            <a:ext cx="487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919100" y="2571750"/>
            <a:ext cx="5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Exemplos no editor por questões de clareza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2666500" y="423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do repositório: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https://github.com/luissimas/pooa-grupos-academicos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ctrTitle"/>
          </p:nvPr>
        </p:nvSpPr>
        <p:spPr>
          <a:xfrm>
            <a:off x="424925" y="95000"/>
            <a:ext cx="2192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Sumário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>
            <p:ph type="ctrTitle"/>
          </p:nvPr>
        </p:nvSpPr>
        <p:spPr>
          <a:xfrm>
            <a:off x="468775" y="1471425"/>
            <a:ext cx="48309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Características de Clean Architecture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Correções da etapa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Design Patterns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Interfaces externas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Código da aplicação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2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ctrTitle"/>
          </p:nvPr>
        </p:nvSpPr>
        <p:spPr>
          <a:xfrm>
            <a:off x="424925" y="95000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50">
                <a:latin typeface="Montserrat"/>
                <a:ea typeface="Montserrat"/>
                <a:cs typeface="Montserrat"/>
                <a:sym typeface="Montserrat"/>
              </a:rPr>
              <a:t>Características de Clean Architecture</a:t>
            </a:r>
            <a:endParaRPr sz="255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" name="Google Shape;74;p3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3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3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250" y="1223950"/>
            <a:ext cx="3530849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0" y="1223950"/>
            <a:ext cx="4572000" cy="39198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>
            <p:ph type="ctrTitle"/>
          </p:nvPr>
        </p:nvSpPr>
        <p:spPr>
          <a:xfrm>
            <a:off x="247400" y="1418350"/>
            <a:ext cx="39771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134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Responsabilidades bem definidas por camadas;</a:t>
            </a:r>
            <a:endParaRPr sz="1520">
              <a:solidFill>
                <a:srgbClr val="17134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134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Camadas internas </a:t>
            </a:r>
            <a:r>
              <a:rPr lang="pt-BR" sz="1520">
                <a:solidFill>
                  <a:srgbClr val="17134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não </a:t>
            </a:r>
            <a:r>
              <a:rPr lang="pt-BR" sz="1520">
                <a:solidFill>
                  <a:srgbClr val="17134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dependem de camadas mais externas;</a:t>
            </a:r>
            <a:endParaRPr sz="1520">
              <a:solidFill>
                <a:srgbClr val="17134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134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Casos de uso implementam métodos referentes às entidades;</a:t>
            </a:r>
            <a:endParaRPr sz="1520">
              <a:solidFill>
                <a:srgbClr val="17134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5131"/>
              <a:buNone/>
            </a:pPr>
            <a:r>
              <a:rPr lang="pt-BR" sz="1520">
                <a:solidFill>
                  <a:srgbClr val="17134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Conexão com tecnologias de persistência e sistemas externos são implementadas na camada de infraestrutura, garantindo o princípio da responsabilidade única.</a:t>
            </a:r>
            <a:endParaRPr sz="1520">
              <a:solidFill>
                <a:srgbClr val="17134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Correções e Adições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4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4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4"/>
          <p:cNvSpPr txBox="1"/>
          <p:nvPr>
            <p:ph type="ctrTitle"/>
          </p:nvPr>
        </p:nvSpPr>
        <p:spPr>
          <a:xfrm>
            <a:off x="468775" y="1224025"/>
            <a:ext cx="78519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Modelar novos requisitos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Correções do passo anterior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Adequação da modelagem aos princípios de Clean Architecture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Aprimoramento do pacote de infraestrutura, controllers e caso de uso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Correções e Adições: Antes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5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5"/>
          <p:cNvSpPr txBox="1"/>
          <p:nvPr>
            <p:ph type="ctrTitle"/>
          </p:nvPr>
        </p:nvSpPr>
        <p:spPr>
          <a:xfrm>
            <a:off x="5343000" y="1657600"/>
            <a:ext cx="36201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Composição entre grupo acadêmico e filhos de usuário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Sem classe de curso e local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Grupo acadêmico organiza evento, mas não é convidado(novo requisito)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Sem processo seletivo(novo requisito)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7166" r="0" t="0"/>
          <a:stretch/>
        </p:blipFill>
        <p:spPr>
          <a:xfrm>
            <a:off x="426325" y="1079275"/>
            <a:ext cx="4916675" cy="3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5079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Correções e Adições: Depois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6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6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79275"/>
            <a:ext cx="5610676" cy="3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type="ctrTitle"/>
          </p:nvPr>
        </p:nvSpPr>
        <p:spPr>
          <a:xfrm>
            <a:off x="6159175" y="1184950"/>
            <a:ext cx="28038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Depois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Correções: nomes das relações e direção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Criação de classe para local e curso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Adições: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Grupo Academico pode ser convidado de um evento.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Grupo Acadêmico pode realizar processos seletivos(novo requisito).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Responsável pode ser professor ou aluno.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Não há mais representantes.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7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452400" y="1421250"/>
            <a:ext cx="8239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 que fizemos antes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Antes fizemos um caso de uso para grupos acadêmicos e outro para eventos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Isso vai contra a ideologia da clean e torna tudo muito mais centralizado/acoplado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Arquitetura Clean: Classes para cada caso de uso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Cada caso de uso tem sua interface que comunica com os controladores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 flipH="1">
            <a:off x="4218900" y="1216975"/>
            <a:ext cx="4925100" cy="39264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8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8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52400" y="1116450"/>
            <a:ext cx="37665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Nas arquiteturas MVC/MVP, os controladores implementam as regras de negócio. 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Em Clean Architecture, os controladores processam as requisições e os casos de uso que tratam as regras de negócio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-"/>
            </a:pPr>
            <a:r>
              <a:rPr b="0" i="0" lang="pt-BR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Consequência: menor acoplamento</a:t>
            </a:r>
            <a:endParaRPr b="0" i="0" sz="1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300" y="1674175"/>
            <a:ext cx="4508001" cy="32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34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ctrTitle"/>
          </p:nvPr>
        </p:nvSpPr>
        <p:spPr>
          <a:xfrm>
            <a:off x="468775" y="150475"/>
            <a:ext cx="631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5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9"/>
          <p:cNvCxnSpPr/>
          <p:nvPr/>
        </p:nvCxnSpPr>
        <p:spPr>
          <a:xfrm>
            <a:off x="468775" y="926875"/>
            <a:ext cx="631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9"/>
          <p:cNvSpPr txBox="1"/>
          <p:nvPr>
            <p:ph type="ctrTitle"/>
          </p:nvPr>
        </p:nvSpPr>
        <p:spPr>
          <a:xfrm>
            <a:off x="6586950" y="367975"/>
            <a:ext cx="2390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60">
                <a:latin typeface="Montserrat"/>
                <a:ea typeface="Montserrat"/>
                <a:cs typeface="Montserrat"/>
                <a:sym typeface="Montserrat"/>
              </a:rPr>
              <a:t>Programação Orientada a Objetos Avançada - 2022/1</a:t>
            </a:r>
            <a:endParaRPr sz="1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">
                <a:latin typeface="Montserrat"/>
                <a:ea typeface="Montserrat"/>
                <a:cs typeface="Montserrat"/>
                <a:sym typeface="Montserrat"/>
              </a:rPr>
              <a:t>Professor Valter Vieira Camargo</a:t>
            </a:r>
            <a:endParaRPr sz="9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9"/>
          <p:cNvSpPr txBox="1"/>
          <p:nvPr>
            <p:ph type="ctrTitle"/>
          </p:nvPr>
        </p:nvSpPr>
        <p:spPr>
          <a:xfrm>
            <a:off x="8707950" y="4637600"/>
            <a:ext cx="269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20987"/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3287" r="2247" t="7071"/>
          <a:stretch/>
        </p:blipFill>
        <p:spPr>
          <a:xfrm>
            <a:off x="468775" y="1184950"/>
            <a:ext cx="5716450" cy="3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