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69" r:id="rId3"/>
    <p:sldId id="268" r:id="rId4"/>
    <p:sldId id="264" r:id="rId5"/>
    <p:sldId id="259" r:id="rId6"/>
    <p:sldId id="260" r:id="rId7"/>
    <p:sldId id="265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AC4"/>
    <a:srgbClr val="CCFFCC"/>
    <a:srgbClr val="FFFF99"/>
    <a:srgbClr val="B482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4AF215-8044-4680-8A20-0320ABDDC3A7}" type="datetimeFigureOut">
              <a:rPr lang="fr-FR" smtClean="0"/>
              <a:t>30/03/2023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0CCEF-3207-47BF-82BA-4C355D9F054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8938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9" name="Google Shape;511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20" name="Google Shape;512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1060400" y="517533"/>
            <a:ext cx="1007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733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0596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  <p:sldLayoutId id="2147483662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80435" y="365784"/>
            <a:ext cx="9439566" cy="16256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74579" y="38216"/>
            <a:ext cx="8451277" cy="22877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Présentation de projet</a:t>
            </a:r>
          </a:p>
          <a:p>
            <a:pPr algn="ctr"/>
            <a:r>
              <a:rPr lang="fr-FR" sz="6000" dirty="0">
                <a:solidFill>
                  <a:srgbClr val="002060"/>
                </a:solidFill>
              </a:rPr>
              <a:t>TOYS AND MODELS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385456" y="274982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Equipe chargée de projet</a:t>
            </a:r>
          </a:p>
          <a:p>
            <a:endParaRPr lang="fr-FR" dirty="0"/>
          </a:p>
          <a:p>
            <a:r>
              <a:rPr lang="fr-FR" sz="3200" dirty="0"/>
              <a:t>Luca VERRECCHIA          Ming </a:t>
            </a:r>
            <a:r>
              <a:rPr lang="fr-FR" sz="3200" dirty="0" err="1"/>
              <a:t>Huei</a:t>
            </a:r>
            <a:r>
              <a:rPr lang="fr-FR" sz="3200" dirty="0"/>
              <a:t>  CAMBON</a:t>
            </a:r>
          </a:p>
        </p:txBody>
      </p:sp>
      <p:sp>
        <p:nvSpPr>
          <p:cNvPr id="7" name="5-Point Star 6"/>
          <p:cNvSpPr/>
          <p:nvPr/>
        </p:nvSpPr>
        <p:spPr>
          <a:xfrm>
            <a:off x="4765040" y="3701856"/>
            <a:ext cx="375671" cy="36021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9005456" y="5491601"/>
            <a:ext cx="1614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</a:t>
            </a:r>
            <a:r>
              <a:rPr lang="fr-FR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Analysts</a:t>
            </a:r>
            <a:endParaRPr lang="fr-FR" sz="2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558"/>
          <a:stretch/>
        </p:blipFill>
        <p:spPr>
          <a:xfrm rot="16200000">
            <a:off x="1558014" y="4673402"/>
            <a:ext cx="1885583" cy="203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039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5130;p44">
            <a:extLst>
              <a:ext uri="{FF2B5EF4-FFF2-40B4-BE49-F238E27FC236}">
                <a16:creationId xmlns:a16="http://schemas.microsoft.com/office/drawing/2014/main" id="{6C9307AB-AE9A-62F8-5EBC-7B671D1B04BF}"/>
              </a:ext>
            </a:extLst>
          </p:cNvPr>
          <p:cNvSpPr txBox="1">
            <a:spLocks/>
          </p:cNvSpPr>
          <p:nvPr/>
        </p:nvSpPr>
        <p:spPr>
          <a:xfrm>
            <a:off x="4073114" y="1206210"/>
            <a:ext cx="1742641" cy="56944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Font typeface="Tw Cen MT" panose="020B0602020104020603" pitchFamily="34" charset="0"/>
              <a:buNone/>
            </a:pPr>
            <a:r>
              <a:rPr lang="fr-FR" b="1">
                <a:solidFill>
                  <a:srgbClr val="FFFFFF"/>
                </a:solidFill>
              </a:rPr>
              <a:t>Finances</a:t>
            </a:r>
            <a:endParaRPr lang="fr-FR">
              <a:solidFill>
                <a:srgbClr val="FFFFFF"/>
              </a:solidFill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Font typeface="Tw Cen MT" panose="020B0602020104020603" pitchFamily="34" charset="0"/>
              <a:buNone/>
            </a:pPr>
            <a:endParaRPr lang="fr-FR">
              <a:solidFill>
                <a:srgbClr val="FFFFFF"/>
              </a:solidFill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Font typeface="Tw Cen MT" panose="020B0602020104020603" pitchFamily="34" charset="0"/>
              <a:buNone/>
            </a:pP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12" name="Google Shape;5131;p44">
            <a:extLst>
              <a:ext uri="{FF2B5EF4-FFF2-40B4-BE49-F238E27FC236}">
                <a16:creationId xmlns:a16="http://schemas.microsoft.com/office/drawing/2014/main" id="{12A4D6E2-A147-9144-A17D-0768CCC67512}"/>
              </a:ext>
            </a:extLst>
          </p:cNvPr>
          <p:cNvSpPr txBox="1">
            <a:spLocks/>
          </p:cNvSpPr>
          <p:nvPr/>
        </p:nvSpPr>
        <p:spPr>
          <a:xfrm>
            <a:off x="6468918" y="1206221"/>
            <a:ext cx="1742641" cy="56944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Font typeface="Tw Cen MT" panose="020B0602020104020603" pitchFamily="34" charset="0"/>
              <a:buNone/>
            </a:pPr>
            <a:r>
              <a:rPr lang="fr-FR" b="1">
                <a:solidFill>
                  <a:srgbClr val="FFFFFF"/>
                </a:solidFill>
              </a:rPr>
              <a:t>Logistique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13" name="Google Shape;5132;p44">
            <a:extLst>
              <a:ext uri="{FF2B5EF4-FFF2-40B4-BE49-F238E27FC236}">
                <a16:creationId xmlns:a16="http://schemas.microsoft.com/office/drawing/2014/main" id="{F97F1073-3E19-B83C-803E-7CF1ECF6C3BF}"/>
              </a:ext>
            </a:extLst>
          </p:cNvPr>
          <p:cNvSpPr txBox="1">
            <a:spLocks/>
          </p:cNvSpPr>
          <p:nvPr/>
        </p:nvSpPr>
        <p:spPr>
          <a:xfrm>
            <a:off x="8864738" y="1206221"/>
            <a:ext cx="1742641" cy="56944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Font typeface="Tw Cen MT" panose="020B0602020104020603" pitchFamily="34" charset="0"/>
              <a:buNone/>
            </a:pPr>
            <a:r>
              <a:rPr lang="fr-FR" b="1">
                <a:solidFill>
                  <a:srgbClr val="FFFFFF"/>
                </a:solidFill>
              </a:rPr>
              <a:t>RH</a:t>
            </a:r>
            <a:endParaRPr lang="fr-FR">
              <a:solidFill>
                <a:srgbClr val="FFFFFF"/>
              </a:solidFill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Font typeface="Tw Cen MT" panose="020B0602020104020603" pitchFamily="34" charset="0"/>
              <a:buNone/>
            </a:pPr>
            <a:endParaRPr lang="fr-FR">
              <a:solidFill>
                <a:srgbClr val="FFFFFF"/>
              </a:solidFill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Font typeface="Tw Cen MT" panose="020B0602020104020603" pitchFamily="34" charset="0"/>
              <a:buNone/>
            </a:pPr>
            <a:endParaRPr lang="fr-FR" dirty="0">
              <a:solidFill>
                <a:srgbClr val="FFFFFF"/>
              </a:solidFill>
            </a:endParaRPr>
          </a:p>
        </p:txBody>
      </p:sp>
      <p:grpSp>
        <p:nvGrpSpPr>
          <p:cNvPr id="14" name="Google Shape;5122;p44">
            <a:extLst>
              <a:ext uri="{FF2B5EF4-FFF2-40B4-BE49-F238E27FC236}">
                <a16:creationId xmlns:a16="http://schemas.microsoft.com/office/drawing/2014/main" id="{8DE6C587-7A42-EAFC-DFDC-62009FE91F89}"/>
              </a:ext>
            </a:extLst>
          </p:cNvPr>
          <p:cNvGrpSpPr/>
          <p:nvPr/>
        </p:nvGrpSpPr>
        <p:grpSpPr>
          <a:xfrm>
            <a:off x="998526" y="2311710"/>
            <a:ext cx="10583874" cy="1495328"/>
            <a:chOff x="389150" y="1206975"/>
            <a:chExt cx="5856646" cy="481274"/>
          </a:xfrm>
        </p:grpSpPr>
        <p:sp>
          <p:nvSpPr>
            <p:cNvPr id="15" name="Google Shape;5123;p44">
              <a:extLst>
                <a:ext uri="{FF2B5EF4-FFF2-40B4-BE49-F238E27FC236}">
                  <a16:creationId xmlns:a16="http://schemas.microsoft.com/office/drawing/2014/main" id="{00A0FBB6-9AFA-33D3-0847-607278B49A50}"/>
                </a:ext>
              </a:extLst>
            </p:cNvPr>
            <p:cNvSpPr/>
            <p:nvPr/>
          </p:nvSpPr>
          <p:spPr>
            <a:xfrm>
              <a:off x="4736319" y="1206975"/>
              <a:ext cx="1509477" cy="481274"/>
            </a:xfrm>
            <a:custGeom>
              <a:avLst/>
              <a:gdLst/>
              <a:ahLst/>
              <a:cxnLst/>
              <a:rect l="l" t="t" r="r" b="b"/>
              <a:pathLst>
                <a:path w="19910" h="6348" extrusionOk="0">
                  <a:moveTo>
                    <a:pt x="1" y="0"/>
                  </a:moveTo>
                  <a:lnTo>
                    <a:pt x="1384" y="3174"/>
                  </a:lnTo>
                  <a:lnTo>
                    <a:pt x="1" y="6347"/>
                  </a:lnTo>
                  <a:lnTo>
                    <a:pt x="18527" y="6347"/>
                  </a:lnTo>
                  <a:lnTo>
                    <a:pt x="19910" y="3174"/>
                  </a:lnTo>
                  <a:lnTo>
                    <a:pt x="18527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5124;p44">
              <a:extLst>
                <a:ext uri="{FF2B5EF4-FFF2-40B4-BE49-F238E27FC236}">
                  <a16:creationId xmlns:a16="http://schemas.microsoft.com/office/drawing/2014/main" id="{A42F1473-A29E-BD07-B7C7-01CA94824672}"/>
                </a:ext>
              </a:extLst>
            </p:cNvPr>
            <p:cNvSpPr/>
            <p:nvPr/>
          </p:nvSpPr>
          <p:spPr>
            <a:xfrm>
              <a:off x="3298938" y="1206975"/>
              <a:ext cx="1509477" cy="481274"/>
            </a:xfrm>
            <a:custGeom>
              <a:avLst/>
              <a:gdLst/>
              <a:ahLst/>
              <a:cxnLst/>
              <a:rect l="l" t="t" r="r" b="b"/>
              <a:pathLst>
                <a:path w="19910" h="6348" extrusionOk="0">
                  <a:moveTo>
                    <a:pt x="0" y="0"/>
                  </a:moveTo>
                  <a:lnTo>
                    <a:pt x="1384" y="3174"/>
                  </a:lnTo>
                  <a:lnTo>
                    <a:pt x="0" y="6347"/>
                  </a:lnTo>
                  <a:lnTo>
                    <a:pt x="18526" y="6347"/>
                  </a:lnTo>
                  <a:lnTo>
                    <a:pt x="19909" y="3174"/>
                  </a:lnTo>
                  <a:lnTo>
                    <a:pt x="1852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5125;p44">
              <a:extLst>
                <a:ext uri="{FF2B5EF4-FFF2-40B4-BE49-F238E27FC236}">
                  <a16:creationId xmlns:a16="http://schemas.microsoft.com/office/drawing/2014/main" id="{688CDDE5-908B-8F9B-FBFB-1A1AC4D6C59A}"/>
                </a:ext>
              </a:extLst>
            </p:cNvPr>
            <p:cNvSpPr/>
            <p:nvPr/>
          </p:nvSpPr>
          <p:spPr>
            <a:xfrm>
              <a:off x="1859435" y="1206975"/>
              <a:ext cx="1509477" cy="481274"/>
            </a:xfrm>
            <a:custGeom>
              <a:avLst/>
              <a:gdLst/>
              <a:ahLst/>
              <a:cxnLst/>
              <a:rect l="l" t="t" r="r" b="b"/>
              <a:pathLst>
                <a:path w="19910" h="6348" extrusionOk="0">
                  <a:moveTo>
                    <a:pt x="1" y="0"/>
                  </a:moveTo>
                  <a:lnTo>
                    <a:pt x="1384" y="3174"/>
                  </a:lnTo>
                  <a:lnTo>
                    <a:pt x="1" y="6347"/>
                  </a:lnTo>
                  <a:lnTo>
                    <a:pt x="18526" y="6347"/>
                  </a:lnTo>
                  <a:lnTo>
                    <a:pt x="19910" y="3174"/>
                  </a:lnTo>
                  <a:lnTo>
                    <a:pt x="18526" y="0"/>
                  </a:ln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5126;p44">
              <a:extLst>
                <a:ext uri="{FF2B5EF4-FFF2-40B4-BE49-F238E27FC236}">
                  <a16:creationId xmlns:a16="http://schemas.microsoft.com/office/drawing/2014/main" id="{4B32BA20-D06B-4055-B024-210AC167F8A8}"/>
                </a:ext>
              </a:extLst>
            </p:cNvPr>
            <p:cNvSpPr/>
            <p:nvPr/>
          </p:nvSpPr>
          <p:spPr>
            <a:xfrm>
              <a:off x="389150" y="1206975"/>
              <a:ext cx="1542305" cy="481274"/>
            </a:xfrm>
            <a:custGeom>
              <a:avLst/>
              <a:gdLst/>
              <a:ahLst/>
              <a:cxnLst/>
              <a:rect l="l" t="t" r="r" b="b"/>
              <a:pathLst>
                <a:path w="20343" h="6348" extrusionOk="0">
                  <a:moveTo>
                    <a:pt x="0" y="0"/>
                  </a:moveTo>
                  <a:lnTo>
                    <a:pt x="0" y="6347"/>
                  </a:lnTo>
                  <a:lnTo>
                    <a:pt x="18933" y="6347"/>
                  </a:lnTo>
                  <a:lnTo>
                    <a:pt x="20343" y="3174"/>
                  </a:lnTo>
                  <a:lnTo>
                    <a:pt x="18933" y="0"/>
                  </a:lnTo>
                  <a:close/>
                </a:path>
              </a:pathLst>
            </a:custGeom>
            <a:solidFill>
              <a:srgbClr val="19344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" name="Google Shape;5127;p44">
            <a:extLst>
              <a:ext uri="{FF2B5EF4-FFF2-40B4-BE49-F238E27FC236}">
                <a16:creationId xmlns:a16="http://schemas.microsoft.com/office/drawing/2014/main" id="{8925B393-B978-66D5-C9B9-861DE6EA81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6012" y="478585"/>
            <a:ext cx="9596721" cy="7276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s" sz="6000" dirty="0"/>
              <a:t>4 piliers de l’etude</a:t>
            </a:r>
            <a:endParaRPr sz="6000" dirty="0"/>
          </a:p>
        </p:txBody>
      </p:sp>
      <p:sp>
        <p:nvSpPr>
          <p:cNvPr id="20" name="Google Shape;5128;p44">
            <a:extLst>
              <a:ext uri="{FF2B5EF4-FFF2-40B4-BE49-F238E27FC236}">
                <a16:creationId xmlns:a16="http://schemas.microsoft.com/office/drawing/2014/main" id="{94824B8B-A293-0FF1-0E19-5D7D17CCFCEC}"/>
              </a:ext>
            </a:extLst>
          </p:cNvPr>
          <p:cNvSpPr txBox="1">
            <a:spLocks/>
          </p:cNvSpPr>
          <p:nvPr/>
        </p:nvSpPr>
        <p:spPr>
          <a:xfrm>
            <a:off x="1498462" y="2503451"/>
            <a:ext cx="1979631" cy="111218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Font typeface="Tw Cen MT" panose="020B0602020104020603" pitchFamily="34" charset="0"/>
              <a:buNone/>
            </a:pPr>
            <a:r>
              <a:rPr lang="fr-FR" sz="4400" b="1" dirty="0">
                <a:solidFill>
                  <a:schemeClr val="bg1"/>
                </a:solidFill>
              </a:rPr>
              <a:t>Ventes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Font typeface="Tw Cen MT" panose="020B0602020104020603" pitchFamily="34" charset="0"/>
              <a:buNone/>
            </a:pPr>
            <a:endParaRPr lang="fr-FR" dirty="0">
              <a:solidFill>
                <a:srgbClr val="FFFFFF"/>
              </a:solidFill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Font typeface="Tw Cen MT" panose="020B0602020104020603" pitchFamily="34" charset="0"/>
              <a:buNone/>
            </a:pP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21" name="Google Shape;5130;p44">
            <a:extLst>
              <a:ext uri="{FF2B5EF4-FFF2-40B4-BE49-F238E27FC236}">
                <a16:creationId xmlns:a16="http://schemas.microsoft.com/office/drawing/2014/main" id="{C543E683-667F-657F-98F0-168CFDC3E78E}"/>
              </a:ext>
            </a:extLst>
          </p:cNvPr>
          <p:cNvSpPr txBox="1">
            <a:spLocks/>
          </p:cNvSpPr>
          <p:nvPr/>
        </p:nvSpPr>
        <p:spPr>
          <a:xfrm>
            <a:off x="3877981" y="2503281"/>
            <a:ext cx="2509588" cy="111218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Font typeface="Tw Cen MT" panose="020B0602020104020603" pitchFamily="34" charset="0"/>
              <a:buNone/>
            </a:pPr>
            <a:r>
              <a:rPr lang="fr-FR" sz="4400" b="1" dirty="0">
                <a:solidFill>
                  <a:srgbClr val="FFFFFF"/>
                </a:solidFill>
              </a:rPr>
              <a:t>Finances</a:t>
            </a:r>
            <a:endParaRPr lang="fr-FR" sz="4400" dirty="0">
              <a:solidFill>
                <a:srgbClr val="FFFFFF"/>
              </a:solidFill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Font typeface="Tw Cen MT" panose="020B0602020104020603" pitchFamily="34" charset="0"/>
              <a:buNone/>
            </a:pPr>
            <a:endParaRPr lang="fr-FR" dirty="0">
              <a:solidFill>
                <a:srgbClr val="FFFFFF"/>
              </a:solidFill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Font typeface="Tw Cen MT" panose="020B0602020104020603" pitchFamily="34" charset="0"/>
              <a:buNone/>
            </a:pP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22" name="Google Shape;5131;p44">
            <a:extLst>
              <a:ext uri="{FF2B5EF4-FFF2-40B4-BE49-F238E27FC236}">
                <a16:creationId xmlns:a16="http://schemas.microsoft.com/office/drawing/2014/main" id="{41F8BA1C-1BE0-4A67-3DD1-F19D09C8F672}"/>
              </a:ext>
            </a:extLst>
          </p:cNvPr>
          <p:cNvSpPr txBox="1">
            <a:spLocks/>
          </p:cNvSpPr>
          <p:nvPr/>
        </p:nvSpPr>
        <p:spPr>
          <a:xfrm>
            <a:off x="6368114" y="2477986"/>
            <a:ext cx="2908118" cy="111218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Font typeface="Tw Cen MT" panose="020B0602020104020603" pitchFamily="34" charset="0"/>
              <a:buNone/>
            </a:pPr>
            <a:r>
              <a:rPr lang="fr-FR" sz="4400" b="1" dirty="0">
                <a:solidFill>
                  <a:srgbClr val="FFFFFF"/>
                </a:solidFill>
              </a:rPr>
              <a:t>Logistique</a:t>
            </a:r>
            <a:endParaRPr lang="fr-FR" sz="4400" dirty="0">
              <a:solidFill>
                <a:srgbClr val="FFFFFF"/>
              </a:solidFill>
            </a:endParaRPr>
          </a:p>
        </p:txBody>
      </p:sp>
      <p:sp>
        <p:nvSpPr>
          <p:cNvPr id="23" name="Google Shape;5132;p44">
            <a:extLst>
              <a:ext uri="{FF2B5EF4-FFF2-40B4-BE49-F238E27FC236}">
                <a16:creationId xmlns:a16="http://schemas.microsoft.com/office/drawing/2014/main" id="{81E21F22-126D-1E4A-61CA-4942E9A90F1F}"/>
              </a:ext>
            </a:extLst>
          </p:cNvPr>
          <p:cNvSpPr txBox="1">
            <a:spLocks/>
          </p:cNvSpPr>
          <p:nvPr/>
        </p:nvSpPr>
        <p:spPr>
          <a:xfrm>
            <a:off x="9410967" y="2503281"/>
            <a:ext cx="1979631" cy="111218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Font typeface="Tw Cen MT" panose="020B0602020104020603" pitchFamily="34" charset="0"/>
              <a:buNone/>
            </a:pPr>
            <a:r>
              <a:rPr lang="fr-FR" sz="4400" b="1">
                <a:solidFill>
                  <a:srgbClr val="FFFFFF"/>
                </a:solidFill>
              </a:rPr>
              <a:t>RH</a:t>
            </a:r>
            <a:endParaRPr lang="fr-FR" sz="4400">
              <a:solidFill>
                <a:srgbClr val="FFFFFF"/>
              </a:solidFill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Font typeface="Tw Cen MT" panose="020B0602020104020603" pitchFamily="34" charset="0"/>
              <a:buNone/>
            </a:pPr>
            <a:endParaRPr lang="fr-FR" sz="4400">
              <a:solidFill>
                <a:srgbClr val="FFFFFF"/>
              </a:solidFill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Font typeface="Tw Cen MT" panose="020B0602020104020603" pitchFamily="34" charset="0"/>
              <a:buNone/>
            </a:pPr>
            <a:endParaRPr lang="fr-FR" sz="4400" dirty="0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3F1138-62AE-38BB-2D10-2D9E45C9CB82}"/>
              </a:ext>
            </a:extLst>
          </p:cNvPr>
          <p:cNvSpPr/>
          <p:nvPr/>
        </p:nvSpPr>
        <p:spPr>
          <a:xfrm>
            <a:off x="508000" y="721360"/>
            <a:ext cx="490526" cy="112776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926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oogle Shape;5122;p44"/>
          <p:cNvGrpSpPr/>
          <p:nvPr/>
        </p:nvGrpSpPr>
        <p:grpSpPr>
          <a:xfrm>
            <a:off x="1333806" y="319846"/>
            <a:ext cx="9316834" cy="765617"/>
            <a:chOff x="389150" y="1206975"/>
            <a:chExt cx="5856646" cy="481274"/>
          </a:xfrm>
        </p:grpSpPr>
        <p:sp>
          <p:nvSpPr>
            <p:cNvPr id="5123" name="Google Shape;5123;p44"/>
            <p:cNvSpPr/>
            <p:nvPr/>
          </p:nvSpPr>
          <p:spPr>
            <a:xfrm>
              <a:off x="4736319" y="1206975"/>
              <a:ext cx="1509477" cy="481274"/>
            </a:xfrm>
            <a:custGeom>
              <a:avLst/>
              <a:gdLst/>
              <a:ahLst/>
              <a:cxnLst/>
              <a:rect l="l" t="t" r="r" b="b"/>
              <a:pathLst>
                <a:path w="19910" h="6348" extrusionOk="0">
                  <a:moveTo>
                    <a:pt x="1" y="0"/>
                  </a:moveTo>
                  <a:lnTo>
                    <a:pt x="1384" y="3174"/>
                  </a:lnTo>
                  <a:lnTo>
                    <a:pt x="1" y="6347"/>
                  </a:lnTo>
                  <a:lnTo>
                    <a:pt x="18527" y="6347"/>
                  </a:lnTo>
                  <a:lnTo>
                    <a:pt x="19910" y="3174"/>
                  </a:lnTo>
                  <a:lnTo>
                    <a:pt x="18527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4" name="Google Shape;5124;p44"/>
            <p:cNvSpPr/>
            <p:nvPr/>
          </p:nvSpPr>
          <p:spPr>
            <a:xfrm>
              <a:off x="3298938" y="1206975"/>
              <a:ext cx="1509477" cy="481274"/>
            </a:xfrm>
            <a:custGeom>
              <a:avLst/>
              <a:gdLst/>
              <a:ahLst/>
              <a:cxnLst/>
              <a:rect l="l" t="t" r="r" b="b"/>
              <a:pathLst>
                <a:path w="19910" h="6348" extrusionOk="0">
                  <a:moveTo>
                    <a:pt x="0" y="0"/>
                  </a:moveTo>
                  <a:lnTo>
                    <a:pt x="1384" y="3174"/>
                  </a:lnTo>
                  <a:lnTo>
                    <a:pt x="0" y="6347"/>
                  </a:lnTo>
                  <a:lnTo>
                    <a:pt x="18526" y="6347"/>
                  </a:lnTo>
                  <a:lnTo>
                    <a:pt x="19909" y="3174"/>
                  </a:lnTo>
                  <a:lnTo>
                    <a:pt x="1852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5" name="Google Shape;5125;p44"/>
            <p:cNvSpPr/>
            <p:nvPr/>
          </p:nvSpPr>
          <p:spPr>
            <a:xfrm>
              <a:off x="1859435" y="1206975"/>
              <a:ext cx="1509477" cy="481274"/>
            </a:xfrm>
            <a:custGeom>
              <a:avLst/>
              <a:gdLst/>
              <a:ahLst/>
              <a:cxnLst/>
              <a:rect l="l" t="t" r="r" b="b"/>
              <a:pathLst>
                <a:path w="19910" h="6348" extrusionOk="0">
                  <a:moveTo>
                    <a:pt x="1" y="0"/>
                  </a:moveTo>
                  <a:lnTo>
                    <a:pt x="1384" y="3174"/>
                  </a:lnTo>
                  <a:lnTo>
                    <a:pt x="1" y="6347"/>
                  </a:lnTo>
                  <a:lnTo>
                    <a:pt x="18526" y="6347"/>
                  </a:lnTo>
                  <a:lnTo>
                    <a:pt x="19910" y="3174"/>
                  </a:lnTo>
                  <a:lnTo>
                    <a:pt x="18526" y="0"/>
                  </a:ln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6" name="Google Shape;5126;p44"/>
            <p:cNvSpPr/>
            <p:nvPr/>
          </p:nvSpPr>
          <p:spPr>
            <a:xfrm>
              <a:off x="389150" y="1206975"/>
              <a:ext cx="1542305" cy="481274"/>
            </a:xfrm>
            <a:custGeom>
              <a:avLst/>
              <a:gdLst/>
              <a:ahLst/>
              <a:cxnLst/>
              <a:rect l="l" t="t" r="r" b="b"/>
              <a:pathLst>
                <a:path w="20343" h="6348" extrusionOk="0">
                  <a:moveTo>
                    <a:pt x="0" y="0"/>
                  </a:moveTo>
                  <a:lnTo>
                    <a:pt x="0" y="6347"/>
                  </a:lnTo>
                  <a:lnTo>
                    <a:pt x="18933" y="6347"/>
                  </a:lnTo>
                  <a:lnTo>
                    <a:pt x="20343" y="3174"/>
                  </a:lnTo>
                  <a:lnTo>
                    <a:pt x="18933" y="0"/>
                  </a:lnTo>
                  <a:close/>
                </a:path>
              </a:pathLst>
            </a:custGeom>
            <a:solidFill>
              <a:srgbClr val="19344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28" name="Google Shape;5128;p44"/>
          <p:cNvSpPr txBox="1">
            <a:spLocks noGrp="1"/>
          </p:cNvSpPr>
          <p:nvPr>
            <p:ph type="body" idx="4294967295"/>
          </p:nvPr>
        </p:nvSpPr>
        <p:spPr>
          <a:xfrm>
            <a:off x="1478142" y="319846"/>
            <a:ext cx="1742641" cy="56944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fr-FR" sz="3200" b="1" dirty="0">
                <a:solidFill>
                  <a:srgbClr val="FF0000"/>
                </a:solidFill>
              </a:rPr>
              <a:t>Ventes</a:t>
            </a:r>
            <a:endParaRPr sz="3200" b="1" dirty="0">
              <a:solidFill>
                <a:srgbClr val="FF0000"/>
              </a:solidFill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rgbClr val="FFFFFF"/>
              </a:solidFill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5130" name="Google Shape;5130;p44"/>
          <p:cNvSpPr txBox="1">
            <a:spLocks noGrp="1"/>
          </p:cNvSpPr>
          <p:nvPr>
            <p:ph type="body" idx="4294967295"/>
          </p:nvPr>
        </p:nvSpPr>
        <p:spPr>
          <a:xfrm>
            <a:off x="4052794" y="422787"/>
            <a:ext cx="1742641" cy="56944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fr-FR" b="1" dirty="0">
                <a:solidFill>
                  <a:srgbClr val="FFFFFF"/>
                </a:solidFill>
              </a:rPr>
              <a:t>Finances</a:t>
            </a:r>
            <a:endParaRPr dirty="0">
              <a:solidFill>
                <a:srgbClr val="FFFFFF"/>
              </a:solidFill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rgbClr val="FFFFFF"/>
              </a:solidFill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5131" name="Google Shape;5131;p44"/>
          <p:cNvSpPr txBox="1">
            <a:spLocks noGrp="1"/>
          </p:cNvSpPr>
          <p:nvPr>
            <p:ph type="body" idx="4294967295"/>
          </p:nvPr>
        </p:nvSpPr>
        <p:spPr>
          <a:xfrm>
            <a:off x="6448598" y="422798"/>
            <a:ext cx="1742641" cy="56944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" b="1" dirty="0">
                <a:solidFill>
                  <a:srgbClr val="FFFFFF"/>
                </a:solidFill>
              </a:rPr>
              <a:t>Logistique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5132" name="Google Shape;5132;p44"/>
          <p:cNvSpPr txBox="1">
            <a:spLocks noGrp="1"/>
          </p:cNvSpPr>
          <p:nvPr>
            <p:ph type="body" idx="4294967295"/>
          </p:nvPr>
        </p:nvSpPr>
        <p:spPr>
          <a:xfrm>
            <a:off x="8844418" y="422798"/>
            <a:ext cx="1742641" cy="56944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fr-FR" b="1" dirty="0">
                <a:solidFill>
                  <a:srgbClr val="FFFFFF"/>
                </a:solidFill>
              </a:rPr>
              <a:t>RH</a:t>
            </a:r>
            <a:endParaRPr dirty="0">
              <a:solidFill>
                <a:srgbClr val="FFFFFF"/>
              </a:solidFill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rgbClr val="FFFFFF"/>
              </a:solidFill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FF57E9-C8FB-32D9-53A0-A063D10BB22B}"/>
              </a:ext>
            </a:extLst>
          </p:cNvPr>
          <p:cNvSpPr/>
          <p:nvPr/>
        </p:nvSpPr>
        <p:spPr>
          <a:xfrm>
            <a:off x="375480" y="692071"/>
            <a:ext cx="660409" cy="125984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89B02BE-76BB-0058-271A-D2AAB16472E6}"/>
              </a:ext>
            </a:extLst>
          </p:cNvPr>
          <p:cNvSpPr txBox="1"/>
          <p:nvPr/>
        </p:nvSpPr>
        <p:spPr>
          <a:xfrm>
            <a:off x="8652738" y="1686560"/>
            <a:ext cx="3225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Le catégorie de produit la plus vendu est :</a:t>
            </a:r>
            <a:endParaRPr lang="fr-FR" sz="2400" dirty="0">
              <a:solidFill>
                <a:srgbClr val="C00000"/>
              </a:solidFill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67FD2E4-B0FC-308B-017B-31CB03342190}"/>
              </a:ext>
            </a:extLst>
          </p:cNvPr>
          <p:cNvSpPr/>
          <p:nvPr/>
        </p:nvSpPr>
        <p:spPr>
          <a:xfrm>
            <a:off x="8751459" y="2641600"/>
            <a:ext cx="1412240" cy="822960"/>
          </a:xfrm>
          <a:prstGeom prst="roundRect">
            <a:avLst/>
          </a:prstGeom>
          <a:solidFill>
            <a:srgbClr val="FFFF9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err="1">
                <a:solidFill>
                  <a:srgbClr val="00B050"/>
                </a:solidFill>
              </a:rPr>
              <a:t>Classic</a:t>
            </a:r>
            <a:r>
              <a:rPr lang="fr-FR" sz="2400" dirty="0">
                <a:solidFill>
                  <a:srgbClr val="00B050"/>
                </a:solidFill>
              </a:rPr>
              <a:t> Cars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B08F66FC-1CD5-107D-D234-8C74DC1C48F0}"/>
              </a:ext>
            </a:extLst>
          </p:cNvPr>
          <p:cNvSpPr/>
          <p:nvPr/>
        </p:nvSpPr>
        <p:spPr>
          <a:xfrm>
            <a:off x="10466197" y="2641600"/>
            <a:ext cx="1412240" cy="822960"/>
          </a:xfrm>
          <a:prstGeom prst="roundRect">
            <a:avLst/>
          </a:prstGeom>
          <a:solidFill>
            <a:srgbClr val="FFFF9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rgbClr val="00B050"/>
                </a:solidFill>
              </a:rPr>
              <a:t>31,3K</a:t>
            </a:r>
          </a:p>
          <a:p>
            <a:pPr algn="ctr"/>
            <a:r>
              <a:rPr lang="fr-FR" sz="1200" dirty="0" smtClean="0">
                <a:solidFill>
                  <a:srgbClr val="00B050"/>
                </a:solidFill>
              </a:rPr>
              <a:t>Unité vendus</a:t>
            </a:r>
            <a:endParaRPr lang="fr-FR" sz="1200" dirty="0">
              <a:solidFill>
                <a:srgbClr val="00B050"/>
              </a:solidFill>
            </a:endParaRP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D5AE2C02-DA1C-F6E9-F97B-1A324B97081B}"/>
              </a:ext>
            </a:extLst>
          </p:cNvPr>
          <p:cNvSpPr/>
          <p:nvPr/>
        </p:nvSpPr>
        <p:spPr>
          <a:xfrm>
            <a:off x="10136098" y="2971800"/>
            <a:ext cx="264160" cy="208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9DC2AE5-E852-CF55-478B-CD1ADCFD895D}"/>
              </a:ext>
            </a:extLst>
          </p:cNvPr>
          <p:cNvSpPr txBox="1"/>
          <p:nvPr/>
        </p:nvSpPr>
        <p:spPr>
          <a:xfrm>
            <a:off x="8652738" y="3711714"/>
            <a:ext cx="3225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Le catégorie de produit la moins vendu est :</a:t>
            </a:r>
            <a:endParaRPr lang="fr-FR" sz="2400" dirty="0">
              <a:solidFill>
                <a:srgbClr val="C00000"/>
              </a:solidFill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5F0810DA-5B62-8903-3A7A-824389CF9D47}"/>
              </a:ext>
            </a:extLst>
          </p:cNvPr>
          <p:cNvSpPr/>
          <p:nvPr/>
        </p:nvSpPr>
        <p:spPr>
          <a:xfrm>
            <a:off x="8805037" y="4666754"/>
            <a:ext cx="1412240" cy="822960"/>
          </a:xfrm>
          <a:prstGeom prst="roundRect">
            <a:avLst/>
          </a:prstGeom>
          <a:solidFill>
            <a:srgbClr val="FFFF9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rgbClr val="FF0000"/>
                </a:solidFill>
              </a:rPr>
              <a:t>Trains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33764370-E0B9-7239-AF87-BCEDEB9EBF5D}"/>
              </a:ext>
            </a:extLst>
          </p:cNvPr>
          <p:cNvSpPr/>
          <p:nvPr/>
        </p:nvSpPr>
        <p:spPr>
          <a:xfrm>
            <a:off x="10519775" y="4666754"/>
            <a:ext cx="1412240" cy="822960"/>
          </a:xfrm>
          <a:prstGeom prst="roundRect">
            <a:avLst/>
          </a:prstGeom>
          <a:solidFill>
            <a:srgbClr val="FFFF9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rgbClr val="FF0000"/>
                </a:solidFill>
              </a:rPr>
              <a:t>2,5K</a:t>
            </a:r>
          </a:p>
          <a:p>
            <a:pPr algn="ctr"/>
            <a:r>
              <a:rPr lang="fr-FR" sz="1200" dirty="0" smtClean="0">
                <a:solidFill>
                  <a:srgbClr val="FF0000"/>
                </a:solidFill>
              </a:rPr>
              <a:t>Unité vendus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A2037A3C-2E84-D204-318C-F383CDAFB6AD}"/>
              </a:ext>
            </a:extLst>
          </p:cNvPr>
          <p:cNvSpPr/>
          <p:nvPr/>
        </p:nvSpPr>
        <p:spPr>
          <a:xfrm>
            <a:off x="10189676" y="4996954"/>
            <a:ext cx="264160" cy="208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81" y="1616567"/>
            <a:ext cx="8212239" cy="4898180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5772311-33AA-3B86-9FAA-845E8A7D3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89" y="1329622"/>
            <a:ext cx="8870132" cy="4992691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5" name="Google Shape;5122;p44">
            <a:extLst>
              <a:ext uri="{FF2B5EF4-FFF2-40B4-BE49-F238E27FC236}">
                <a16:creationId xmlns:a16="http://schemas.microsoft.com/office/drawing/2014/main" id="{E5BE5539-5C88-F96B-C941-A776B8EA2142}"/>
              </a:ext>
            </a:extLst>
          </p:cNvPr>
          <p:cNvGrpSpPr/>
          <p:nvPr/>
        </p:nvGrpSpPr>
        <p:grpSpPr>
          <a:xfrm>
            <a:off x="1343966" y="259989"/>
            <a:ext cx="9316834" cy="765617"/>
            <a:chOff x="389150" y="1206975"/>
            <a:chExt cx="5856646" cy="481274"/>
          </a:xfrm>
        </p:grpSpPr>
        <p:sp>
          <p:nvSpPr>
            <p:cNvPr id="6" name="Google Shape;5123;p44">
              <a:extLst>
                <a:ext uri="{FF2B5EF4-FFF2-40B4-BE49-F238E27FC236}">
                  <a16:creationId xmlns:a16="http://schemas.microsoft.com/office/drawing/2014/main" id="{C48503F9-162C-ED21-A1D9-E3C719869712}"/>
                </a:ext>
              </a:extLst>
            </p:cNvPr>
            <p:cNvSpPr/>
            <p:nvPr/>
          </p:nvSpPr>
          <p:spPr>
            <a:xfrm>
              <a:off x="4736319" y="1206975"/>
              <a:ext cx="1509477" cy="481274"/>
            </a:xfrm>
            <a:custGeom>
              <a:avLst/>
              <a:gdLst/>
              <a:ahLst/>
              <a:cxnLst/>
              <a:rect l="l" t="t" r="r" b="b"/>
              <a:pathLst>
                <a:path w="19910" h="6348" extrusionOk="0">
                  <a:moveTo>
                    <a:pt x="1" y="0"/>
                  </a:moveTo>
                  <a:lnTo>
                    <a:pt x="1384" y="3174"/>
                  </a:lnTo>
                  <a:lnTo>
                    <a:pt x="1" y="6347"/>
                  </a:lnTo>
                  <a:lnTo>
                    <a:pt x="18527" y="6347"/>
                  </a:lnTo>
                  <a:lnTo>
                    <a:pt x="19910" y="3174"/>
                  </a:lnTo>
                  <a:lnTo>
                    <a:pt x="18527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124;p44">
              <a:extLst>
                <a:ext uri="{FF2B5EF4-FFF2-40B4-BE49-F238E27FC236}">
                  <a16:creationId xmlns:a16="http://schemas.microsoft.com/office/drawing/2014/main" id="{6EEE18B2-096F-541E-AD57-8E98CC24D230}"/>
                </a:ext>
              </a:extLst>
            </p:cNvPr>
            <p:cNvSpPr/>
            <p:nvPr/>
          </p:nvSpPr>
          <p:spPr>
            <a:xfrm>
              <a:off x="3298938" y="1206975"/>
              <a:ext cx="1509477" cy="481274"/>
            </a:xfrm>
            <a:custGeom>
              <a:avLst/>
              <a:gdLst/>
              <a:ahLst/>
              <a:cxnLst/>
              <a:rect l="l" t="t" r="r" b="b"/>
              <a:pathLst>
                <a:path w="19910" h="6348" extrusionOk="0">
                  <a:moveTo>
                    <a:pt x="0" y="0"/>
                  </a:moveTo>
                  <a:lnTo>
                    <a:pt x="1384" y="3174"/>
                  </a:lnTo>
                  <a:lnTo>
                    <a:pt x="0" y="6347"/>
                  </a:lnTo>
                  <a:lnTo>
                    <a:pt x="18526" y="6347"/>
                  </a:lnTo>
                  <a:lnTo>
                    <a:pt x="19909" y="3174"/>
                  </a:lnTo>
                  <a:lnTo>
                    <a:pt x="1852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125;p44">
              <a:extLst>
                <a:ext uri="{FF2B5EF4-FFF2-40B4-BE49-F238E27FC236}">
                  <a16:creationId xmlns:a16="http://schemas.microsoft.com/office/drawing/2014/main" id="{594EE414-7129-DF69-3292-1E97B93E338E}"/>
                </a:ext>
              </a:extLst>
            </p:cNvPr>
            <p:cNvSpPr/>
            <p:nvPr/>
          </p:nvSpPr>
          <p:spPr>
            <a:xfrm>
              <a:off x="1859435" y="1206975"/>
              <a:ext cx="1509477" cy="481274"/>
            </a:xfrm>
            <a:custGeom>
              <a:avLst/>
              <a:gdLst/>
              <a:ahLst/>
              <a:cxnLst/>
              <a:rect l="l" t="t" r="r" b="b"/>
              <a:pathLst>
                <a:path w="19910" h="6348" extrusionOk="0">
                  <a:moveTo>
                    <a:pt x="1" y="0"/>
                  </a:moveTo>
                  <a:lnTo>
                    <a:pt x="1384" y="3174"/>
                  </a:lnTo>
                  <a:lnTo>
                    <a:pt x="1" y="6347"/>
                  </a:lnTo>
                  <a:lnTo>
                    <a:pt x="18526" y="6347"/>
                  </a:lnTo>
                  <a:lnTo>
                    <a:pt x="19910" y="3174"/>
                  </a:lnTo>
                  <a:lnTo>
                    <a:pt x="18526" y="0"/>
                  </a:ln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126;p44">
              <a:extLst>
                <a:ext uri="{FF2B5EF4-FFF2-40B4-BE49-F238E27FC236}">
                  <a16:creationId xmlns:a16="http://schemas.microsoft.com/office/drawing/2014/main" id="{DA59CD62-241E-9C5F-A090-B847723DCEF4}"/>
                </a:ext>
              </a:extLst>
            </p:cNvPr>
            <p:cNvSpPr/>
            <p:nvPr/>
          </p:nvSpPr>
          <p:spPr>
            <a:xfrm>
              <a:off x="389150" y="1206975"/>
              <a:ext cx="1542305" cy="481274"/>
            </a:xfrm>
            <a:custGeom>
              <a:avLst/>
              <a:gdLst/>
              <a:ahLst/>
              <a:cxnLst/>
              <a:rect l="l" t="t" r="r" b="b"/>
              <a:pathLst>
                <a:path w="20343" h="6348" extrusionOk="0">
                  <a:moveTo>
                    <a:pt x="0" y="0"/>
                  </a:moveTo>
                  <a:lnTo>
                    <a:pt x="0" y="6347"/>
                  </a:lnTo>
                  <a:lnTo>
                    <a:pt x="18933" y="6347"/>
                  </a:lnTo>
                  <a:lnTo>
                    <a:pt x="20343" y="3174"/>
                  </a:lnTo>
                  <a:lnTo>
                    <a:pt x="18933" y="0"/>
                  </a:lnTo>
                  <a:close/>
                </a:path>
              </a:pathLst>
            </a:custGeom>
            <a:solidFill>
              <a:srgbClr val="19344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Google Shape;5128;p44">
            <a:extLst>
              <a:ext uri="{FF2B5EF4-FFF2-40B4-BE49-F238E27FC236}">
                <a16:creationId xmlns:a16="http://schemas.microsoft.com/office/drawing/2014/main" id="{4F6A2081-F6FC-E902-8048-1022DB018E00}"/>
              </a:ext>
            </a:extLst>
          </p:cNvPr>
          <p:cNvSpPr txBox="1">
            <a:spLocks/>
          </p:cNvSpPr>
          <p:nvPr/>
        </p:nvSpPr>
        <p:spPr>
          <a:xfrm>
            <a:off x="1488302" y="259989"/>
            <a:ext cx="1742641" cy="56944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Font typeface="Tw Cen MT" panose="020B0602020104020603" pitchFamily="34" charset="0"/>
              <a:buNone/>
            </a:pPr>
            <a:r>
              <a:rPr lang="fr-FR" sz="3200" b="1">
                <a:solidFill>
                  <a:srgbClr val="FF0000"/>
                </a:solidFill>
              </a:rPr>
              <a:t>Ventes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Font typeface="Tw Cen MT" panose="020B0602020104020603" pitchFamily="34" charset="0"/>
              <a:buNone/>
            </a:pPr>
            <a:endParaRPr lang="fr-FR">
              <a:solidFill>
                <a:srgbClr val="FFFFFF"/>
              </a:solidFill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Font typeface="Tw Cen MT" panose="020B0602020104020603" pitchFamily="34" charset="0"/>
              <a:buNone/>
            </a:pP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11" name="Google Shape;5130;p44">
            <a:extLst>
              <a:ext uri="{FF2B5EF4-FFF2-40B4-BE49-F238E27FC236}">
                <a16:creationId xmlns:a16="http://schemas.microsoft.com/office/drawing/2014/main" id="{69DF6F14-8A2D-5694-4E1C-2EB04561D510}"/>
              </a:ext>
            </a:extLst>
          </p:cNvPr>
          <p:cNvSpPr txBox="1">
            <a:spLocks/>
          </p:cNvSpPr>
          <p:nvPr/>
        </p:nvSpPr>
        <p:spPr>
          <a:xfrm>
            <a:off x="4062954" y="362930"/>
            <a:ext cx="1742641" cy="56944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Font typeface="Tw Cen MT" panose="020B0602020104020603" pitchFamily="34" charset="0"/>
              <a:buNone/>
            </a:pPr>
            <a:r>
              <a:rPr lang="fr-FR" b="1">
                <a:solidFill>
                  <a:srgbClr val="FFFFFF"/>
                </a:solidFill>
              </a:rPr>
              <a:t>Finances</a:t>
            </a:r>
            <a:endParaRPr lang="fr-FR">
              <a:solidFill>
                <a:srgbClr val="FFFFFF"/>
              </a:solidFill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Font typeface="Tw Cen MT" panose="020B0602020104020603" pitchFamily="34" charset="0"/>
              <a:buNone/>
            </a:pPr>
            <a:endParaRPr lang="fr-FR">
              <a:solidFill>
                <a:srgbClr val="FFFFFF"/>
              </a:solidFill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Font typeface="Tw Cen MT" panose="020B0602020104020603" pitchFamily="34" charset="0"/>
              <a:buNone/>
            </a:pP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12" name="Google Shape;5131;p44">
            <a:extLst>
              <a:ext uri="{FF2B5EF4-FFF2-40B4-BE49-F238E27FC236}">
                <a16:creationId xmlns:a16="http://schemas.microsoft.com/office/drawing/2014/main" id="{9C529FED-D252-0745-B1A2-9AC1889F0EA2}"/>
              </a:ext>
            </a:extLst>
          </p:cNvPr>
          <p:cNvSpPr txBox="1">
            <a:spLocks/>
          </p:cNvSpPr>
          <p:nvPr/>
        </p:nvSpPr>
        <p:spPr>
          <a:xfrm>
            <a:off x="6458758" y="362941"/>
            <a:ext cx="1742641" cy="56944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Font typeface="Tw Cen MT" panose="020B0602020104020603" pitchFamily="34" charset="0"/>
              <a:buNone/>
            </a:pPr>
            <a:r>
              <a:rPr lang="fr-FR" b="1">
                <a:solidFill>
                  <a:srgbClr val="FFFFFF"/>
                </a:solidFill>
              </a:rPr>
              <a:t>Logistique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13" name="Google Shape;5132;p44">
            <a:extLst>
              <a:ext uri="{FF2B5EF4-FFF2-40B4-BE49-F238E27FC236}">
                <a16:creationId xmlns:a16="http://schemas.microsoft.com/office/drawing/2014/main" id="{42D4AF7D-BCEC-F955-A2B5-871E49C4ACAC}"/>
              </a:ext>
            </a:extLst>
          </p:cNvPr>
          <p:cNvSpPr txBox="1">
            <a:spLocks/>
          </p:cNvSpPr>
          <p:nvPr/>
        </p:nvSpPr>
        <p:spPr>
          <a:xfrm>
            <a:off x="8854578" y="362941"/>
            <a:ext cx="1742641" cy="56944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Font typeface="Tw Cen MT" panose="020B0602020104020603" pitchFamily="34" charset="0"/>
              <a:buNone/>
            </a:pPr>
            <a:r>
              <a:rPr lang="fr-FR" b="1">
                <a:solidFill>
                  <a:srgbClr val="FFFFFF"/>
                </a:solidFill>
              </a:rPr>
              <a:t>RH</a:t>
            </a:r>
            <a:endParaRPr lang="fr-FR">
              <a:solidFill>
                <a:srgbClr val="FFFFFF"/>
              </a:solidFill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Font typeface="Tw Cen MT" panose="020B0602020104020603" pitchFamily="34" charset="0"/>
              <a:buNone/>
            </a:pPr>
            <a:endParaRPr lang="fr-FR">
              <a:solidFill>
                <a:srgbClr val="FFFFFF"/>
              </a:solidFill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Font typeface="Tw Cen MT" panose="020B0602020104020603" pitchFamily="34" charset="0"/>
              <a:buNone/>
            </a:pP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1A555EF-DBBE-675F-6F37-9D4B13A59AAA}"/>
              </a:ext>
            </a:extLst>
          </p:cNvPr>
          <p:cNvSpPr txBox="1"/>
          <p:nvPr/>
        </p:nvSpPr>
        <p:spPr>
          <a:xfrm>
            <a:off x="9489440" y="1706880"/>
            <a:ext cx="240129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On constate que les périodes des meilleurs ventes sont en fin d’années, en particulier les mois de </a:t>
            </a:r>
            <a:r>
              <a:rPr lang="fr-FR" sz="2800" dirty="0">
                <a:solidFill>
                  <a:srgbClr val="00B050"/>
                </a:solidFill>
              </a:rPr>
              <a:t>Novembre</a:t>
            </a:r>
          </a:p>
        </p:txBody>
      </p:sp>
    </p:spTree>
    <p:extLst>
      <p:ext uri="{BB962C8B-B14F-4D97-AF65-F5344CB8AC3E}">
        <p14:creationId xmlns:p14="http://schemas.microsoft.com/office/powerpoint/2010/main" val="3253127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4582A2C-0BF1-30E4-3603-18B8EFF3E139}"/>
              </a:ext>
            </a:extLst>
          </p:cNvPr>
          <p:cNvSpPr/>
          <p:nvPr/>
        </p:nvSpPr>
        <p:spPr>
          <a:xfrm>
            <a:off x="355795" y="630927"/>
            <a:ext cx="660409" cy="11851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oogle Shape;5122;p44">
            <a:extLst>
              <a:ext uri="{FF2B5EF4-FFF2-40B4-BE49-F238E27FC236}">
                <a16:creationId xmlns:a16="http://schemas.microsoft.com/office/drawing/2014/main" id="{900D9C53-3BB7-EFF3-5251-91BAB906FC24}"/>
              </a:ext>
            </a:extLst>
          </p:cNvPr>
          <p:cNvGrpSpPr/>
          <p:nvPr/>
        </p:nvGrpSpPr>
        <p:grpSpPr>
          <a:xfrm>
            <a:off x="1343966" y="259989"/>
            <a:ext cx="9316834" cy="765617"/>
            <a:chOff x="389150" y="1206975"/>
            <a:chExt cx="5856646" cy="481274"/>
          </a:xfrm>
        </p:grpSpPr>
        <p:sp>
          <p:nvSpPr>
            <p:cNvPr id="3" name="Google Shape;5123;p44">
              <a:extLst>
                <a:ext uri="{FF2B5EF4-FFF2-40B4-BE49-F238E27FC236}">
                  <a16:creationId xmlns:a16="http://schemas.microsoft.com/office/drawing/2014/main" id="{351B6197-28EB-F860-E85E-82A5A3D329A6}"/>
                </a:ext>
              </a:extLst>
            </p:cNvPr>
            <p:cNvSpPr/>
            <p:nvPr/>
          </p:nvSpPr>
          <p:spPr>
            <a:xfrm>
              <a:off x="4736319" y="1206975"/>
              <a:ext cx="1509477" cy="481274"/>
            </a:xfrm>
            <a:custGeom>
              <a:avLst/>
              <a:gdLst/>
              <a:ahLst/>
              <a:cxnLst/>
              <a:rect l="l" t="t" r="r" b="b"/>
              <a:pathLst>
                <a:path w="19910" h="6348" extrusionOk="0">
                  <a:moveTo>
                    <a:pt x="1" y="0"/>
                  </a:moveTo>
                  <a:lnTo>
                    <a:pt x="1384" y="3174"/>
                  </a:lnTo>
                  <a:lnTo>
                    <a:pt x="1" y="6347"/>
                  </a:lnTo>
                  <a:lnTo>
                    <a:pt x="18527" y="6347"/>
                  </a:lnTo>
                  <a:lnTo>
                    <a:pt x="19910" y="3174"/>
                  </a:lnTo>
                  <a:lnTo>
                    <a:pt x="18527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5124;p44">
              <a:extLst>
                <a:ext uri="{FF2B5EF4-FFF2-40B4-BE49-F238E27FC236}">
                  <a16:creationId xmlns:a16="http://schemas.microsoft.com/office/drawing/2014/main" id="{244634E2-3407-6744-75C2-168F83AFE3F0}"/>
                </a:ext>
              </a:extLst>
            </p:cNvPr>
            <p:cNvSpPr/>
            <p:nvPr/>
          </p:nvSpPr>
          <p:spPr>
            <a:xfrm>
              <a:off x="3298938" y="1206975"/>
              <a:ext cx="1509477" cy="481274"/>
            </a:xfrm>
            <a:custGeom>
              <a:avLst/>
              <a:gdLst/>
              <a:ahLst/>
              <a:cxnLst/>
              <a:rect l="l" t="t" r="r" b="b"/>
              <a:pathLst>
                <a:path w="19910" h="6348" extrusionOk="0">
                  <a:moveTo>
                    <a:pt x="0" y="0"/>
                  </a:moveTo>
                  <a:lnTo>
                    <a:pt x="1384" y="3174"/>
                  </a:lnTo>
                  <a:lnTo>
                    <a:pt x="0" y="6347"/>
                  </a:lnTo>
                  <a:lnTo>
                    <a:pt x="18526" y="6347"/>
                  </a:lnTo>
                  <a:lnTo>
                    <a:pt x="19909" y="3174"/>
                  </a:lnTo>
                  <a:lnTo>
                    <a:pt x="1852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5125;p44">
              <a:extLst>
                <a:ext uri="{FF2B5EF4-FFF2-40B4-BE49-F238E27FC236}">
                  <a16:creationId xmlns:a16="http://schemas.microsoft.com/office/drawing/2014/main" id="{AD546507-4A47-00B1-9899-CBFD299D50A1}"/>
                </a:ext>
              </a:extLst>
            </p:cNvPr>
            <p:cNvSpPr/>
            <p:nvPr/>
          </p:nvSpPr>
          <p:spPr>
            <a:xfrm>
              <a:off x="1859435" y="1206975"/>
              <a:ext cx="1509477" cy="481274"/>
            </a:xfrm>
            <a:custGeom>
              <a:avLst/>
              <a:gdLst/>
              <a:ahLst/>
              <a:cxnLst/>
              <a:rect l="l" t="t" r="r" b="b"/>
              <a:pathLst>
                <a:path w="19910" h="6348" extrusionOk="0">
                  <a:moveTo>
                    <a:pt x="1" y="0"/>
                  </a:moveTo>
                  <a:lnTo>
                    <a:pt x="1384" y="3174"/>
                  </a:lnTo>
                  <a:lnTo>
                    <a:pt x="1" y="6347"/>
                  </a:lnTo>
                  <a:lnTo>
                    <a:pt x="18526" y="6347"/>
                  </a:lnTo>
                  <a:lnTo>
                    <a:pt x="19910" y="3174"/>
                  </a:lnTo>
                  <a:lnTo>
                    <a:pt x="18526" y="0"/>
                  </a:ln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126;p44">
              <a:extLst>
                <a:ext uri="{FF2B5EF4-FFF2-40B4-BE49-F238E27FC236}">
                  <a16:creationId xmlns:a16="http://schemas.microsoft.com/office/drawing/2014/main" id="{13C49FB8-D961-5C76-D282-17188FFBE619}"/>
                </a:ext>
              </a:extLst>
            </p:cNvPr>
            <p:cNvSpPr/>
            <p:nvPr/>
          </p:nvSpPr>
          <p:spPr>
            <a:xfrm>
              <a:off x="389150" y="1206975"/>
              <a:ext cx="1542305" cy="481274"/>
            </a:xfrm>
            <a:custGeom>
              <a:avLst/>
              <a:gdLst/>
              <a:ahLst/>
              <a:cxnLst/>
              <a:rect l="l" t="t" r="r" b="b"/>
              <a:pathLst>
                <a:path w="20343" h="6348" extrusionOk="0">
                  <a:moveTo>
                    <a:pt x="0" y="0"/>
                  </a:moveTo>
                  <a:lnTo>
                    <a:pt x="0" y="6347"/>
                  </a:lnTo>
                  <a:lnTo>
                    <a:pt x="18933" y="6347"/>
                  </a:lnTo>
                  <a:lnTo>
                    <a:pt x="20343" y="3174"/>
                  </a:lnTo>
                  <a:lnTo>
                    <a:pt x="18933" y="0"/>
                  </a:lnTo>
                  <a:close/>
                </a:path>
              </a:pathLst>
            </a:custGeom>
            <a:solidFill>
              <a:srgbClr val="19344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" name="Google Shape;5128;p44">
            <a:extLst>
              <a:ext uri="{FF2B5EF4-FFF2-40B4-BE49-F238E27FC236}">
                <a16:creationId xmlns:a16="http://schemas.microsoft.com/office/drawing/2014/main" id="{CDDBBD00-0321-2916-32D9-34B0740C7AB4}"/>
              </a:ext>
            </a:extLst>
          </p:cNvPr>
          <p:cNvSpPr txBox="1">
            <a:spLocks/>
          </p:cNvSpPr>
          <p:nvPr/>
        </p:nvSpPr>
        <p:spPr>
          <a:xfrm>
            <a:off x="1670756" y="259989"/>
            <a:ext cx="1742641" cy="56944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Font typeface="Tw Cen MT" panose="020B0602020104020603" pitchFamily="34" charset="0"/>
              <a:buNone/>
            </a:pPr>
            <a:r>
              <a:rPr lang="fr-FR" sz="2400" b="1" dirty="0">
                <a:solidFill>
                  <a:schemeClr val="bg1"/>
                </a:solidFill>
              </a:rPr>
              <a:t>Ventes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Font typeface="Tw Cen MT" panose="020B0602020104020603" pitchFamily="34" charset="0"/>
              <a:buNone/>
            </a:pPr>
            <a:endParaRPr lang="fr-FR" dirty="0">
              <a:solidFill>
                <a:srgbClr val="FFFFFF"/>
              </a:solidFill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Font typeface="Tw Cen MT" panose="020B0602020104020603" pitchFamily="34" charset="0"/>
              <a:buNone/>
            </a:pP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9" name="Google Shape;5130;p44">
            <a:extLst>
              <a:ext uri="{FF2B5EF4-FFF2-40B4-BE49-F238E27FC236}">
                <a16:creationId xmlns:a16="http://schemas.microsoft.com/office/drawing/2014/main" id="{B8E0A931-6ECC-D735-A0A8-B8A69D5A3F13}"/>
              </a:ext>
            </a:extLst>
          </p:cNvPr>
          <p:cNvSpPr txBox="1">
            <a:spLocks/>
          </p:cNvSpPr>
          <p:nvPr/>
        </p:nvSpPr>
        <p:spPr>
          <a:xfrm>
            <a:off x="4013810" y="206270"/>
            <a:ext cx="1742641" cy="56944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Font typeface="Tw Cen MT" panose="020B0602020104020603" pitchFamily="34" charset="0"/>
              <a:buNone/>
            </a:pPr>
            <a:r>
              <a:rPr lang="fr-FR" sz="2800" b="1" dirty="0">
                <a:solidFill>
                  <a:srgbClr val="FF0000"/>
                </a:solidFill>
              </a:rPr>
              <a:t>Finances</a:t>
            </a:r>
            <a:endParaRPr lang="fr-FR" sz="2800" dirty="0">
              <a:solidFill>
                <a:srgbClr val="FF0000"/>
              </a:solidFill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Font typeface="Tw Cen MT" panose="020B0602020104020603" pitchFamily="34" charset="0"/>
              <a:buNone/>
            </a:pPr>
            <a:endParaRPr lang="fr-FR" dirty="0">
              <a:solidFill>
                <a:srgbClr val="FFFFFF"/>
              </a:solidFill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Font typeface="Tw Cen MT" panose="020B0602020104020603" pitchFamily="34" charset="0"/>
              <a:buNone/>
            </a:pP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10" name="Google Shape;5131;p44">
            <a:extLst>
              <a:ext uri="{FF2B5EF4-FFF2-40B4-BE49-F238E27FC236}">
                <a16:creationId xmlns:a16="http://schemas.microsoft.com/office/drawing/2014/main" id="{A51C6E78-3029-B802-4C12-6BD1DC73B95D}"/>
              </a:ext>
            </a:extLst>
          </p:cNvPr>
          <p:cNvSpPr txBox="1">
            <a:spLocks/>
          </p:cNvSpPr>
          <p:nvPr/>
        </p:nvSpPr>
        <p:spPr>
          <a:xfrm>
            <a:off x="6423225" y="325947"/>
            <a:ext cx="1742641" cy="56944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Font typeface="Tw Cen MT" panose="020B0602020104020603" pitchFamily="34" charset="0"/>
              <a:buNone/>
            </a:pPr>
            <a:r>
              <a:rPr lang="fr-FR" b="1" dirty="0">
                <a:solidFill>
                  <a:srgbClr val="FFFFFF"/>
                </a:solidFill>
              </a:rPr>
              <a:t>Logistique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11" name="Google Shape;5132;p44">
            <a:extLst>
              <a:ext uri="{FF2B5EF4-FFF2-40B4-BE49-F238E27FC236}">
                <a16:creationId xmlns:a16="http://schemas.microsoft.com/office/drawing/2014/main" id="{AB164853-742F-14A6-95AB-98C0AE89D896}"/>
              </a:ext>
            </a:extLst>
          </p:cNvPr>
          <p:cNvSpPr txBox="1">
            <a:spLocks/>
          </p:cNvSpPr>
          <p:nvPr/>
        </p:nvSpPr>
        <p:spPr>
          <a:xfrm>
            <a:off x="8806843" y="325947"/>
            <a:ext cx="1742641" cy="56944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Font typeface="Tw Cen MT" panose="020B0602020104020603" pitchFamily="34" charset="0"/>
              <a:buNone/>
            </a:pPr>
            <a:r>
              <a:rPr lang="fr-FR" b="1" dirty="0">
                <a:solidFill>
                  <a:srgbClr val="FFFFFF"/>
                </a:solidFill>
              </a:rPr>
              <a:t>RH</a:t>
            </a:r>
            <a:endParaRPr lang="fr-FR" dirty="0">
              <a:solidFill>
                <a:srgbClr val="FFFFFF"/>
              </a:solidFill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Font typeface="Tw Cen MT" panose="020B0602020104020603" pitchFamily="34" charset="0"/>
              <a:buNone/>
            </a:pPr>
            <a:endParaRPr lang="fr-FR" dirty="0">
              <a:solidFill>
                <a:srgbClr val="FFFFFF"/>
              </a:solidFill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Font typeface="Tw Cen MT" panose="020B0602020104020603" pitchFamily="34" charset="0"/>
              <a:buNone/>
            </a:pPr>
            <a:endParaRPr lang="fr-FR" dirty="0">
              <a:solidFill>
                <a:srgbClr val="FFFFFF"/>
              </a:solidFill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974A5CD-B8A4-D7A7-F208-016B10032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251" y="1441495"/>
            <a:ext cx="8050918" cy="46404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5B1295C2-9F19-9FA6-4C56-9FD638DECA31}"/>
              </a:ext>
            </a:extLst>
          </p:cNvPr>
          <p:cNvSpPr txBox="1"/>
          <p:nvPr/>
        </p:nvSpPr>
        <p:spPr>
          <a:xfrm>
            <a:off x="8806843" y="2776675"/>
            <a:ext cx="320784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constate que </a:t>
            </a:r>
            <a:r>
              <a:rPr lang="fr-FR" dirty="0" smtClean="0"/>
              <a:t>les </a:t>
            </a:r>
            <a:r>
              <a:rPr lang="fr-FR" sz="2400" dirty="0" smtClean="0">
                <a:solidFill>
                  <a:srgbClr val="00B050"/>
                </a:solidFill>
              </a:rPr>
              <a:t>USA</a:t>
            </a:r>
            <a:r>
              <a:rPr lang="fr-FR" dirty="0" smtClean="0"/>
              <a:t> </a:t>
            </a:r>
            <a:r>
              <a:rPr lang="fr-FR" dirty="0"/>
              <a:t>ont fait le maximum de commandes ces 2 derniers mois. Au contraire, il n’y a eu qu’une seule commande en  </a:t>
            </a:r>
            <a:r>
              <a:rPr lang="fr-FR" sz="2000" dirty="0">
                <a:solidFill>
                  <a:srgbClr val="FF0000"/>
                </a:solidFill>
              </a:rPr>
              <a:t>Belgique</a:t>
            </a:r>
            <a:r>
              <a:rPr lang="fr-FR" dirty="0"/>
              <a:t> et au </a:t>
            </a:r>
            <a:r>
              <a:rPr lang="fr-FR" sz="2000" dirty="0">
                <a:solidFill>
                  <a:srgbClr val="FF0000"/>
                </a:solidFill>
              </a:rPr>
              <a:t>Japon</a:t>
            </a:r>
            <a:r>
              <a:rPr lang="fr-FR" dirty="0"/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889" y="1676449"/>
            <a:ext cx="86570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219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5122;p44">
            <a:extLst>
              <a:ext uri="{FF2B5EF4-FFF2-40B4-BE49-F238E27FC236}">
                <a16:creationId xmlns:a16="http://schemas.microsoft.com/office/drawing/2014/main" id="{FC9B6A35-3307-7CEA-710D-1A7270A67927}"/>
              </a:ext>
            </a:extLst>
          </p:cNvPr>
          <p:cNvGrpSpPr/>
          <p:nvPr/>
        </p:nvGrpSpPr>
        <p:grpSpPr>
          <a:xfrm>
            <a:off x="1343966" y="259989"/>
            <a:ext cx="9316834" cy="765617"/>
            <a:chOff x="389150" y="1206975"/>
            <a:chExt cx="5856646" cy="481274"/>
          </a:xfrm>
        </p:grpSpPr>
        <p:sp>
          <p:nvSpPr>
            <p:cNvPr id="3" name="Google Shape;5123;p44">
              <a:extLst>
                <a:ext uri="{FF2B5EF4-FFF2-40B4-BE49-F238E27FC236}">
                  <a16:creationId xmlns:a16="http://schemas.microsoft.com/office/drawing/2014/main" id="{4F5D2871-B5E9-2456-7C95-F1671DC99297}"/>
                </a:ext>
              </a:extLst>
            </p:cNvPr>
            <p:cNvSpPr/>
            <p:nvPr/>
          </p:nvSpPr>
          <p:spPr>
            <a:xfrm>
              <a:off x="4736319" y="1206975"/>
              <a:ext cx="1509477" cy="481274"/>
            </a:xfrm>
            <a:custGeom>
              <a:avLst/>
              <a:gdLst/>
              <a:ahLst/>
              <a:cxnLst/>
              <a:rect l="l" t="t" r="r" b="b"/>
              <a:pathLst>
                <a:path w="19910" h="6348" extrusionOk="0">
                  <a:moveTo>
                    <a:pt x="1" y="0"/>
                  </a:moveTo>
                  <a:lnTo>
                    <a:pt x="1384" y="3174"/>
                  </a:lnTo>
                  <a:lnTo>
                    <a:pt x="1" y="6347"/>
                  </a:lnTo>
                  <a:lnTo>
                    <a:pt x="18527" y="6347"/>
                  </a:lnTo>
                  <a:lnTo>
                    <a:pt x="19910" y="3174"/>
                  </a:lnTo>
                  <a:lnTo>
                    <a:pt x="18527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5124;p44">
              <a:extLst>
                <a:ext uri="{FF2B5EF4-FFF2-40B4-BE49-F238E27FC236}">
                  <a16:creationId xmlns:a16="http://schemas.microsoft.com/office/drawing/2014/main" id="{214B92F3-8610-5BBC-A80C-C5C664DD23B2}"/>
                </a:ext>
              </a:extLst>
            </p:cNvPr>
            <p:cNvSpPr/>
            <p:nvPr/>
          </p:nvSpPr>
          <p:spPr>
            <a:xfrm>
              <a:off x="3298938" y="1206975"/>
              <a:ext cx="1509477" cy="481274"/>
            </a:xfrm>
            <a:custGeom>
              <a:avLst/>
              <a:gdLst/>
              <a:ahLst/>
              <a:cxnLst/>
              <a:rect l="l" t="t" r="r" b="b"/>
              <a:pathLst>
                <a:path w="19910" h="6348" extrusionOk="0">
                  <a:moveTo>
                    <a:pt x="0" y="0"/>
                  </a:moveTo>
                  <a:lnTo>
                    <a:pt x="1384" y="3174"/>
                  </a:lnTo>
                  <a:lnTo>
                    <a:pt x="0" y="6347"/>
                  </a:lnTo>
                  <a:lnTo>
                    <a:pt x="18526" y="6347"/>
                  </a:lnTo>
                  <a:lnTo>
                    <a:pt x="19909" y="3174"/>
                  </a:lnTo>
                  <a:lnTo>
                    <a:pt x="1852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125;p44">
              <a:extLst>
                <a:ext uri="{FF2B5EF4-FFF2-40B4-BE49-F238E27FC236}">
                  <a16:creationId xmlns:a16="http://schemas.microsoft.com/office/drawing/2014/main" id="{D9A2AF6F-3BDC-29B4-0ED5-BF364BD24C31}"/>
                </a:ext>
              </a:extLst>
            </p:cNvPr>
            <p:cNvSpPr/>
            <p:nvPr/>
          </p:nvSpPr>
          <p:spPr>
            <a:xfrm>
              <a:off x="1859435" y="1206975"/>
              <a:ext cx="1509477" cy="481274"/>
            </a:xfrm>
            <a:custGeom>
              <a:avLst/>
              <a:gdLst/>
              <a:ahLst/>
              <a:cxnLst/>
              <a:rect l="l" t="t" r="r" b="b"/>
              <a:pathLst>
                <a:path w="19910" h="6348" extrusionOk="0">
                  <a:moveTo>
                    <a:pt x="1" y="0"/>
                  </a:moveTo>
                  <a:lnTo>
                    <a:pt x="1384" y="3174"/>
                  </a:lnTo>
                  <a:lnTo>
                    <a:pt x="1" y="6347"/>
                  </a:lnTo>
                  <a:lnTo>
                    <a:pt x="18526" y="6347"/>
                  </a:lnTo>
                  <a:lnTo>
                    <a:pt x="19910" y="3174"/>
                  </a:lnTo>
                  <a:lnTo>
                    <a:pt x="18526" y="0"/>
                  </a:ln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126;p44">
              <a:extLst>
                <a:ext uri="{FF2B5EF4-FFF2-40B4-BE49-F238E27FC236}">
                  <a16:creationId xmlns:a16="http://schemas.microsoft.com/office/drawing/2014/main" id="{C4747443-6488-EB15-B644-2C0C6D2ED860}"/>
                </a:ext>
              </a:extLst>
            </p:cNvPr>
            <p:cNvSpPr/>
            <p:nvPr/>
          </p:nvSpPr>
          <p:spPr>
            <a:xfrm>
              <a:off x="389150" y="1206975"/>
              <a:ext cx="1542305" cy="481274"/>
            </a:xfrm>
            <a:custGeom>
              <a:avLst/>
              <a:gdLst/>
              <a:ahLst/>
              <a:cxnLst/>
              <a:rect l="l" t="t" r="r" b="b"/>
              <a:pathLst>
                <a:path w="20343" h="6348" extrusionOk="0">
                  <a:moveTo>
                    <a:pt x="0" y="0"/>
                  </a:moveTo>
                  <a:lnTo>
                    <a:pt x="0" y="6347"/>
                  </a:lnTo>
                  <a:lnTo>
                    <a:pt x="18933" y="6347"/>
                  </a:lnTo>
                  <a:lnTo>
                    <a:pt x="20343" y="3174"/>
                  </a:lnTo>
                  <a:lnTo>
                    <a:pt x="18933" y="0"/>
                  </a:lnTo>
                  <a:close/>
                </a:path>
              </a:pathLst>
            </a:custGeom>
            <a:solidFill>
              <a:srgbClr val="19344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" name="Google Shape;5128;p44">
            <a:extLst>
              <a:ext uri="{FF2B5EF4-FFF2-40B4-BE49-F238E27FC236}">
                <a16:creationId xmlns:a16="http://schemas.microsoft.com/office/drawing/2014/main" id="{16FF8767-3D97-F9C7-08A4-503C2A1AC17E}"/>
              </a:ext>
            </a:extLst>
          </p:cNvPr>
          <p:cNvSpPr txBox="1">
            <a:spLocks/>
          </p:cNvSpPr>
          <p:nvPr/>
        </p:nvSpPr>
        <p:spPr>
          <a:xfrm>
            <a:off x="1670756" y="259989"/>
            <a:ext cx="1742641" cy="56944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Font typeface="Tw Cen MT" panose="020B0602020104020603" pitchFamily="34" charset="0"/>
              <a:buNone/>
            </a:pPr>
            <a:r>
              <a:rPr lang="fr-FR" sz="2400" b="1" dirty="0">
                <a:solidFill>
                  <a:schemeClr val="bg1"/>
                </a:solidFill>
              </a:rPr>
              <a:t>Ventes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Font typeface="Tw Cen MT" panose="020B0602020104020603" pitchFamily="34" charset="0"/>
              <a:buNone/>
            </a:pPr>
            <a:endParaRPr lang="fr-FR" dirty="0">
              <a:solidFill>
                <a:srgbClr val="FFFFFF"/>
              </a:solidFill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Font typeface="Tw Cen MT" panose="020B0602020104020603" pitchFamily="34" charset="0"/>
              <a:buNone/>
            </a:pP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9" name="Google Shape;5130;p44">
            <a:extLst>
              <a:ext uri="{FF2B5EF4-FFF2-40B4-BE49-F238E27FC236}">
                <a16:creationId xmlns:a16="http://schemas.microsoft.com/office/drawing/2014/main" id="{64A7BF4C-F827-B677-F19D-8D0E8A26008F}"/>
              </a:ext>
            </a:extLst>
          </p:cNvPr>
          <p:cNvSpPr txBox="1">
            <a:spLocks/>
          </p:cNvSpPr>
          <p:nvPr/>
        </p:nvSpPr>
        <p:spPr>
          <a:xfrm>
            <a:off x="4013810" y="206270"/>
            <a:ext cx="1742641" cy="56944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Font typeface="Tw Cen MT" panose="020B0602020104020603" pitchFamily="34" charset="0"/>
              <a:buNone/>
            </a:pPr>
            <a:r>
              <a:rPr lang="fr-FR" sz="2800" b="1" dirty="0">
                <a:solidFill>
                  <a:srgbClr val="FF0000"/>
                </a:solidFill>
              </a:rPr>
              <a:t>Finances</a:t>
            </a:r>
            <a:endParaRPr lang="fr-FR" sz="2800" dirty="0">
              <a:solidFill>
                <a:srgbClr val="FF0000"/>
              </a:solidFill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Font typeface="Tw Cen MT" panose="020B0602020104020603" pitchFamily="34" charset="0"/>
              <a:buNone/>
            </a:pPr>
            <a:endParaRPr lang="fr-FR" dirty="0">
              <a:solidFill>
                <a:srgbClr val="FFFFFF"/>
              </a:solidFill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Font typeface="Tw Cen MT" panose="020B0602020104020603" pitchFamily="34" charset="0"/>
              <a:buNone/>
            </a:pP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10" name="Google Shape;5131;p44">
            <a:extLst>
              <a:ext uri="{FF2B5EF4-FFF2-40B4-BE49-F238E27FC236}">
                <a16:creationId xmlns:a16="http://schemas.microsoft.com/office/drawing/2014/main" id="{5C5C90E0-D7CE-3F84-E135-C65448F3C334}"/>
              </a:ext>
            </a:extLst>
          </p:cNvPr>
          <p:cNvSpPr txBox="1">
            <a:spLocks/>
          </p:cNvSpPr>
          <p:nvPr/>
        </p:nvSpPr>
        <p:spPr>
          <a:xfrm>
            <a:off x="6423225" y="325947"/>
            <a:ext cx="1742641" cy="56944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Font typeface="Tw Cen MT" panose="020B0602020104020603" pitchFamily="34" charset="0"/>
              <a:buNone/>
            </a:pPr>
            <a:r>
              <a:rPr lang="fr-FR" b="1" dirty="0">
                <a:solidFill>
                  <a:srgbClr val="FFFFFF"/>
                </a:solidFill>
              </a:rPr>
              <a:t>Logistique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11" name="Google Shape;5132;p44">
            <a:extLst>
              <a:ext uri="{FF2B5EF4-FFF2-40B4-BE49-F238E27FC236}">
                <a16:creationId xmlns:a16="http://schemas.microsoft.com/office/drawing/2014/main" id="{9460B0B3-3317-05D0-30B5-4C10FC84DC3E}"/>
              </a:ext>
            </a:extLst>
          </p:cNvPr>
          <p:cNvSpPr txBox="1">
            <a:spLocks/>
          </p:cNvSpPr>
          <p:nvPr/>
        </p:nvSpPr>
        <p:spPr>
          <a:xfrm>
            <a:off x="8806843" y="325947"/>
            <a:ext cx="1742641" cy="56944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Font typeface="Tw Cen MT" panose="020B0602020104020603" pitchFamily="34" charset="0"/>
              <a:buNone/>
            </a:pPr>
            <a:r>
              <a:rPr lang="fr-FR" b="1" dirty="0">
                <a:solidFill>
                  <a:srgbClr val="FFFFFF"/>
                </a:solidFill>
              </a:rPr>
              <a:t>RH</a:t>
            </a:r>
            <a:endParaRPr lang="fr-FR" dirty="0">
              <a:solidFill>
                <a:srgbClr val="FFFFFF"/>
              </a:solidFill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Font typeface="Tw Cen MT" panose="020B0602020104020603" pitchFamily="34" charset="0"/>
              <a:buNone/>
            </a:pPr>
            <a:endParaRPr lang="fr-FR" dirty="0">
              <a:solidFill>
                <a:srgbClr val="FFFFFF"/>
              </a:solidFill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Font typeface="Tw Cen MT" panose="020B0602020104020603" pitchFamily="34" charset="0"/>
              <a:buNone/>
            </a:pPr>
            <a:endParaRPr lang="fr-FR" dirty="0">
              <a:solidFill>
                <a:srgbClr val="FFFFFF"/>
              </a:solidFill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90DA9581-4D5B-6693-ABDA-50C2D7F110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6" t="4696" r="3690" b="3690"/>
          <a:stretch/>
        </p:blipFill>
        <p:spPr>
          <a:xfrm>
            <a:off x="1303169" y="1236185"/>
            <a:ext cx="9585661" cy="53618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69887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5122;p44">
            <a:extLst>
              <a:ext uri="{FF2B5EF4-FFF2-40B4-BE49-F238E27FC236}">
                <a16:creationId xmlns:a16="http://schemas.microsoft.com/office/drawing/2014/main" id="{55A2EB65-201F-EF6A-03CE-CEBDF3F818DB}"/>
              </a:ext>
            </a:extLst>
          </p:cNvPr>
          <p:cNvGrpSpPr/>
          <p:nvPr/>
        </p:nvGrpSpPr>
        <p:grpSpPr>
          <a:xfrm>
            <a:off x="1175431" y="170342"/>
            <a:ext cx="9171635" cy="753685"/>
            <a:chOff x="389150" y="1206975"/>
            <a:chExt cx="5856646" cy="481274"/>
          </a:xfrm>
        </p:grpSpPr>
        <p:sp>
          <p:nvSpPr>
            <p:cNvPr id="6" name="Google Shape;5123;p44">
              <a:extLst>
                <a:ext uri="{FF2B5EF4-FFF2-40B4-BE49-F238E27FC236}">
                  <a16:creationId xmlns:a16="http://schemas.microsoft.com/office/drawing/2014/main" id="{46C3C678-2B02-BD5A-5F15-96C2C9002886}"/>
                </a:ext>
              </a:extLst>
            </p:cNvPr>
            <p:cNvSpPr/>
            <p:nvPr/>
          </p:nvSpPr>
          <p:spPr>
            <a:xfrm>
              <a:off x="4736319" y="1206975"/>
              <a:ext cx="1509477" cy="481274"/>
            </a:xfrm>
            <a:custGeom>
              <a:avLst/>
              <a:gdLst/>
              <a:ahLst/>
              <a:cxnLst/>
              <a:rect l="l" t="t" r="r" b="b"/>
              <a:pathLst>
                <a:path w="19910" h="6348" extrusionOk="0">
                  <a:moveTo>
                    <a:pt x="1" y="0"/>
                  </a:moveTo>
                  <a:lnTo>
                    <a:pt x="1384" y="3174"/>
                  </a:lnTo>
                  <a:lnTo>
                    <a:pt x="1" y="6347"/>
                  </a:lnTo>
                  <a:lnTo>
                    <a:pt x="18527" y="6347"/>
                  </a:lnTo>
                  <a:lnTo>
                    <a:pt x="19910" y="3174"/>
                  </a:lnTo>
                  <a:lnTo>
                    <a:pt x="18527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124;p44">
              <a:extLst>
                <a:ext uri="{FF2B5EF4-FFF2-40B4-BE49-F238E27FC236}">
                  <a16:creationId xmlns:a16="http://schemas.microsoft.com/office/drawing/2014/main" id="{897983B9-992C-F34E-A79C-1C8FBBEC5F96}"/>
                </a:ext>
              </a:extLst>
            </p:cNvPr>
            <p:cNvSpPr/>
            <p:nvPr/>
          </p:nvSpPr>
          <p:spPr>
            <a:xfrm>
              <a:off x="3298938" y="1206975"/>
              <a:ext cx="1509477" cy="481274"/>
            </a:xfrm>
            <a:custGeom>
              <a:avLst/>
              <a:gdLst/>
              <a:ahLst/>
              <a:cxnLst/>
              <a:rect l="l" t="t" r="r" b="b"/>
              <a:pathLst>
                <a:path w="19910" h="6348" extrusionOk="0">
                  <a:moveTo>
                    <a:pt x="0" y="0"/>
                  </a:moveTo>
                  <a:lnTo>
                    <a:pt x="1384" y="3174"/>
                  </a:lnTo>
                  <a:lnTo>
                    <a:pt x="0" y="6347"/>
                  </a:lnTo>
                  <a:lnTo>
                    <a:pt x="18526" y="6347"/>
                  </a:lnTo>
                  <a:lnTo>
                    <a:pt x="19909" y="3174"/>
                  </a:lnTo>
                  <a:lnTo>
                    <a:pt x="1852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125;p44">
              <a:extLst>
                <a:ext uri="{FF2B5EF4-FFF2-40B4-BE49-F238E27FC236}">
                  <a16:creationId xmlns:a16="http://schemas.microsoft.com/office/drawing/2014/main" id="{038032D6-0525-F2AF-497D-2D3CAB6B30C3}"/>
                </a:ext>
              </a:extLst>
            </p:cNvPr>
            <p:cNvSpPr/>
            <p:nvPr/>
          </p:nvSpPr>
          <p:spPr>
            <a:xfrm>
              <a:off x="1859435" y="1206975"/>
              <a:ext cx="1509477" cy="481274"/>
            </a:xfrm>
            <a:custGeom>
              <a:avLst/>
              <a:gdLst/>
              <a:ahLst/>
              <a:cxnLst/>
              <a:rect l="l" t="t" r="r" b="b"/>
              <a:pathLst>
                <a:path w="19910" h="6348" extrusionOk="0">
                  <a:moveTo>
                    <a:pt x="1" y="0"/>
                  </a:moveTo>
                  <a:lnTo>
                    <a:pt x="1384" y="3174"/>
                  </a:lnTo>
                  <a:lnTo>
                    <a:pt x="1" y="6347"/>
                  </a:lnTo>
                  <a:lnTo>
                    <a:pt x="18526" y="6347"/>
                  </a:lnTo>
                  <a:lnTo>
                    <a:pt x="19910" y="3174"/>
                  </a:lnTo>
                  <a:lnTo>
                    <a:pt x="18526" y="0"/>
                  </a:ln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126;p44">
              <a:extLst>
                <a:ext uri="{FF2B5EF4-FFF2-40B4-BE49-F238E27FC236}">
                  <a16:creationId xmlns:a16="http://schemas.microsoft.com/office/drawing/2014/main" id="{0AF9E611-721D-7110-D5D1-1CDCF062730F}"/>
                </a:ext>
              </a:extLst>
            </p:cNvPr>
            <p:cNvSpPr/>
            <p:nvPr/>
          </p:nvSpPr>
          <p:spPr>
            <a:xfrm>
              <a:off x="389150" y="1206975"/>
              <a:ext cx="1542305" cy="481274"/>
            </a:xfrm>
            <a:custGeom>
              <a:avLst/>
              <a:gdLst/>
              <a:ahLst/>
              <a:cxnLst/>
              <a:rect l="l" t="t" r="r" b="b"/>
              <a:pathLst>
                <a:path w="20343" h="6348" extrusionOk="0">
                  <a:moveTo>
                    <a:pt x="0" y="0"/>
                  </a:moveTo>
                  <a:lnTo>
                    <a:pt x="0" y="6347"/>
                  </a:lnTo>
                  <a:lnTo>
                    <a:pt x="18933" y="6347"/>
                  </a:lnTo>
                  <a:lnTo>
                    <a:pt x="20343" y="3174"/>
                  </a:lnTo>
                  <a:lnTo>
                    <a:pt x="18933" y="0"/>
                  </a:lnTo>
                  <a:close/>
                </a:path>
              </a:pathLst>
            </a:custGeom>
            <a:solidFill>
              <a:srgbClr val="19344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Google Shape;5128;p44">
            <a:extLst>
              <a:ext uri="{FF2B5EF4-FFF2-40B4-BE49-F238E27FC236}">
                <a16:creationId xmlns:a16="http://schemas.microsoft.com/office/drawing/2014/main" id="{6F58D02D-8DD5-451F-2747-F3AA7B030AE3}"/>
              </a:ext>
            </a:extLst>
          </p:cNvPr>
          <p:cNvSpPr txBox="1">
            <a:spLocks/>
          </p:cNvSpPr>
          <p:nvPr/>
        </p:nvSpPr>
        <p:spPr>
          <a:xfrm>
            <a:off x="1545249" y="170342"/>
            <a:ext cx="1715483" cy="5605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Font typeface="Tw Cen MT" panose="020B0602020104020603" pitchFamily="34" charset="0"/>
              <a:buNone/>
            </a:pPr>
            <a:r>
              <a:rPr lang="fr-FR" sz="2400" b="1" dirty="0">
                <a:solidFill>
                  <a:schemeClr val="bg1"/>
                </a:solidFill>
              </a:rPr>
              <a:t>Ventes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Font typeface="Tw Cen MT" panose="020B0602020104020603" pitchFamily="34" charset="0"/>
              <a:buNone/>
            </a:pPr>
            <a:endParaRPr lang="fr-FR" dirty="0">
              <a:solidFill>
                <a:srgbClr val="FFFFFF"/>
              </a:solidFill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Font typeface="Tw Cen MT" panose="020B0602020104020603" pitchFamily="34" charset="0"/>
              <a:buNone/>
            </a:pP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11" name="Google Shape;5130;p44">
            <a:extLst>
              <a:ext uri="{FF2B5EF4-FFF2-40B4-BE49-F238E27FC236}">
                <a16:creationId xmlns:a16="http://schemas.microsoft.com/office/drawing/2014/main" id="{1430B7B4-3FE6-EA98-4ED7-BB79D316F18C}"/>
              </a:ext>
            </a:extLst>
          </p:cNvPr>
          <p:cNvSpPr txBox="1">
            <a:spLocks/>
          </p:cNvSpPr>
          <p:nvPr/>
        </p:nvSpPr>
        <p:spPr>
          <a:xfrm>
            <a:off x="4045766" y="170342"/>
            <a:ext cx="1715483" cy="5605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Font typeface="Tw Cen MT" panose="020B0602020104020603" pitchFamily="34" charset="0"/>
              <a:buNone/>
            </a:pPr>
            <a:r>
              <a:rPr lang="fr-FR" sz="2400" b="1" dirty="0">
                <a:solidFill>
                  <a:schemeClr val="bg1"/>
                </a:solidFill>
              </a:rPr>
              <a:t>Finances</a:t>
            </a:r>
            <a:endParaRPr lang="fr-FR" sz="2400" dirty="0">
              <a:solidFill>
                <a:schemeClr val="bg1"/>
              </a:solidFill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Font typeface="Tw Cen MT" panose="020B0602020104020603" pitchFamily="34" charset="0"/>
              <a:buNone/>
            </a:pPr>
            <a:endParaRPr lang="fr-FR" sz="2400" dirty="0">
              <a:solidFill>
                <a:schemeClr val="bg1"/>
              </a:solidFill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Font typeface="Tw Cen MT" panose="020B0602020104020603" pitchFamily="34" charset="0"/>
              <a:buNone/>
            </a:pP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12" name="Google Shape;5131;p44">
            <a:extLst>
              <a:ext uri="{FF2B5EF4-FFF2-40B4-BE49-F238E27FC236}">
                <a16:creationId xmlns:a16="http://schemas.microsoft.com/office/drawing/2014/main" id="{0C69D97F-DBBB-559C-736D-CA0666C38DEA}"/>
              </a:ext>
            </a:extLst>
          </p:cNvPr>
          <p:cNvSpPr txBox="1">
            <a:spLocks/>
          </p:cNvSpPr>
          <p:nvPr/>
        </p:nvSpPr>
        <p:spPr>
          <a:xfrm>
            <a:off x="5893212" y="170342"/>
            <a:ext cx="2170120" cy="5605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Font typeface="Tw Cen MT" panose="020B0602020104020603" pitchFamily="34" charset="0"/>
              <a:buNone/>
            </a:pPr>
            <a:r>
              <a:rPr lang="fr-FR" sz="2800" b="1" dirty="0">
                <a:solidFill>
                  <a:srgbClr val="FF0000"/>
                </a:solidFill>
              </a:rPr>
              <a:t>Logistique</a:t>
            </a:r>
            <a:endParaRPr lang="fr-FR" sz="2800" dirty="0">
              <a:solidFill>
                <a:srgbClr val="FF0000"/>
              </a:solidFill>
            </a:endParaRPr>
          </a:p>
        </p:txBody>
      </p:sp>
      <p:sp>
        <p:nvSpPr>
          <p:cNvPr id="13" name="Google Shape;5132;p44">
            <a:extLst>
              <a:ext uri="{FF2B5EF4-FFF2-40B4-BE49-F238E27FC236}">
                <a16:creationId xmlns:a16="http://schemas.microsoft.com/office/drawing/2014/main" id="{8B76C0B5-01AF-3239-1A66-4A63E6FDC102}"/>
              </a:ext>
            </a:extLst>
          </p:cNvPr>
          <p:cNvSpPr txBox="1">
            <a:spLocks/>
          </p:cNvSpPr>
          <p:nvPr/>
        </p:nvSpPr>
        <p:spPr>
          <a:xfrm>
            <a:off x="8681336" y="236300"/>
            <a:ext cx="1715483" cy="5605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Font typeface="Tw Cen MT" panose="020B0602020104020603" pitchFamily="34" charset="0"/>
              <a:buNone/>
            </a:pPr>
            <a:r>
              <a:rPr lang="fr-FR" b="1" dirty="0">
                <a:solidFill>
                  <a:srgbClr val="FFFFFF"/>
                </a:solidFill>
              </a:rPr>
              <a:t>RH</a:t>
            </a:r>
            <a:endParaRPr lang="fr-FR" dirty="0">
              <a:solidFill>
                <a:srgbClr val="FFFFFF"/>
              </a:solidFill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Font typeface="Tw Cen MT" panose="020B0602020104020603" pitchFamily="34" charset="0"/>
              <a:buNone/>
            </a:pPr>
            <a:endParaRPr lang="fr-FR" dirty="0">
              <a:solidFill>
                <a:srgbClr val="FFFFFF"/>
              </a:solidFill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Font typeface="Tw Cen MT" panose="020B0602020104020603" pitchFamily="34" charset="0"/>
              <a:buNone/>
            </a:pPr>
            <a:endParaRPr lang="fr-FR" dirty="0">
              <a:solidFill>
                <a:srgbClr val="FFFFFF"/>
              </a:solidFill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350A168-8753-47AE-C786-D5B0F886C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162" y="1079632"/>
            <a:ext cx="7668356" cy="5699253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39856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E9CF63FF-0CE8-8967-74BD-430F766F095C}"/>
              </a:ext>
            </a:extLst>
          </p:cNvPr>
          <p:cNvSpPr/>
          <p:nvPr/>
        </p:nvSpPr>
        <p:spPr>
          <a:xfrm>
            <a:off x="5538122" y="1889760"/>
            <a:ext cx="5801360" cy="1198880"/>
          </a:xfrm>
          <a:prstGeom prst="roundRect">
            <a:avLst/>
          </a:prstGeom>
          <a:solidFill>
            <a:srgbClr val="EDEAC4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5507643" y="1858212"/>
            <a:ext cx="57597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b="1" dirty="0">
                <a:solidFill>
                  <a:srgbClr val="00B050"/>
                </a:solidFill>
              </a:rPr>
              <a:t>Top</a:t>
            </a:r>
            <a:r>
              <a:rPr lang="fr-FR" sz="4800" b="1" dirty="0"/>
              <a:t> </a:t>
            </a:r>
            <a:r>
              <a:rPr lang="fr-FR" sz="4800" b="1" dirty="0">
                <a:solidFill>
                  <a:srgbClr val="00B050"/>
                </a:solidFill>
              </a:rPr>
              <a:t>12 </a:t>
            </a:r>
            <a:r>
              <a:rPr lang="fr-FR" sz="2400" b="1" dirty="0"/>
              <a:t>meilleurs vendeurs depuis Janvier 2021 </a:t>
            </a:r>
          </a:p>
        </p:txBody>
      </p:sp>
      <p:sp>
        <p:nvSpPr>
          <p:cNvPr id="7" name="AutoShape 2" descr="Réunion de travail : 5 clés pour optimiser sa prise de parole 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021" y="3937475"/>
            <a:ext cx="4812143" cy="200506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362465F-08BB-57B6-1547-CA16B90D3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55" y="1658898"/>
            <a:ext cx="4130398" cy="4557155"/>
          </a:xfrm>
          <a:prstGeom prst="rect">
            <a:avLst/>
          </a:prstGeom>
        </p:spPr>
      </p:pic>
      <p:grpSp>
        <p:nvGrpSpPr>
          <p:cNvPr id="10" name="Google Shape;5122;p44">
            <a:extLst>
              <a:ext uri="{FF2B5EF4-FFF2-40B4-BE49-F238E27FC236}">
                <a16:creationId xmlns:a16="http://schemas.microsoft.com/office/drawing/2014/main" id="{343EEC3C-E78A-C4D1-5F6F-640E2E7C885C}"/>
              </a:ext>
            </a:extLst>
          </p:cNvPr>
          <p:cNvGrpSpPr/>
          <p:nvPr/>
        </p:nvGrpSpPr>
        <p:grpSpPr>
          <a:xfrm>
            <a:off x="1300938" y="259989"/>
            <a:ext cx="9171635" cy="753685"/>
            <a:chOff x="389150" y="1206975"/>
            <a:chExt cx="5856646" cy="481274"/>
          </a:xfrm>
        </p:grpSpPr>
        <p:sp>
          <p:nvSpPr>
            <p:cNvPr id="11" name="Google Shape;5123;p44">
              <a:extLst>
                <a:ext uri="{FF2B5EF4-FFF2-40B4-BE49-F238E27FC236}">
                  <a16:creationId xmlns:a16="http://schemas.microsoft.com/office/drawing/2014/main" id="{DA40C061-D1C8-6733-AAFE-BAB836FF8A20}"/>
                </a:ext>
              </a:extLst>
            </p:cNvPr>
            <p:cNvSpPr/>
            <p:nvPr/>
          </p:nvSpPr>
          <p:spPr>
            <a:xfrm>
              <a:off x="4736319" y="1206975"/>
              <a:ext cx="1509477" cy="481274"/>
            </a:xfrm>
            <a:custGeom>
              <a:avLst/>
              <a:gdLst/>
              <a:ahLst/>
              <a:cxnLst/>
              <a:rect l="l" t="t" r="r" b="b"/>
              <a:pathLst>
                <a:path w="19910" h="6348" extrusionOk="0">
                  <a:moveTo>
                    <a:pt x="1" y="0"/>
                  </a:moveTo>
                  <a:lnTo>
                    <a:pt x="1384" y="3174"/>
                  </a:lnTo>
                  <a:lnTo>
                    <a:pt x="1" y="6347"/>
                  </a:lnTo>
                  <a:lnTo>
                    <a:pt x="18527" y="6347"/>
                  </a:lnTo>
                  <a:lnTo>
                    <a:pt x="19910" y="3174"/>
                  </a:lnTo>
                  <a:lnTo>
                    <a:pt x="18527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5124;p44">
              <a:extLst>
                <a:ext uri="{FF2B5EF4-FFF2-40B4-BE49-F238E27FC236}">
                  <a16:creationId xmlns:a16="http://schemas.microsoft.com/office/drawing/2014/main" id="{0BEA818C-C348-A986-3D58-CD3D91A954F9}"/>
                </a:ext>
              </a:extLst>
            </p:cNvPr>
            <p:cNvSpPr/>
            <p:nvPr/>
          </p:nvSpPr>
          <p:spPr>
            <a:xfrm>
              <a:off x="3298938" y="1206975"/>
              <a:ext cx="1509477" cy="481274"/>
            </a:xfrm>
            <a:custGeom>
              <a:avLst/>
              <a:gdLst/>
              <a:ahLst/>
              <a:cxnLst/>
              <a:rect l="l" t="t" r="r" b="b"/>
              <a:pathLst>
                <a:path w="19910" h="6348" extrusionOk="0">
                  <a:moveTo>
                    <a:pt x="0" y="0"/>
                  </a:moveTo>
                  <a:lnTo>
                    <a:pt x="1384" y="3174"/>
                  </a:lnTo>
                  <a:lnTo>
                    <a:pt x="0" y="6347"/>
                  </a:lnTo>
                  <a:lnTo>
                    <a:pt x="18526" y="6347"/>
                  </a:lnTo>
                  <a:lnTo>
                    <a:pt x="19909" y="3174"/>
                  </a:lnTo>
                  <a:lnTo>
                    <a:pt x="1852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5125;p44">
              <a:extLst>
                <a:ext uri="{FF2B5EF4-FFF2-40B4-BE49-F238E27FC236}">
                  <a16:creationId xmlns:a16="http://schemas.microsoft.com/office/drawing/2014/main" id="{EE43154C-8A50-B064-E707-EC45F59F7651}"/>
                </a:ext>
              </a:extLst>
            </p:cNvPr>
            <p:cNvSpPr/>
            <p:nvPr/>
          </p:nvSpPr>
          <p:spPr>
            <a:xfrm>
              <a:off x="1859435" y="1206975"/>
              <a:ext cx="1509477" cy="481274"/>
            </a:xfrm>
            <a:custGeom>
              <a:avLst/>
              <a:gdLst/>
              <a:ahLst/>
              <a:cxnLst/>
              <a:rect l="l" t="t" r="r" b="b"/>
              <a:pathLst>
                <a:path w="19910" h="6348" extrusionOk="0">
                  <a:moveTo>
                    <a:pt x="1" y="0"/>
                  </a:moveTo>
                  <a:lnTo>
                    <a:pt x="1384" y="3174"/>
                  </a:lnTo>
                  <a:lnTo>
                    <a:pt x="1" y="6347"/>
                  </a:lnTo>
                  <a:lnTo>
                    <a:pt x="18526" y="6347"/>
                  </a:lnTo>
                  <a:lnTo>
                    <a:pt x="19910" y="3174"/>
                  </a:lnTo>
                  <a:lnTo>
                    <a:pt x="18526" y="0"/>
                  </a:ln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5126;p44">
              <a:extLst>
                <a:ext uri="{FF2B5EF4-FFF2-40B4-BE49-F238E27FC236}">
                  <a16:creationId xmlns:a16="http://schemas.microsoft.com/office/drawing/2014/main" id="{F2DBCAEA-2A5D-BAF0-7C48-A701D5F7DE34}"/>
                </a:ext>
              </a:extLst>
            </p:cNvPr>
            <p:cNvSpPr/>
            <p:nvPr/>
          </p:nvSpPr>
          <p:spPr>
            <a:xfrm>
              <a:off x="389150" y="1206975"/>
              <a:ext cx="1542305" cy="481274"/>
            </a:xfrm>
            <a:custGeom>
              <a:avLst/>
              <a:gdLst/>
              <a:ahLst/>
              <a:cxnLst/>
              <a:rect l="l" t="t" r="r" b="b"/>
              <a:pathLst>
                <a:path w="20343" h="6348" extrusionOk="0">
                  <a:moveTo>
                    <a:pt x="0" y="0"/>
                  </a:moveTo>
                  <a:lnTo>
                    <a:pt x="0" y="6347"/>
                  </a:lnTo>
                  <a:lnTo>
                    <a:pt x="18933" y="6347"/>
                  </a:lnTo>
                  <a:lnTo>
                    <a:pt x="20343" y="3174"/>
                  </a:lnTo>
                  <a:lnTo>
                    <a:pt x="18933" y="0"/>
                  </a:lnTo>
                  <a:close/>
                </a:path>
              </a:pathLst>
            </a:custGeom>
            <a:solidFill>
              <a:srgbClr val="19344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" name="Google Shape;5128;p44">
            <a:extLst>
              <a:ext uri="{FF2B5EF4-FFF2-40B4-BE49-F238E27FC236}">
                <a16:creationId xmlns:a16="http://schemas.microsoft.com/office/drawing/2014/main" id="{2248E82D-C7A1-815B-D9D7-D0DE466E92ED}"/>
              </a:ext>
            </a:extLst>
          </p:cNvPr>
          <p:cNvSpPr txBox="1">
            <a:spLocks/>
          </p:cNvSpPr>
          <p:nvPr/>
        </p:nvSpPr>
        <p:spPr>
          <a:xfrm>
            <a:off x="1670756" y="259989"/>
            <a:ext cx="1715483" cy="5605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Font typeface="Tw Cen MT" panose="020B0602020104020603" pitchFamily="34" charset="0"/>
              <a:buNone/>
            </a:pPr>
            <a:r>
              <a:rPr lang="fr-FR" sz="2400" b="1" dirty="0">
                <a:solidFill>
                  <a:schemeClr val="bg1"/>
                </a:solidFill>
              </a:rPr>
              <a:t>Ventes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Font typeface="Tw Cen MT" panose="020B0602020104020603" pitchFamily="34" charset="0"/>
              <a:buNone/>
            </a:pPr>
            <a:endParaRPr lang="fr-FR" dirty="0">
              <a:solidFill>
                <a:srgbClr val="FFFFFF"/>
              </a:solidFill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Font typeface="Tw Cen MT" panose="020B0602020104020603" pitchFamily="34" charset="0"/>
              <a:buNone/>
            </a:pP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16" name="Google Shape;5130;p44">
            <a:extLst>
              <a:ext uri="{FF2B5EF4-FFF2-40B4-BE49-F238E27FC236}">
                <a16:creationId xmlns:a16="http://schemas.microsoft.com/office/drawing/2014/main" id="{5BED8A00-394F-E747-4B9F-35F4F9142635}"/>
              </a:ext>
            </a:extLst>
          </p:cNvPr>
          <p:cNvSpPr txBox="1">
            <a:spLocks/>
          </p:cNvSpPr>
          <p:nvPr/>
        </p:nvSpPr>
        <p:spPr>
          <a:xfrm>
            <a:off x="4171273" y="259989"/>
            <a:ext cx="1715483" cy="5605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Font typeface="Tw Cen MT" panose="020B0602020104020603" pitchFamily="34" charset="0"/>
              <a:buNone/>
            </a:pPr>
            <a:r>
              <a:rPr lang="fr-FR" sz="2400" b="1" dirty="0">
                <a:solidFill>
                  <a:schemeClr val="bg1"/>
                </a:solidFill>
              </a:rPr>
              <a:t>Finances</a:t>
            </a:r>
            <a:endParaRPr lang="fr-FR" sz="2400" dirty="0">
              <a:solidFill>
                <a:schemeClr val="bg1"/>
              </a:solidFill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Font typeface="Tw Cen MT" panose="020B0602020104020603" pitchFamily="34" charset="0"/>
              <a:buNone/>
            </a:pPr>
            <a:endParaRPr lang="fr-FR" sz="2400" dirty="0">
              <a:solidFill>
                <a:schemeClr val="bg1"/>
              </a:solidFill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Font typeface="Tw Cen MT" panose="020B0602020104020603" pitchFamily="34" charset="0"/>
              <a:buNone/>
            </a:pP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17" name="Google Shape;5131;p44">
            <a:extLst>
              <a:ext uri="{FF2B5EF4-FFF2-40B4-BE49-F238E27FC236}">
                <a16:creationId xmlns:a16="http://schemas.microsoft.com/office/drawing/2014/main" id="{BAD0AF97-D437-9C81-66F9-D8BF8BF073FB}"/>
              </a:ext>
            </a:extLst>
          </p:cNvPr>
          <p:cNvSpPr txBox="1">
            <a:spLocks/>
          </p:cNvSpPr>
          <p:nvPr/>
        </p:nvSpPr>
        <p:spPr>
          <a:xfrm>
            <a:off x="6176021" y="261738"/>
            <a:ext cx="1980267" cy="5605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Font typeface="Tw Cen MT" panose="020B0602020104020603" pitchFamily="34" charset="0"/>
              <a:buNone/>
            </a:pPr>
            <a:r>
              <a:rPr lang="fr-FR" sz="2400" b="1" dirty="0">
                <a:solidFill>
                  <a:schemeClr val="bg1"/>
                </a:solidFill>
              </a:rPr>
              <a:t>Logistique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18" name="Google Shape;5132;p44">
            <a:extLst>
              <a:ext uri="{FF2B5EF4-FFF2-40B4-BE49-F238E27FC236}">
                <a16:creationId xmlns:a16="http://schemas.microsoft.com/office/drawing/2014/main" id="{807EA561-052F-9693-3386-9BA5E654739B}"/>
              </a:ext>
            </a:extLst>
          </p:cNvPr>
          <p:cNvSpPr txBox="1">
            <a:spLocks/>
          </p:cNvSpPr>
          <p:nvPr/>
        </p:nvSpPr>
        <p:spPr>
          <a:xfrm>
            <a:off x="8806843" y="325947"/>
            <a:ext cx="1715483" cy="5605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Font typeface="Tw Cen MT" panose="020B0602020104020603" pitchFamily="34" charset="0"/>
              <a:buNone/>
            </a:pPr>
            <a:r>
              <a:rPr lang="fr-FR" sz="2800" b="1" dirty="0">
                <a:solidFill>
                  <a:srgbClr val="FF0000"/>
                </a:solidFill>
              </a:rPr>
              <a:t>RH</a:t>
            </a:r>
            <a:endParaRPr lang="fr-FR" sz="2800" dirty="0">
              <a:solidFill>
                <a:srgbClr val="FF0000"/>
              </a:solidFill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Font typeface="Tw Cen MT" panose="020B0602020104020603" pitchFamily="34" charset="0"/>
              <a:buNone/>
            </a:pPr>
            <a:endParaRPr lang="fr-FR" dirty="0">
              <a:solidFill>
                <a:srgbClr val="FFFFFF"/>
              </a:solidFill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Font typeface="Tw Cen MT" panose="020B0602020104020603" pitchFamily="34" charset="0"/>
              <a:buNone/>
            </a:pPr>
            <a:endParaRPr lang="fr-F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908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783</TotalTime>
  <Words>137</Words>
  <Application>Microsoft Office PowerPoint</Application>
  <PresentationFormat>Widescreen</PresentationFormat>
  <Paragraphs>49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Roboto</vt:lpstr>
      <vt:lpstr>Tw Cen MT</vt:lpstr>
      <vt:lpstr>Tw Cen MT Condensed</vt:lpstr>
      <vt:lpstr>Arial</vt:lpstr>
      <vt:lpstr>Calibri</vt:lpstr>
      <vt:lpstr>Wingdings 3</vt:lpstr>
      <vt:lpstr>Integral</vt:lpstr>
      <vt:lpstr>PowerPoint Presentation</vt:lpstr>
      <vt:lpstr>4 piliers de l’etude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Leta</dc:creator>
  <cp:lastModifiedBy>Leta</cp:lastModifiedBy>
  <cp:revision>38</cp:revision>
  <dcterms:created xsi:type="dcterms:W3CDTF">2023-03-17T09:59:18Z</dcterms:created>
  <dcterms:modified xsi:type="dcterms:W3CDTF">2023-03-30T13:22:53Z</dcterms:modified>
</cp:coreProperties>
</file>