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2" clrIdx="0">
    <p:extLst>
      <p:ext uri="{19B8F6BF-5375-455C-9EA6-DF929625EA0E}">
        <p15:presenceInfo xmlns=""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2813" autoAdjust="0"/>
  </p:normalViewPr>
  <p:slideViewPr>
    <p:cSldViewPr snapToGrid="0">
      <p:cViewPr>
        <p:scale>
          <a:sx n="80" d="100"/>
          <a:sy n="80" d="100"/>
        </p:scale>
        <p:origin x="-758" y="2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0T11:14:02.795" idx="1">
    <p:pos x="10" y="10"/>
    <p:text>Chào mừng bạn đến với chuyên đề học lập trình PHP căn bản, đây là một chuyên đề dành cho những bạn mới bắt đầu học lập trình php căn bản và muốn theo lĩnh vực lập trình Web PHP.</p:text>
    <p:extLst>
      <p:ext uri="{C676402C-5697-4E1C-873F-D02D1690AC5C}">
        <p15:threadingInfo xmlns=""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8-20T11:14:30.528" idx="2">
    <p:pos x="10" y="10"/>
    <p:text>Trong chuyên đề này nội dung chủ yếu trình bày kiến thức liên quan đến kỹ thuật lập trình. Nếu bạn đã từng học qua một ngôn ngữ lập trình nào đó như Pascal, C, C++ thì rất dễ học PHP. Nhưng nếu bạn là người mới bắt đầu tìm hiểu lập trình thì hãy cố gắng gấp đôi nhé. Để học PHP tốt thì bạn phải có một nền tảng tốt, để có một nền tảng tốt thì bạn phải chịu khó học hỏi thì mới thành công. Và trong series này sẽ tổng hợp các bài viết về lập trình PHP căn bản được biên soạn bài bản step by step nên rất dễ học.
Ngoài PHP cơ bản ra thì bạn phải học thêm về MySQL, CSS, HTML và một số ngôn ngữ lập trình khác thì mới có thể đi làm được. Nhưng đừng lo lắng quá vì bạn là người mới bắt đầu nên cứ từ từ mà tiến, vội quá té đau. Cố gắng hiểu rõ bản chất của vấn đề thì bạn mới có khả năng mở rộng vấn đề đó được</p:text>
    <p:extLst>
      <p:ext uri="{C676402C-5697-4E1C-873F-D02D1690AC5C}">
        <p15:threadingInfo xmlns=""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5AC3-6AC0-4683-9123-EB2808D6FAB8}"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39072-D1A5-4FF4-A8D9-A8703F6A7EA8}" type="slidenum">
              <a:rPr lang="en-US" smtClean="0"/>
              <a:t>‹#›</a:t>
            </a:fld>
            <a:endParaRPr lang="en-US"/>
          </a:p>
        </p:txBody>
      </p:sp>
    </p:spTree>
    <p:extLst>
      <p:ext uri="{BB962C8B-B14F-4D97-AF65-F5344CB8AC3E}">
        <p14:creationId xmlns:p14="http://schemas.microsoft.com/office/powerpoint/2010/main" val="1645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ettuts.vn/bai-tap-php"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ngotuongdan.wordpress.com/2012/08/11/mot-so-bi-thuc-hnh-php-can-ban/" TargetMode="External"/><Relationship Id="rId4" Type="http://schemas.openxmlformats.org/officeDocument/2006/relationships/hyperlink" Target="http://streampow.net/bai-tap-thuc-hanh-php-co-ban-13/bai-tap-thuc-hanh-xu-ly-chuoi-trong-php-61.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Chào</a:t>
            </a:r>
            <a:r>
              <a:rPr lang="en-US" dirty="0" smtClean="0"/>
              <a:t> </a:t>
            </a:r>
            <a:r>
              <a:rPr lang="en-US" dirty="0" err="1" smtClean="0"/>
              <a:t>mừng</a:t>
            </a:r>
            <a:r>
              <a:rPr lang="en-US" dirty="0" smtClean="0"/>
              <a:t> </a:t>
            </a:r>
            <a:r>
              <a:rPr lang="en-US" dirty="0" err="1" smtClean="0"/>
              <a:t>bạn</a:t>
            </a:r>
            <a:r>
              <a:rPr lang="en-US" dirty="0" smtClean="0"/>
              <a:t> </a:t>
            </a:r>
            <a:r>
              <a:rPr lang="en-US" dirty="0" err="1" smtClean="0"/>
              <a:t>đến</a:t>
            </a:r>
            <a:r>
              <a:rPr lang="en-US" dirty="0" smtClean="0"/>
              <a:t> </a:t>
            </a:r>
            <a:r>
              <a:rPr lang="en-US" dirty="0" err="1" smtClean="0"/>
              <a:t>với</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học</a:t>
            </a:r>
            <a:r>
              <a:rPr lang="en-US" dirty="0" smtClean="0"/>
              <a:t> </a:t>
            </a:r>
            <a:r>
              <a:rPr lang="en-US" dirty="0" err="1" smtClean="0"/>
              <a:t>lập</a:t>
            </a:r>
            <a:r>
              <a:rPr lang="en-US" dirty="0" smtClean="0"/>
              <a:t> </a:t>
            </a:r>
            <a:r>
              <a:rPr lang="en-US" dirty="0" err="1" smtClean="0"/>
              <a:t>trình</a:t>
            </a:r>
            <a:r>
              <a:rPr lang="en-US" dirty="0" smtClean="0"/>
              <a:t> PHP </a:t>
            </a:r>
            <a:r>
              <a:rPr lang="en-US" dirty="0" err="1" smtClean="0"/>
              <a:t>căn</a:t>
            </a:r>
            <a:r>
              <a:rPr lang="en-US" dirty="0" smtClean="0"/>
              <a:t> </a:t>
            </a:r>
            <a:r>
              <a:rPr lang="en-US" dirty="0" err="1" smtClean="0"/>
              <a:t>bản</a:t>
            </a:r>
            <a:r>
              <a:rPr lang="en-US" dirty="0" smtClean="0"/>
              <a:t>, </a:t>
            </a:r>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dành</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bạn</a:t>
            </a:r>
            <a:r>
              <a:rPr lang="en-US" dirty="0" smtClean="0"/>
              <a:t> </a:t>
            </a:r>
            <a:r>
              <a:rPr lang="en-US" dirty="0" err="1" smtClean="0"/>
              <a:t>mới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học</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php</a:t>
            </a:r>
            <a:r>
              <a:rPr lang="en-US" dirty="0" smtClean="0"/>
              <a:t> </a:t>
            </a:r>
            <a:r>
              <a:rPr lang="en-US" dirty="0" err="1" smtClean="0"/>
              <a:t>căn</a:t>
            </a:r>
            <a:r>
              <a:rPr lang="en-US" dirty="0" smtClean="0"/>
              <a:t> </a:t>
            </a:r>
            <a:r>
              <a:rPr lang="en-US" dirty="0" err="1" smtClean="0"/>
              <a:t>bản</a:t>
            </a:r>
            <a:r>
              <a:rPr lang="en-US" dirty="0" smtClean="0"/>
              <a:t> </a:t>
            </a:r>
            <a:r>
              <a:rPr lang="en-US" dirty="0" err="1" smtClean="0"/>
              <a:t>và</a:t>
            </a:r>
            <a:r>
              <a:rPr lang="en-US" dirty="0" smtClean="0"/>
              <a:t> </a:t>
            </a:r>
            <a:r>
              <a:rPr lang="en-US" dirty="0" err="1" smtClean="0"/>
              <a:t>muốn</a:t>
            </a:r>
            <a:r>
              <a:rPr lang="en-US" dirty="0" smtClean="0"/>
              <a:t> </a:t>
            </a:r>
            <a:r>
              <a:rPr lang="en-US" dirty="0" err="1" smtClean="0"/>
              <a:t>theo</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lập</a:t>
            </a:r>
            <a:r>
              <a:rPr lang="en-US" dirty="0" smtClean="0"/>
              <a:t> </a:t>
            </a:r>
            <a:r>
              <a:rPr lang="en-US" dirty="0" err="1" smtClean="0"/>
              <a:t>trình</a:t>
            </a:r>
            <a:r>
              <a:rPr lang="en-US" dirty="0" smtClean="0"/>
              <a:t> Web PHP.</a:t>
            </a:r>
          </a:p>
          <a:p>
            <a:endParaRPr lang="en-US" dirty="0"/>
          </a:p>
        </p:txBody>
      </p:sp>
      <p:sp>
        <p:nvSpPr>
          <p:cNvPr id="4" name="Slide Number Placeholder 3"/>
          <p:cNvSpPr>
            <a:spLocks noGrp="1"/>
          </p:cNvSpPr>
          <p:nvPr>
            <p:ph type="sldNum" sz="quarter" idx="10"/>
          </p:nvPr>
        </p:nvSpPr>
        <p:spPr/>
        <p:txBody>
          <a:bodyPr/>
          <a:lstStyle/>
          <a:p>
            <a:fld id="{ACD39072-D1A5-4FF4-A8D9-A8703F6A7EA8}" type="slidenum">
              <a:rPr lang="en-US" smtClean="0"/>
              <a:t>1</a:t>
            </a:fld>
            <a:endParaRPr lang="en-US"/>
          </a:p>
        </p:txBody>
      </p:sp>
    </p:spTree>
    <p:extLst>
      <p:ext uri="{BB962C8B-B14F-4D97-AF65-F5344CB8AC3E}">
        <p14:creationId xmlns:p14="http://schemas.microsoft.com/office/powerpoint/2010/main" val="286461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chuyên đề này nội dung chủ yếu trình bày kiến thức liên quan đến kỹ thuật lập trình. Nếu bạn đã từng học qua một ngôn ngữ lập trình nào đó như Pascal, C, C++ thì rất dễ học PHP. Nhưng nếu bạn là người mới bắt đầu tìm hiểu lập trình thì hãy cố gắng gấp đôi nhé. Để học PHP tốt thì bạn phải có một nền tảng tốt, để có một nền tảng tốt thì bạn phải chịu khó học hỏi thì mới thành công. Và trong series này sẽ tổng hợp các bài viết về lập trình PHP căn bản được biên soạn bài bản step by step nên rất dễ học.</a:t>
            </a:r>
          </a:p>
          <a:p>
            <a:endParaRPr lang="vi-VN" dirty="0" smtClean="0"/>
          </a:p>
          <a:p>
            <a:r>
              <a:rPr lang="vi-VN" dirty="0" smtClean="0"/>
              <a:t>Ngoài PHP cơ bản ra thì bạn phải học thêm về MySQL, CSS, HTML và một số ngôn ngữ lập trình khác thì mới có thể đi làm được. Nhưng đừng lo lắng quá vì bạn là người mới bắt đầu nên cứ từ từ mà tiến, vội quá té đau. Cố gắng hiểu rõ bản chất của vấn đề thì bạn mới có khả năng mở rộng vấn đề đó được</a:t>
            </a:r>
            <a:endParaRPr lang="en-US" dirty="0"/>
          </a:p>
        </p:txBody>
      </p:sp>
      <p:sp>
        <p:nvSpPr>
          <p:cNvPr id="4" name="Slide Number Placeholder 3"/>
          <p:cNvSpPr>
            <a:spLocks noGrp="1"/>
          </p:cNvSpPr>
          <p:nvPr>
            <p:ph type="sldNum" sz="quarter" idx="10"/>
          </p:nvPr>
        </p:nvSpPr>
        <p:spPr/>
        <p:txBody>
          <a:bodyPr/>
          <a:lstStyle/>
          <a:p>
            <a:fld id="{ACD39072-D1A5-4FF4-A8D9-A8703F6A7EA8}" type="slidenum">
              <a:rPr lang="en-US" smtClean="0"/>
              <a:t>2</a:t>
            </a:fld>
            <a:endParaRPr lang="en-US"/>
          </a:p>
        </p:txBody>
      </p:sp>
    </p:spTree>
    <p:extLst>
      <p:ext uri="{BB962C8B-B14F-4D97-AF65-F5344CB8AC3E}">
        <p14:creationId xmlns:p14="http://schemas.microsoft.com/office/powerpoint/2010/main" val="3546045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solidFill>
                  <a:schemeClr val="bg1"/>
                </a:solidFill>
                <a:hlinkClick r:id="rId3"/>
              </a:rPr>
              <a:t>https://viettuts.vn/bai-tap-php</a:t>
            </a:r>
            <a:endParaRPr lang="vi-VN" smtClean="0">
              <a:solidFill>
                <a:schemeClr val="bg1"/>
              </a:solidFill>
            </a:endParaRPr>
          </a:p>
          <a:p>
            <a:r>
              <a:rPr lang="vi-VN" smtClean="0">
                <a:solidFill>
                  <a:schemeClr val="bg1"/>
                </a:solidFill>
                <a:hlinkClick r:id="rId4"/>
              </a:rPr>
              <a:t>http://streampow.net/bai-tap-thuc-hanh-php-co-ban-13/bai-tap-thuc-hanh-xu-ly-chuoi-trong-php-61.html</a:t>
            </a:r>
            <a:endParaRPr lang="vi-VN" smtClean="0">
              <a:solidFill>
                <a:schemeClr val="bg1"/>
              </a:solidFill>
            </a:endParaRPr>
          </a:p>
          <a:p>
            <a:r>
              <a:rPr lang="vi-VN" smtClean="0">
                <a:solidFill>
                  <a:schemeClr val="bg1"/>
                </a:solidFill>
                <a:hlinkClick r:id="rId5"/>
              </a:rPr>
              <a:t>https://ngotuongdan.wordpress.com/2012/08/11/mot-so-bi-thuc-hnh-php-can-ban/</a:t>
            </a:r>
            <a:endParaRPr lang="vi-VN" smtClean="0">
              <a:solidFill>
                <a:schemeClr val="bg1"/>
              </a:solidFill>
            </a:endParaRPr>
          </a:p>
          <a:p>
            <a:endParaRPr lang="vi-VN"/>
          </a:p>
        </p:txBody>
      </p:sp>
      <p:sp>
        <p:nvSpPr>
          <p:cNvPr id="4" name="Slide Number Placeholder 3"/>
          <p:cNvSpPr>
            <a:spLocks noGrp="1"/>
          </p:cNvSpPr>
          <p:nvPr>
            <p:ph type="sldNum" sz="quarter" idx="10"/>
          </p:nvPr>
        </p:nvSpPr>
        <p:spPr/>
        <p:txBody>
          <a:bodyPr/>
          <a:lstStyle/>
          <a:p>
            <a:fld id="{ACD39072-D1A5-4FF4-A8D9-A8703F6A7EA8}" type="slidenum">
              <a:rPr lang="en-US" smtClean="0"/>
              <a:t>3</a:t>
            </a:fld>
            <a:endParaRPr lang="en-US"/>
          </a:p>
        </p:txBody>
      </p:sp>
    </p:spTree>
    <p:extLst>
      <p:ext uri="{BB962C8B-B14F-4D97-AF65-F5344CB8AC3E}">
        <p14:creationId xmlns:p14="http://schemas.microsoft.com/office/powerpoint/2010/main" val="418598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39072-D1A5-4FF4-A8D9-A8703F6A7EA8}" type="slidenum">
              <a:rPr lang="en-US" smtClean="0"/>
              <a:t>4</a:t>
            </a:fld>
            <a:endParaRPr lang="en-US"/>
          </a:p>
        </p:txBody>
      </p:sp>
    </p:spTree>
    <p:extLst>
      <p:ext uri="{BB962C8B-B14F-4D97-AF65-F5344CB8AC3E}">
        <p14:creationId xmlns:p14="http://schemas.microsoft.com/office/powerpoint/2010/main" val="328327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94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4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110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15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235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096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3559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332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7979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37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6062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07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83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53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7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53421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file:///D:\Ebooks\PHP\PHP_BASICS\BAI_06.docx" TargetMode="External"/><Relationship Id="rId13" Type="http://schemas.openxmlformats.org/officeDocument/2006/relationships/hyperlink" Target="file:///D:\Ebooks\PHP\PHP_BASICS\BAI_11.docx" TargetMode="External"/><Relationship Id="rId18" Type="http://schemas.openxmlformats.org/officeDocument/2006/relationships/comments" Target="../comments/comment2.xml"/><Relationship Id="rId3" Type="http://schemas.openxmlformats.org/officeDocument/2006/relationships/hyperlink" Target="file:///D:\Ebooks\PHP\PHP_BASICS\BAI_01.docx" TargetMode="External"/><Relationship Id="rId7" Type="http://schemas.openxmlformats.org/officeDocument/2006/relationships/hyperlink" Target="file:///D:\Ebooks\PHP\PHP_BASICS\BAI_05.docx" TargetMode="External"/><Relationship Id="rId12" Type="http://schemas.openxmlformats.org/officeDocument/2006/relationships/hyperlink" Target="file:///D:\Ebooks\PHP\PHP_BASICS\BAI_10.docx" TargetMode="External"/><Relationship Id="rId17" Type="http://schemas.openxmlformats.org/officeDocument/2006/relationships/hyperlink" Target="file:///D:\Ebooks\PHP\PHP_BASICS\BAI_17.docx" TargetMode="External"/><Relationship Id="rId2" Type="http://schemas.openxmlformats.org/officeDocument/2006/relationships/notesSlide" Target="../notesSlides/notesSlide2.xml"/><Relationship Id="rId16" Type="http://schemas.openxmlformats.org/officeDocument/2006/relationships/hyperlink" Target="file:///D:\Ebooks\PHP\PHP_BASICS\BAI_16.docx" TargetMode="External"/><Relationship Id="rId1" Type="http://schemas.openxmlformats.org/officeDocument/2006/relationships/slideLayout" Target="../slideLayouts/slideLayout2.xml"/><Relationship Id="rId6" Type="http://schemas.openxmlformats.org/officeDocument/2006/relationships/hyperlink" Target="file:///D:\Ebooks\PHP\PHP_BASICS\BAI_04.docx" TargetMode="External"/><Relationship Id="rId11" Type="http://schemas.openxmlformats.org/officeDocument/2006/relationships/hyperlink" Target="file:///D:\Ebooks\PHP\PHP_BASICS\BAI_09.docx" TargetMode="External"/><Relationship Id="rId5" Type="http://schemas.openxmlformats.org/officeDocument/2006/relationships/hyperlink" Target="file:///D:\Ebooks\PHP\PHP_BASICS\BAI_03.docx" TargetMode="External"/><Relationship Id="rId15" Type="http://schemas.openxmlformats.org/officeDocument/2006/relationships/hyperlink" Target="file:///D:\Ebooks\PHP\PHP_BASICS\BAI_15.docx" TargetMode="External"/><Relationship Id="rId10" Type="http://schemas.openxmlformats.org/officeDocument/2006/relationships/hyperlink" Target="file:///D:\Ebooks\PHP\PHP_BASICS\BAI_08.docx" TargetMode="External"/><Relationship Id="rId4" Type="http://schemas.openxmlformats.org/officeDocument/2006/relationships/hyperlink" Target="file:///D:\Ebooks\PHP\PHP_BASICS\BAI_02.docx" TargetMode="External"/><Relationship Id="rId9" Type="http://schemas.openxmlformats.org/officeDocument/2006/relationships/hyperlink" Target="file:///D:\Ebooks\PHP\PHP_BASICS\BAI_07.docx" TargetMode="External"/><Relationship Id="rId14" Type="http://schemas.openxmlformats.org/officeDocument/2006/relationships/hyperlink" Target="file:///D:\Ebooks\PHP\PHP_BASICS\BAI_12.doc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file:///D:\Ebooks\PHP\PHP_BASICS\BAI_23.docx" TargetMode="External"/><Relationship Id="rId13" Type="http://schemas.openxmlformats.org/officeDocument/2006/relationships/hyperlink" Target="file:///D:\Ebooks\PHP\PHP_BASICS\BAI_28.docx" TargetMode="External"/><Relationship Id="rId18" Type="http://schemas.openxmlformats.org/officeDocument/2006/relationships/hyperlink" Target="https://tuandc.com/lap-trinh/huong-dan-cach-tao-form-gui-email-bang-php-su-dung-gmail-smtp.html" TargetMode="External"/><Relationship Id="rId3" Type="http://schemas.openxmlformats.org/officeDocument/2006/relationships/hyperlink" Target="file:///D:\Ebooks\PHP\PHP_BASICS\BAI_18.docx" TargetMode="External"/><Relationship Id="rId7" Type="http://schemas.openxmlformats.org/officeDocument/2006/relationships/hyperlink" Target="file:///D:\Ebooks\PHP\PHP_BASICS\BAI_22.docx" TargetMode="External"/><Relationship Id="rId12" Type="http://schemas.openxmlformats.org/officeDocument/2006/relationships/hyperlink" Target="file:///D:\Ebooks\PHP\PHP_BASICS\BAI_27.docx" TargetMode="External"/><Relationship Id="rId17" Type="http://schemas.openxmlformats.org/officeDocument/2006/relationships/hyperlink" Target="file:///D:\Ebooks\PHP\PHP_BASICS\BAI_32.docx" TargetMode="External"/><Relationship Id="rId2" Type="http://schemas.openxmlformats.org/officeDocument/2006/relationships/notesSlide" Target="../notesSlides/notesSlide4.xml"/><Relationship Id="rId16" Type="http://schemas.openxmlformats.org/officeDocument/2006/relationships/hyperlink" Target="file:///D:\Ebooks\PHP\PHP_BASICS\BAI_31.docx" TargetMode="External"/><Relationship Id="rId1" Type="http://schemas.openxmlformats.org/officeDocument/2006/relationships/slideLayout" Target="../slideLayouts/slideLayout2.xml"/><Relationship Id="rId6" Type="http://schemas.openxmlformats.org/officeDocument/2006/relationships/hyperlink" Target="file:///D:\Ebooks\PHP\PHP_BASICS\BAI_21.docx" TargetMode="External"/><Relationship Id="rId11" Type="http://schemas.openxmlformats.org/officeDocument/2006/relationships/hyperlink" Target="file:///D:\Ebooks\PHP\PHP_BASICS\BAI_26.docx" TargetMode="External"/><Relationship Id="rId5" Type="http://schemas.openxmlformats.org/officeDocument/2006/relationships/hyperlink" Target="file:///D:\Ebooks\PHP\PHP_BASICS\BAI_20.docx" TargetMode="External"/><Relationship Id="rId15" Type="http://schemas.openxmlformats.org/officeDocument/2006/relationships/hyperlink" Target="file:///D:\Ebooks\PHP\PHP_BASICS\BAI_30.docx" TargetMode="External"/><Relationship Id="rId10" Type="http://schemas.openxmlformats.org/officeDocument/2006/relationships/hyperlink" Target="file:///D:\Ebooks\PHP\PHP_BASICS\BAI_25.docx" TargetMode="External"/><Relationship Id="rId4" Type="http://schemas.openxmlformats.org/officeDocument/2006/relationships/hyperlink" Target="file:///D:\Ebooks\PHP\PHP_BASICS\BAI_19.docx" TargetMode="External"/><Relationship Id="rId9" Type="http://schemas.openxmlformats.org/officeDocument/2006/relationships/hyperlink" Target="file:///D:\Ebooks\PHP\PHP_BASICS\BAI_24.docx" TargetMode="External"/><Relationship Id="rId14" Type="http://schemas.openxmlformats.org/officeDocument/2006/relationships/hyperlink" Target="file:///D:\Ebooks\PHP\PHP_BASICS\BAI_29.doc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Học</a:t>
            </a:r>
            <a:r>
              <a:rPr lang="en-US" b="1" dirty="0"/>
              <a:t> </a:t>
            </a:r>
            <a:r>
              <a:rPr lang="en-US" b="1" dirty="0" err="1"/>
              <a:t>lập</a:t>
            </a:r>
            <a:r>
              <a:rPr lang="en-US" b="1" dirty="0"/>
              <a:t> </a:t>
            </a:r>
            <a:r>
              <a:rPr lang="en-US" b="1" dirty="0" err="1"/>
              <a:t>trình</a:t>
            </a:r>
            <a:r>
              <a:rPr lang="en-US" b="1" dirty="0"/>
              <a:t> PHP</a:t>
            </a:r>
            <a:endParaRPr lang="en-US" dirty="0"/>
          </a:p>
        </p:txBody>
      </p:sp>
      <p:sp>
        <p:nvSpPr>
          <p:cNvPr id="3" name="Subtitle 2"/>
          <p:cNvSpPr>
            <a:spLocks noGrp="1"/>
          </p:cNvSpPr>
          <p:nvPr>
            <p:ph type="subTitle" idx="1"/>
          </p:nvPr>
        </p:nvSpPr>
        <p:spPr/>
        <p:txBody>
          <a:bodyPr/>
          <a:lstStyle/>
          <a:p>
            <a:r>
              <a:rPr lang="en-US" smtClean="0"/>
              <a:t>Biên tập: </a:t>
            </a:r>
            <a:r>
              <a:rPr lang="en-US" dirty="0" err="1" smtClean="0"/>
              <a:t>Nguyễn</a:t>
            </a:r>
            <a:r>
              <a:rPr lang="en-US" dirty="0" smtClean="0"/>
              <a:t> </a:t>
            </a:r>
            <a:r>
              <a:rPr lang="en-US" dirty="0" err="1" smtClean="0"/>
              <a:t>Vĩnh</a:t>
            </a:r>
            <a:r>
              <a:rPr lang="en-US" dirty="0" smtClean="0"/>
              <a:t> </a:t>
            </a:r>
            <a:r>
              <a:rPr lang="en-US" dirty="0" err="1" smtClean="0"/>
              <a:t>Trung</a:t>
            </a:r>
            <a:endParaRPr lang="en-US" dirty="0"/>
          </a:p>
        </p:txBody>
      </p:sp>
    </p:spTree>
    <p:extLst>
      <p:ext uri="{BB962C8B-B14F-4D97-AF65-F5344CB8AC3E}">
        <p14:creationId xmlns:p14="http://schemas.microsoft.com/office/powerpoint/2010/main" val="51283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2"/>
            <a:ext cx="8596668" cy="1320800"/>
          </a:xfrm>
        </p:spPr>
        <p:txBody>
          <a:bodyPr/>
          <a:lstStyle/>
          <a:p>
            <a:pPr algn="ctr"/>
            <a:r>
              <a:rPr lang="en-US" dirty="0" smtClean="0">
                <a:solidFill>
                  <a:srgbClr val="FF0000"/>
                </a:solidFill>
              </a:rPr>
              <a:t>PHP CƠ BẢN 1</a:t>
            </a:r>
            <a:endParaRPr lang="en-US" dirty="0">
              <a:solidFill>
                <a:srgbClr val="FF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904131"/>
              </p:ext>
            </p:extLst>
          </p:nvPr>
        </p:nvGraphicFramePr>
        <p:xfrm>
          <a:off x="677335" y="1290912"/>
          <a:ext cx="7942230" cy="5430512"/>
        </p:xfrm>
        <a:graphic>
          <a:graphicData uri="http://schemas.openxmlformats.org/drawingml/2006/table">
            <a:tbl>
              <a:tblPr firstRow="1" firstCol="1" bandRow="1"/>
              <a:tblGrid>
                <a:gridCol w="7942230"/>
              </a:tblGrid>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01: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Hướng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dẫn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cài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đặt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dịch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vụ</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webserver </a:t>
                      </a:r>
                      <a:r>
                        <a:rPr lang="en-US" sz="1500" b="1" u="none" strike="noStrike"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(apache,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xampp, </a:t>
                      </a:r>
                      <a:r>
                        <a:rPr lang="en-US" sz="1500" b="1" u="none" strike="noStrike" dirty="0" err="1"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vertrigo</a:t>
                      </a:r>
                      <a:r>
                        <a:rPr lang="en-US" sz="1500" b="1" u="none" strike="noStrike" dirty="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01: Hướng dẫn cài đặt vertrigo server"/>
                        </a:rPr>
                        <a:t> server)</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02: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Khai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báo</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biến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hằng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số</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02: Khai báo biến và hằng số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 03: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Các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kiểu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dữ</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liệu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03: Các kiểu dữ liệu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04: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Toán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tử</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biểu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thức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04: Toán tử và biểu thức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 05: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Câu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lệnh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 if else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05: Câu lệnh if else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 06: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Câu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lệnh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 switch case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06: Câu lệnh switch  case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 07: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Vòng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lặp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 for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07: Vòng lặp for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 08: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Vòng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lặp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 while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 do while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08: Vòng lặp while và do while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 09: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Vòng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lặp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foreach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09: Vòng lặp foreach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 10: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Lệnh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 break, continue,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goto</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 die, exit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10: Lệnh break, continue, goto, die, exit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 11: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Xây</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dựng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11:  Xây dựng hàm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 12: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Giải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thuật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đệ</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quy</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2: Giải thuật đệ quy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13: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Thuật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toán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sắp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xếp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nổi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bọt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13: Thuật toán sắp xếp nổi bọt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81623" marR="81623" marT="40811" marB="40811"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15: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Kỹ</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thuật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đặt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lính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canh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15: Kỹ thuật đặt lính canh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16: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Kỹ</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thuật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đặt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cờ</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hiệu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16: Kỹ thuật đặt cờ hiệu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39407">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17: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Thuật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toán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sắp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xếp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chọn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17: Thuật toán sắp xếp chọn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0232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thực </a:t>
            </a:r>
            <a:r>
              <a:rPr lang="en-US" smtClean="0"/>
              <a:t>hành 1</a:t>
            </a:r>
            <a:endParaRPr lang="vi-VN"/>
          </a:p>
        </p:txBody>
      </p:sp>
      <p:sp>
        <p:nvSpPr>
          <p:cNvPr id="3" name="Content Placeholder 2"/>
          <p:cNvSpPr>
            <a:spLocks noGrp="1"/>
          </p:cNvSpPr>
          <p:nvPr>
            <p:ph idx="1"/>
          </p:nvPr>
        </p:nvSpPr>
        <p:spPr>
          <a:xfrm>
            <a:off x="1247774" y="1447801"/>
            <a:ext cx="8026227" cy="4593562"/>
          </a:xfrm>
        </p:spPr>
        <p:txBody>
          <a:bodyPr>
            <a:noAutofit/>
          </a:bodyPr>
          <a:lstStyle/>
          <a:p>
            <a:pPr marL="0" indent="0">
              <a:buNone/>
            </a:pPr>
            <a:r>
              <a:rPr lang="vi-VN" sz="2400" b="1" smtClean="0">
                <a:solidFill>
                  <a:schemeClr val="bg1"/>
                </a:solidFill>
              </a:rPr>
              <a:t>Bài </a:t>
            </a:r>
            <a:r>
              <a:rPr lang="vi-VN" sz="2400" b="1">
                <a:solidFill>
                  <a:schemeClr val="bg1"/>
                </a:solidFill>
              </a:rPr>
              <a:t>tập PHP cơ bản</a:t>
            </a:r>
          </a:p>
          <a:p>
            <a:pPr>
              <a:buFont typeface="+mj-lt"/>
              <a:buAutoNum type="arabicPeriod"/>
            </a:pPr>
            <a:r>
              <a:rPr lang="vi-VN" sz="2400"/>
              <a:t>Hiển thị tam giác *.</a:t>
            </a:r>
          </a:p>
          <a:p>
            <a:pPr>
              <a:buFont typeface="+mj-lt"/>
              <a:buAutoNum type="arabicPeriod"/>
            </a:pPr>
            <a:r>
              <a:rPr lang="vi-VN" sz="2400"/>
              <a:t>Hiển thị hình chữ nhật *.</a:t>
            </a:r>
          </a:p>
          <a:p>
            <a:pPr>
              <a:buFont typeface="+mj-lt"/>
              <a:buAutoNum type="arabicPeriod"/>
            </a:pPr>
            <a:r>
              <a:rPr lang="vi-VN" sz="2400"/>
              <a:t>Viết một chương trình để in ra các số từ 1 đến 100. Nhưng đối với các số chia hết cho 3 thì in ra chữ “Fizz” thay vì hiển thị số đó và đối với các số chia hết cho 5 thì in ra chữ “Buzz”. Đối với các số vừa chia hết cho 3 và 5 thì in ra chữ “FizzBuzz”.</a:t>
            </a:r>
          </a:p>
          <a:p>
            <a:pPr>
              <a:buFont typeface="+mj-lt"/>
              <a:buAutoNum type="arabicPeriod"/>
            </a:pPr>
            <a:r>
              <a:rPr lang="vi-VN" sz="2400" smtClean="0"/>
              <a:t>Viết </a:t>
            </a:r>
            <a:r>
              <a:rPr lang="vi-VN" sz="2400"/>
              <a:t>chương trình giải phương trình bậc 2: ax2 + bx + c = 0.</a:t>
            </a:r>
          </a:p>
          <a:p>
            <a:pPr>
              <a:buFont typeface="+mj-lt"/>
              <a:buAutoNum type="arabicPeriod"/>
            </a:pPr>
            <a:r>
              <a:rPr lang="vi-VN" sz="2400"/>
              <a:t>Viết chương trình tính giai thừa của n.</a:t>
            </a:r>
          </a:p>
          <a:p>
            <a:pPr>
              <a:buFont typeface="+mj-lt"/>
              <a:buAutoNum type="arabicPeriod"/>
            </a:pPr>
            <a:r>
              <a:rPr lang="vi-VN" sz="2400" smtClean="0"/>
              <a:t>Số </a:t>
            </a:r>
            <a:r>
              <a:rPr lang="vi-VN" sz="2400"/>
              <a:t>nguyên tố.</a:t>
            </a:r>
          </a:p>
          <a:p>
            <a:endParaRPr lang="vi-VN" sz="2400" smtClean="0"/>
          </a:p>
          <a:p>
            <a:endParaRPr lang="vi-VN" sz="2400"/>
          </a:p>
        </p:txBody>
      </p:sp>
    </p:spTree>
    <p:extLst>
      <p:ext uri="{BB962C8B-B14F-4D97-AF65-F5344CB8AC3E}">
        <p14:creationId xmlns:p14="http://schemas.microsoft.com/office/powerpoint/2010/main" val="448860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167"/>
            <a:ext cx="8596668" cy="990599"/>
          </a:xfrm>
        </p:spPr>
        <p:txBody>
          <a:bodyPr/>
          <a:lstStyle/>
          <a:p>
            <a:pPr algn="ctr"/>
            <a:r>
              <a:rPr lang="en-US" dirty="0">
                <a:solidFill>
                  <a:srgbClr val="FF0000"/>
                </a:solidFill>
              </a:rPr>
              <a:t>PHP CƠ BẢN </a:t>
            </a:r>
            <a:r>
              <a:rPr lang="en-US" dirty="0" smtClean="0">
                <a:solidFill>
                  <a:srgbClr val="FF0000"/>
                </a:solidFill>
              </a:rPr>
              <a:t>2</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6884322"/>
              </p:ext>
            </p:extLst>
          </p:nvPr>
        </p:nvGraphicFramePr>
        <p:xfrm>
          <a:off x="636993" y="647706"/>
          <a:ext cx="7525372" cy="5936330"/>
        </p:xfrm>
        <a:graphic>
          <a:graphicData uri="http://schemas.openxmlformats.org/drawingml/2006/table">
            <a:tbl>
              <a:tblPr firstRow="1" firstCol="1" bandRow="1"/>
              <a:tblGrid>
                <a:gridCol w="7525372"/>
              </a:tblGrid>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18: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Thuật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toán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sắp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xếp</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chèn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tooltip="Bài 18: Thuật toán sắp xếp chèn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 19: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Phương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thức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 GET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 POST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tooltip="Bài 19: Phương thức GET và POST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20: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Các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xử</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lý</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chuỗi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tooltip="Bài 20: Các hàm xử lý chuỗi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21: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Các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xử</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lý</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mảng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ction="ppaction://hlinkfile" tooltip="Bài 21: Các hàm xử lý mảng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 22: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Các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xử</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lý</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 file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ction="ppaction://hlinkfile" tooltip="Bài 22: Các hàm xử lý file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 23: Upload file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lên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 server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với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ction="ppaction://hlinkfile" tooltip="Bài 23: Upload file lên server với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24: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Các</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kiểm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tra</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dữ</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liệu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ction="ppaction://hlinkfile" tooltip="Bài 24: Các hàm kiểm tra dữ liệu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 25: Session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 cookie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ction="ppaction://hlinkfile" tooltip="Bài 25: Session và cookie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 26: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isset</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 empty()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ction="ppaction://hlinkfile" tooltip="Bài 26: Hàm isset() và empty() trong php"/>
                        </a:rPr>
                        <a:t>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27: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Xử</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lý</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truy</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vấn</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dữ</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liệu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MySQL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với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ction="ppaction://hlinkfile" tooltip="Bài 27: Xử lý truy vấn dữ liệu MySQL với PHP"/>
                        </a:rPr>
                        <a:t> 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 28: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Lệnh</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 require -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require_once</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 - include -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include_once</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ction="ppaction://hlinkfile" tooltip="Bài 28: Lệnh require - require_once - include - include_once trong PHP"/>
                        </a:rPr>
                        <a:t> 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 29: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Xử</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lý</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ngày</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tháng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ction="ppaction://hlinkfile" tooltip="Bài 29: Xử lý ngày tháng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 30: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Tìm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hiểu</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 header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trong</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5" action="ppaction://hlinkfile" tooltip="Bài 30: Tìm hiểu hàm header trong PHP"/>
                        </a:rPr>
                        <a:t> PHP</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r h="323164">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 31: PHP Filter -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Hàm</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filter_var</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 </a:t>
                      </a:r>
                      <a:r>
                        <a:rPr lang="en-US" sz="1500" b="1" u="none" strike="noStrike"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trong</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6" action="ppaction://hlinkfile" tooltip="Bài 31: PHP Filter - Hàm filter_var trong PHP"/>
                        </a:rPr>
                        <a:t>PHP</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solidFill>
                      <a:srgbClr val="FFFFFF"/>
                    </a:solidFill>
                  </a:tcPr>
                </a:tc>
              </a:tr>
              <a:tr h="1213243">
                <a:tc>
                  <a:txBody>
                    <a:bodyPr/>
                    <a:lstStyle/>
                    <a:p>
                      <a:pPr algn="just">
                        <a:lnSpc>
                          <a:spcPct val="107000"/>
                        </a:lnSpc>
                        <a:spcAft>
                          <a:spcPts val="1500"/>
                        </a:spcAft>
                      </a:pP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32: Header Request và Header Response"/>
                        </a:rPr>
                        <a:t>Bài</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32: Header Request và Header Response"/>
                        </a:rPr>
                        <a:t> 32: Header Request </a:t>
                      </a:r>
                      <a:r>
                        <a:rPr lang="en-US" sz="1500" b="1" u="none" strike="noStrike" dirty="0" err="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32: Header Request và Header Response"/>
                        </a:rPr>
                        <a:t>và</a:t>
                      </a:r>
                      <a:r>
                        <a:rPr lang="en-US" sz="15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32: Header Request và Header Response"/>
                        </a:rPr>
                        <a:t> </a:t>
                      </a:r>
                      <a:r>
                        <a:rPr lang="en-US" sz="1500" b="1" u="none" strike="noStrike">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32: Header Request và Header Response"/>
                        </a:rPr>
                        <a:t>Header </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7" action="ppaction://hlinkfile" tooltip="Bài 32: Header Request và Header Response"/>
                        </a:rPr>
                        <a:t>Response</a:t>
                      </a:r>
                      <a:r>
                        <a:rPr lang="en-US" sz="1500" b="1" u="none" strike="noStrike"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
                    </a:p>
                    <a:p>
                      <a:pPr algn="just">
                        <a:lnSpc>
                          <a:spcPct val="107000"/>
                        </a:lnSpc>
                        <a:spcAft>
                          <a:spcPts val="1500"/>
                        </a:spcAft>
                      </a:pPr>
                      <a:r>
                        <a:rPr lang="en-US" sz="1500" b="1" u="none" strike="noStrike" kern="120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8"/>
                        </a:rPr>
                        <a:t>Bài 33: Gửi email, dùng </a:t>
                      </a:r>
                      <a:r>
                        <a:rPr lang="vi-VN" sz="1500" b="1" u="none" strike="noStrike" kern="120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18"/>
                        </a:rPr>
                        <a:t>Gmail SMTP</a:t>
                      </a:r>
                      <a:r>
                        <a:rPr lang="vi-VN" sz="1500" b="1" u="none" strike="noStrike" kern="1200" smtClean="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https://tuandc.com/lap-trinh/huong-dan-cach-tao-form-gui-email-bang-php-su-dung-gmail-smtp.html</a:t>
                      </a:r>
                    </a:p>
                    <a:p>
                      <a:pPr algn="just">
                        <a:lnSpc>
                          <a:spcPct val="107000"/>
                        </a:lnSpc>
                        <a:spcAft>
                          <a:spcPts val="1500"/>
                        </a:spcAft>
                      </a:pP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484" marR="63484" marT="31742" marB="31742" anchor="ctr">
                    <a:lnL w="12700" cap="flat" cmpd="sng" algn="ctr">
                      <a:solidFill>
                        <a:srgbClr val="E5E5E5"/>
                      </a:solidFill>
                      <a:prstDash val="solid"/>
                      <a:round/>
                      <a:headEnd type="none" w="med" len="med"/>
                      <a:tailEnd type="none" w="med" len="med"/>
                    </a:lnL>
                    <a:lnR w="12700" cap="flat" cmpd="sng" algn="ctr">
                      <a:solidFill>
                        <a:srgbClr val="E5E5E5"/>
                      </a:solidFill>
                      <a:prstDash val="solid"/>
                      <a:round/>
                      <a:headEnd type="none" w="med" len="med"/>
                      <a:tailEnd type="none" w="med" len="med"/>
                    </a:lnR>
                    <a:lnT w="12700" cap="flat" cmpd="sng" algn="ctr">
                      <a:solidFill>
                        <a:srgbClr val="E5E5E5"/>
                      </a:solidFill>
                      <a:prstDash val="solid"/>
                      <a:round/>
                      <a:headEnd type="none" w="med" len="med"/>
                      <a:tailEnd type="none" w="med" len="med"/>
                    </a:lnT>
                    <a:lnB w="12700" cap="flat" cmpd="sng" algn="ctr">
                      <a:solidFill>
                        <a:srgbClr val="E5E5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8371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HÀNH 2</a:t>
            </a:r>
            <a:endParaRPr lang="vi-VN"/>
          </a:p>
        </p:txBody>
      </p:sp>
      <p:sp>
        <p:nvSpPr>
          <p:cNvPr id="3" name="Content Placeholder 2"/>
          <p:cNvSpPr>
            <a:spLocks noGrp="1"/>
          </p:cNvSpPr>
          <p:nvPr>
            <p:ph idx="1"/>
          </p:nvPr>
        </p:nvSpPr>
        <p:spPr/>
        <p:txBody>
          <a:bodyPr/>
          <a:lstStyle/>
          <a:p>
            <a:r>
              <a:rPr lang="en-US" smtClean="0"/>
              <a:t>TẠO FORM VỚI CÁC YÊU CẦU SAU: (phương thức POST; GET tự test)</a:t>
            </a:r>
          </a:p>
          <a:p>
            <a:r>
              <a:rPr lang="en-US" smtClean="0"/>
              <a:t>Nhập các thông tin cá nhân: họ tên, ngày sinh, email, phone, fb id, địa chỉ...</a:t>
            </a:r>
          </a:p>
          <a:p>
            <a:r>
              <a:rPr lang="en-US" smtClean="0"/>
              <a:t>Gửi các thông tin này vào email (trung1607@gmail.com)</a:t>
            </a:r>
            <a:endParaRPr lang="vi-VN"/>
          </a:p>
        </p:txBody>
      </p:sp>
    </p:spTree>
    <p:extLst>
      <p:ext uri="{BB962C8B-B14F-4D97-AF65-F5344CB8AC3E}">
        <p14:creationId xmlns:p14="http://schemas.microsoft.com/office/powerpoint/2010/main" val="484677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CFCFC"/>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CFCF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810</Words>
  <Application>Microsoft Office PowerPoint</Application>
  <PresentationFormat>Custom</PresentationFormat>
  <Paragraphs>59</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Học lập trình PHP</vt:lpstr>
      <vt:lpstr>PHP CƠ BẢN 1</vt:lpstr>
      <vt:lpstr>Bài tập thực hành 1</vt:lpstr>
      <vt:lpstr>PHP CƠ BẢN 2</vt:lpstr>
      <vt:lpstr>THỰC HÀNH 2</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lập trình PHP</dc:title>
  <dc:creator>PC</dc:creator>
  <cp:lastModifiedBy>A</cp:lastModifiedBy>
  <cp:revision>19</cp:revision>
  <dcterms:created xsi:type="dcterms:W3CDTF">2019-08-20T02:15:49Z</dcterms:created>
  <dcterms:modified xsi:type="dcterms:W3CDTF">2019-08-27T10:08:26Z</dcterms:modified>
</cp:coreProperties>
</file>