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Quattrocen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2" roundtripDataSignature="AMtx7mjy3sLn5Eh0ZuOyg3btrQYQ1Dua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QuattrocentoSans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boldItalic.fntdata"/><Relationship Id="rId30" Type="http://schemas.openxmlformats.org/officeDocument/2006/relationships/font" Target="fonts/Quattrocento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Tối đa 5 thành viên</a:t>
            </a:r>
            <a:endParaRPr/>
          </a:p>
        </p:txBody>
      </p:sp>
      <p:sp>
        <p:nvSpPr>
          <p:cNvPr id="202" name="Google Shape;20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19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17" name="Google Shape;17;p19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fmla="val 53837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:\Poly\THCS tren lop\LOGO FPT POLYTECHNIC.png" id="19" name="Google Shape;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397" y="6115482"/>
            <a:ext cx="1501684" cy="60668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9"/>
          <p:cNvSpPr txBox="1"/>
          <p:nvPr>
            <p:ph idx="1" type="subTitle"/>
          </p:nvPr>
        </p:nvSpPr>
        <p:spPr>
          <a:xfrm>
            <a:off x="5257800" y="6049490"/>
            <a:ext cx="325755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i="0" sz="2000" cap="small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564880" y="6356355"/>
            <a:ext cx="522514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0" y="3188606"/>
            <a:ext cx="6215743" cy="2743200"/>
          </a:xfrm>
          <a:prstGeom prst="homePlate">
            <a:avLst>
              <a:gd fmla="val 3467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19"/>
          <p:cNvGrpSpPr/>
          <p:nvPr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24" name="Google Shape;2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9"/>
          <p:cNvSpPr txBox="1"/>
          <p:nvPr>
            <p:ph type="ctrTitle"/>
          </p:nvPr>
        </p:nvSpPr>
        <p:spPr>
          <a:xfrm>
            <a:off x="182971" y="3905157"/>
            <a:ext cx="4503329" cy="1468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1" sz="4800" cap="small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http://cache3.asset-cache.net/gc/171451371-earth-globe-orange-gettyimages.jpg?v=1&amp;c=IWSAsset&amp;k=2&amp;d=rMZ8%2BJ%2FVuqgJjvzREuBMq6U3ja1JPxwJRCAst3%2Fgjno%3D" id="27" name="Google Shape;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64405"/>
            <a:ext cx="3124200" cy="30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  <a:defRPr sz="3200" cap="small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246524" y="889000"/>
            <a:ext cx="8611726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22"/>
          <p:cNvCxnSpPr/>
          <p:nvPr/>
        </p:nvCxnSpPr>
        <p:spPr>
          <a:xfrm>
            <a:off x="246524" y="838200"/>
            <a:ext cx="8611726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2" type="body"/>
          </p:nvPr>
        </p:nvSpPr>
        <p:spPr>
          <a:xfrm>
            <a:off x="4953000" y="1828800"/>
            <a:ext cx="4038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Quattrocento Sans"/>
              <a:buNone/>
              <a:defRPr b="0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Layout">
  <p:cSld name="Demo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/>
          <p:nvPr>
            <p:ph idx="10" type="dt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1" type="ftr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2" type="sldNum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cdn2.hubspot.net/hubfs/342931/Ekklesia_Blog/Feature_Images/5-things-you-should-definitely-do-in-a-church-website-demo.jpg" id="46" name="Google Shape;4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6175" y="1524000"/>
            <a:ext cx="4714875" cy="3533776"/>
          </a:xfrm>
          <a:prstGeom prst="rect">
            <a:avLst/>
          </a:prstGeom>
          <a:noFill/>
          <a:ln>
            <a:noFill/>
          </a:ln>
          <a:effectLst>
            <a:outerShdw blurRad="127000" algn="ctr" dir="2700000" dist="38100">
              <a:srgbClr val="000000">
                <a:alpha val="44705"/>
              </a:srgbClr>
            </a:outerShdw>
          </a:effectLst>
        </p:spPr>
      </p:pic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285750" y="990600"/>
            <a:ext cx="33718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752600" y="198438"/>
            <a:ext cx="7086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b="0" i="0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1295400" y="1066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Quattrocento Sans"/>
              <a:buNone/>
              <a:defRPr b="1"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just">
              <a:spcBef>
                <a:spcPts val="32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algn="just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59" name="Google Shape;59;p26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fmla="val 53837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D:\Poly\THCS tren lop\LOGO FPT POLYTECHNIC.png" id="61" name="Google Shape;6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397" y="6115482"/>
            <a:ext cx="1501684" cy="60668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6"/>
          <p:cNvSpPr txBox="1"/>
          <p:nvPr>
            <p:ph idx="1" type="subTitle"/>
          </p:nvPr>
        </p:nvSpPr>
        <p:spPr>
          <a:xfrm>
            <a:off x="5257800" y="6049490"/>
            <a:ext cx="325755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i="0" sz="2000" cap="small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26"/>
          <p:cNvSpPr txBox="1"/>
          <p:nvPr>
            <p:ph idx="12" type="sldNum"/>
          </p:nvPr>
        </p:nvSpPr>
        <p:spPr>
          <a:xfrm>
            <a:off x="8564880" y="6356355"/>
            <a:ext cx="522514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6"/>
          <p:cNvSpPr/>
          <p:nvPr/>
        </p:nvSpPr>
        <p:spPr>
          <a:xfrm>
            <a:off x="0" y="3188606"/>
            <a:ext cx="6215743" cy="2743200"/>
          </a:xfrm>
          <a:prstGeom prst="homePlate">
            <a:avLst>
              <a:gd fmla="val 3467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6"/>
          <p:cNvGrpSpPr/>
          <p:nvPr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66" name="Google Shape;66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26"/>
          <p:cNvSpPr txBox="1"/>
          <p:nvPr>
            <p:ph type="ctrTitle"/>
          </p:nvPr>
        </p:nvSpPr>
        <p:spPr>
          <a:xfrm>
            <a:off x="182971" y="3905157"/>
            <a:ext cx="4503329" cy="1468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1" sz="4800" cap="small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http://cache3.asset-cache.net/gc/171451371-earth-globe-orange-gettyimages.jpg?v=1&amp;c=IWSAsset&amp;k=2&amp;d=rMZ8%2BJ%2FVuqgJjvzREuBMq6U3ja1JPxwJRCAst3%2Fgjno%3D" id="69" name="Google Shape;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0150" y="64405"/>
            <a:ext cx="2307432" cy="307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  <a:defRPr sz="3200" cap="small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246524" y="889000"/>
            <a:ext cx="8611726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1" type="ftr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2" type="sldNum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7"/>
          <p:cNvCxnSpPr/>
          <p:nvPr/>
        </p:nvCxnSpPr>
        <p:spPr>
          <a:xfrm>
            <a:off x="246524" y="838200"/>
            <a:ext cx="8611726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Layout">
  <p:cSld name="Demo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idx="10" type="dt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cdn2.hubspot.net/hubfs/342931/Ekklesia_Blog/Feature_Images/5-things-you-should-definitely-do-in-a-church-website-demo.jpg" id="81" name="Google Shape;8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86175" y="1524000"/>
            <a:ext cx="4714875" cy="3533776"/>
          </a:xfrm>
          <a:prstGeom prst="rect">
            <a:avLst/>
          </a:prstGeom>
          <a:noFill/>
          <a:ln>
            <a:noFill/>
          </a:ln>
          <a:effectLst>
            <a:outerShdw blurRad="127000" algn="ctr" dir="2700000" dist="38100">
              <a:srgbClr val="000000">
                <a:alpha val="44705"/>
              </a:srgbClr>
            </a:outerShdw>
          </a:effectLst>
        </p:spPr>
      </p:pic>
      <p:sp>
        <p:nvSpPr>
          <p:cNvPr id="82" name="Google Shape;82;p28"/>
          <p:cNvSpPr txBox="1"/>
          <p:nvPr>
            <p:ph idx="1" type="body"/>
          </p:nvPr>
        </p:nvSpPr>
        <p:spPr>
          <a:xfrm>
            <a:off x="285750" y="990600"/>
            <a:ext cx="337185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Quattrocento Sans"/>
              <a:buNone/>
              <a:defRPr b="1" i="0" sz="3200" u="none" cap="small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514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Quattrocento Sans"/>
              <a:buNone/>
              <a:defRPr b="1" i="0" sz="3200" u="none" cap="small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rgbClr val="00514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Relationship Id="rId5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5257800" y="6049490"/>
            <a:ext cx="325755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Xây dựng trang web</a:t>
            </a:r>
            <a:br>
              <a:rPr lang="en-US"/>
            </a:br>
            <a:r>
              <a:rPr lang="en-US"/>
              <a:t>Giới thiệu HTML</a:t>
            </a:r>
            <a:endParaRPr/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182971" y="3905157"/>
            <a:ext cx="4503329" cy="1468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US"/>
              <a:t>Giới thiệu HTML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281981" y="3962400"/>
            <a:ext cx="20072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small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Bài 1: Phần I</a:t>
            </a:r>
            <a:endParaRPr b="1" i="0" sz="2400" u="none" cap="small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</a:pPr>
            <a:r>
              <a:rPr lang="en-US"/>
              <a:t>Tìm hiểu cấu trúc trang web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246524" y="5029200"/>
            <a:ext cx="861172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8979" lvl="0" marL="30897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Đọc tên các thẻ được sử dụng trên trang web này?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Vẽ sơ đồ cấu trúc thẻ của trang web</a:t>
            </a:r>
            <a:endParaRPr/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066800"/>
            <a:ext cx="43719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</a:pPr>
            <a:r>
              <a:rPr lang="en-US"/>
              <a:t>Trả lời câu hỏi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246524" y="5105400"/>
            <a:ext cx="8611726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8979" lvl="0" marL="30897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Làm thế nào để ảnh nằm bên phải?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Hãy làm cho đoạn văn bản căn lề đều 2 bên</a:t>
            </a:r>
            <a:endParaRPr/>
          </a:p>
        </p:txBody>
      </p:sp>
      <p:pic>
        <p:nvPicPr>
          <p:cNvPr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066800"/>
            <a:ext cx="5308698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onlinecontinuingeducationhelp.com/images/dreamstime_18827411.jpg"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/>
          <p:nvPr/>
        </p:nvSpPr>
        <p:spPr>
          <a:xfrm>
            <a:off x="0" y="1066800"/>
            <a:ext cx="7924800" cy="17272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>
            <p:ph idx="4294967295" type="sldNum"/>
          </p:nvPr>
        </p:nvSpPr>
        <p:spPr>
          <a:xfrm>
            <a:off x="-14478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97" name="Google Shape;197;p12"/>
          <p:cNvSpPr txBox="1"/>
          <p:nvPr>
            <p:ph type="title"/>
          </p:nvPr>
        </p:nvSpPr>
        <p:spPr>
          <a:xfrm>
            <a:off x="291662" y="1447800"/>
            <a:ext cx="6718738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lang="en-US" sz="4400" cap="small"/>
              <a:t>Chuyên đề</a:t>
            </a:r>
            <a:endParaRPr b="1" sz="4400" cap="small"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246524" y="2971800"/>
            <a:ext cx="4554076" cy="299719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Phân nhóm</a:t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Bốc thăm chuyên đề</a:t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Thảo luận</a:t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Trình bày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3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descr="C:\Users\powerpoint.vn\Downloads\gd_d469b81f6980.jpg" id="205" name="Google Shape;205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57400" y="1367692"/>
              <a:ext cx="4713619" cy="546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3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Chuyên đề 1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Chuyên đề 2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3"/>
            <p:cNvSpPr/>
            <p:nvPr/>
          </p:nvSpPr>
          <p:spPr>
            <a:xfrm rot="-463181">
              <a:off x="4306550" y="1951452"/>
              <a:ext cx="1343406" cy="3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Chuyên đề 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3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Chuyên đề 4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13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</a:pPr>
            <a:r>
              <a:rPr lang="en-US"/>
              <a:t>Chia nhóm thuyết trình</a:t>
            </a:r>
            <a:endParaRPr/>
          </a:p>
        </p:txBody>
      </p:sp>
      <p:sp>
        <p:nvSpPr>
          <p:cNvPr id="211" name="Google Shape;211;p13"/>
          <p:cNvSpPr txBox="1"/>
          <p:nvPr>
            <p:ph idx="1" type="body"/>
          </p:nvPr>
        </p:nvSpPr>
        <p:spPr>
          <a:xfrm>
            <a:off x="246524" y="888999"/>
            <a:ext cx="3868276" cy="364096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8979" lvl="0" marL="30897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Mỗi nhóm tối đa 5 sinh viên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Mỗi nhóm thảo luận một bài tập trong lab hoặc GV giao.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Chọn 2 nhóm lên thuyết trình</a:t>
            </a:r>
            <a:endParaRPr/>
          </a:p>
        </p:txBody>
      </p:sp>
      <p:pic>
        <p:nvPicPr>
          <p:cNvPr descr="C:\Users\powerpoint.vn\Downloads\64215-Latino student group.jpg" id="212" name="Google Shape;21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605687"/>
            <a:ext cx="3352800" cy="22657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" name="Google Shape;213;p13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descr="C:\Users\powerpoint.vn\Downloads\Students-Lined-Up.jpg" id="214" name="Google Shape;214;p13"/>
            <p:cNvPicPr preferRelativeResize="0"/>
            <p:nvPr/>
          </p:nvPicPr>
          <p:blipFill rotWithShape="1">
            <a:blip r:embed="rId5">
              <a:alphaModFix/>
            </a:blip>
            <a:srcRect b="0" l="0" r="-6572" t="0"/>
            <a:stretch/>
          </p:blipFill>
          <p:spPr>
            <a:xfrm>
              <a:off x="3564492" y="4513804"/>
              <a:ext cx="2147460" cy="2344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3"/>
            <p:cNvSpPr/>
            <p:nvPr/>
          </p:nvSpPr>
          <p:spPr>
            <a:xfrm>
              <a:off x="3425952" y="4590288"/>
              <a:ext cx="725424" cy="2300859"/>
            </a:xfrm>
            <a:custGeom>
              <a:rect b="b" l="l" r="r" t="t"/>
              <a:pathLst>
                <a:path extrusionOk="0" h="2300859" w="725424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onlinecontinuingeducationhelp.com/images/dreamstime_18827411.jpg"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4"/>
          <p:cNvSpPr txBox="1"/>
          <p:nvPr>
            <p:ph idx="4294967295" type="sldNum"/>
          </p:nvPr>
        </p:nvSpPr>
        <p:spPr>
          <a:xfrm>
            <a:off x="-14478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0" y="1066800"/>
            <a:ext cx="7924800" cy="17272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 txBox="1"/>
          <p:nvPr>
            <p:ph type="title"/>
          </p:nvPr>
        </p:nvSpPr>
        <p:spPr>
          <a:xfrm>
            <a:off x="291662" y="1447800"/>
            <a:ext cx="6718738" cy="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lang="en-US" sz="4400" cap="small"/>
              <a:t>Bài học online 2</a:t>
            </a:r>
            <a:endParaRPr b="1" sz="4400" cap="small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</a:pPr>
            <a:r>
              <a:rPr lang="en-US"/>
              <a:t>Nội dung bài online 2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246524" y="889000"/>
            <a:ext cx="8611726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8979" lvl="0" marL="30897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Định dạng văn bản là gì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Các thẻ định dạng văn bản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Đường dẫn ảnh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Sử dụng siêu liên kết</a:t>
            </a:r>
            <a:endParaRPr/>
          </a:p>
        </p:txBody>
      </p:sp>
      <p:pic>
        <p:nvPicPr>
          <p:cNvPr id="231" name="Google Shape;2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2590800"/>
            <a:ext cx="269557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3962400"/>
            <a:ext cx="19240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2438400" y="660042"/>
            <a:ext cx="4057650" cy="8128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 txBox="1"/>
          <p:nvPr>
            <p:ph type="title"/>
          </p:nvPr>
        </p:nvSpPr>
        <p:spPr>
          <a:xfrm>
            <a:off x="3052293" y="761642"/>
            <a:ext cx="370046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b="1" lang="en-US" sz="3200" cap="small"/>
              <a:t>Tóm tắt bài học</a:t>
            </a:r>
            <a:endParaRPr b="1" sz="3200" cap="small"/>
          </a:p>
        </p:txBody>
      </p:sp>
      <p:pic>
        <p:nvPicPr>
          <p:cNvPr descr="teacher.png"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8000"/>
            <a:ext cx="3429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6"/>
          <p:cNvSpPr txBox="1"/>
          <p:nvPr>
            <p:ph idx="1" type="body"/>
          </p:nvPr>
        </p:nvSpPr>
        <p:spPr>
          <a:xfrm>
            <a:off x="3257013" y="1676400"/>
            <a:ext cx="5810787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0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HTML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0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Cấu trúc trang</a:t>
            </a:r>
            <a:endParaRPr b="0"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0" lang="en-US" sz="2800"/>
              <a:t>C</a:t>
            </a:r>
            <a:r>
              <a:rPr b="0" lang="en-US" sz="2800">
                <a:latin typeface="Quattrocento Sans"/>
                <a:ea typeface="Quattrocento Sans"/>
                <a:cs typeface="Quattrocento Sans"/>
                <a:sym typeface="Quattrocento Sans"/>
              </a:rPr>
              <a:t>ấu trúc thẻ</a:t>
            </a:r>
            <a:endParaRPr b="0" sz="28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b="0" lang="en-US" sz="2800"/>
              <a:t>Sử dụng các thẻ tạo</a:t>
            </a:r>
            <a:endParaRPr b="0" sz="2800"/>
          </a:p>
          <a:p>
            <a:pPr indent="-342900" lvl="1" marL="8001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Tiêu đề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8001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Ảnh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8001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Đường kẻ ngang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800100" rtl="0" algn="just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0"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Phân đoạn</a:t>
            </a:r>
            <a:endParaRPr b="0"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Thảo luận</a:t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Trình bày chuyên đề</a:t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Giới thiệu bài mới</a:t>
            </a:r>
            <a:endParaRPr b="0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7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249" name="Google Shape;249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69597" y="12700"/>
              <a:ext cx="9144000" cy="684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7"/>
            <p:cNvPicPr preferRelativeResize="0"/>
            <p:nvPr/>
          </p:nvPicPr>
          <p:blipFill rotWithShape="1">
            <a:blip r:embed="rId3">
              <a:alphaModFix/>
            </a:blip>
            <a:srcRect b="0" l="0" r="90861" t="0"/>
            <a:stretch/>
          </p:blipFill>
          <p:spPr>
            <a:xfrm>
              <a:off x="0" y="12700"/>
              <a:ext cx="3069597" cy="6845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17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rgbClr val="A5A5A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274300" spcFirstLastPara="1" rIns="1828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Cảm ơn</a:t>
            </a:r>
            <a:endParaRPr b="1" sz="540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2" name="Google Shape;252;p17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253" name="Google Shape;253;p17"/>
            <p:cNvSpPr/>
            <p:nvPr/>
          </p:nvSpPr>
          <p:spPr>
            <a:xfrm>
              <a:off x="-2468880" y="3032760"/>
              <a:ext cx="1737360" cy="1935480"/>
            </a:xfrm>
            <a:custGeom>
              <a:rect b="b" l="l" r="r" t="t"/>
              <a:pathLst>
                <a:path extrusionOk="0" h="1935480" w="173736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54" name="Google Shape;254;p17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255" name="Google Shape;255;p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56" name="Google Shape;256;p17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rect b="b" l="l" r="r" t="t"/>
                  <a:pathLst>
                    <a:path extrusionOk="0" h="1400537" w="114172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just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pic>
              <p:nvPicPr>
                <p:cNvPr id="257" name="Google Shape;257;p1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0048" r="23611" t="0"/>
                <a:stretch/>
              </p:blipFill>
              <p:spPr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258" name="Google Shape;258;p1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3853740"/>
            <a:ext cx="8763000" cy="224226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hemyndset.com/wp-content/uploads/2012/04/time-running-clock-Fotolia_11803550_Subscription_XL.jpg"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278475"/>
            <a:ext cx="2514599" cy="45922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>
            <p:ph idx="4294967295" type="body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3600" cap="small">
                <a:solidFill>
                  <a:schemeClr val="lt1"/>
                </a:solidFill>
              </a:rPr>
              <a:t>Điểm danh</a:t>
            </a:r>
            <a:endParaRPr b="1" sz="3600" cap="small">
              <a:solidFill>
                <a:schemeClr val="lt1"/>
              </a:solidFill>
            </a:endParaRPr>
          </a:p>
        </p:txBody>
      </p:sp>
      <p:pic>
        <p:nvPicPr>
          <p:cNvPr descr="http://newperspectivesradioshow.files.wordpress.com/2011/03/clock.jpg"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304799"/>
            <a:ext cx="2362200" cy="226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/>
          <p:nvPr/>
        </p:nvSpPr>
        <p:spPr>
          <a:xfrm>
            <a:off x="0" y="1066800"/>
            <a:ext cx="7924800" cy="17272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onlinecontinuingeducationhelp.com/images/dreamstime_18827411.jpg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>
            <p:ph idx="4294967295" type="sldNum"/>
          </p:nvPr>
        </p:nvSpPr>
        <p:spPr>
          <a:xfrm>
            <a:off x="-14478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08" name="Google Shape;108;p3"/>
          <p:cNvSpPr txBox="1"/>
          <p:nvPr>
            <p:ph type="title"/>
          </p:nvPr>
        </p:nvSpPr>
        <p:spPr>
          <a:xfrm>
            <a:off x="291662" y="1447800"/>
            <a:ext cx="67187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lang="en-US" sz="4400" cap="small"/>
              <a:t>Giới thiệu môn học</a:t>
            </a:r>
            <a:endParaRPr b="1" sz="4400" cap="small"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246524" y="3068176"/>
            <a:ext cx="8611726" cy="3485024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Syllabus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Assignment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Qui định nộp bài: lab, assignment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Qui định về điểm</a:t>
            </a:r>
            <a:endParaRPr b="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0" lang="en-US"/>
              <a:t>Nội qui lớp học</a:t>
            </a:r>
            <a:endParaRPr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forum.cuasotinhoc.vn/portaluploads/attachments/2011-12/131211100821-laptop.jpg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2688769"/>
            <a:ext cx="3665218" cy="348343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914400" y="1676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lang="en-US"/>
              <a:t>Review nội dung bài học online 1</a:t>
            </a:r>
            <a:endParaRPr b="0"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lang="en-US"/>
              <a:t>Thảo luận các tình huống trong bài online 1</a:t>
            </a:r>
            <a:endParaRPr b="0"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lang="en-US"/>
              <a:t>Trình bày chuyên đề</a:t>
            </a:r>
            <a:endParaRPr b="0"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0" lang="en-US"/>
              <a:t>Giới thiệu bài học online 2</a:t>
            </a:r>
            <a:endParaRPr/>
          </a:p>
        </p:txBody>
      </p:sp>
      <p:sp>
        <p:nvSpPr>
          <p:cNvPr id="118" name="Google Shape;118;p4"/>
          <p:cNvSpPr txBox="1"/>
          <p:nvPr>
            <p:ph idx="4294967295" type="sldNum"/>
          </p:nvPr>
        </p:nvSpPr>
        <p:spPr>
          <a:xfrm>
            <a:off x="-14478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85800" y="762000"/>
            <a:ext cx="5791200" cy="8128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>
            <p:ph type="title"/>
          </p:nvPr>
        </p:nvSpPr>
        <p:spPr>
          <a:xfrm>
            <a:off x="690630" y="863958"/>
            <a:ext cx="532917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b="1" lang="en-US" sz="3200" cap="small"/>
              <a:t>Nội dung bài học</a:t>
            </a:r>
            <a:endParaRPr b="1" sz="3200" cap="smal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1066800"/>
            <a:ext cx="7924800" cy="17272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onlinecontinuingeducationhelp.com/images/dreamstime_18827411.jpg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>
            <p:ph idx="4294967295" type="sldNum"/>
          </p:nvPr>
        </p:nvSpPr>
        <p:spPr>
          <a:xfrm>
            <a:off x="-14478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291662" y="1447800"/>
            <a:ext cx="671873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lang="en-US" sz="4400" cap="small"/>
              <a:t>Review bài </a:t>
            </a:r>
            <a:r>
              <a:rPr b="1" lang="en-US" sz="4400"/>
              <a:t>online</a:t>
            </a:r>
            <a:endParaRPr b="1" sz="4400" cap="smal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</a:pPr>
            <a:r>
              <a:rPr lang="en-US"/>
              <a:t>Cấu trúc trang web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5279594" y="990600"/>
            <a:ext cx="3053400" cy="914400"/>
          </a:xfrm>
          <a:prstGeom prst="rect">
            <a:avLst/>
          </a:prstGeom>
          <a:gradFill>
            <a:gsLst>
              <a:gs pos="0">
                <a:srgbClr val="FFC074"/>
              </a:gs>
              <a:gs pos="35000">
                <a:srgbClr val="FFCF9F"/>
              </a:gs>
              <a:gs pos="100000">
                <a:srgbClr val="FFEBD6"/>
              </a:gs>
            </a:gsLst>
            <a:lin ang="16200000" scaled="0"/>
          </a:gradFill>
          <a:ln cap="flat" cmpd="sng" w="9525">
            <a:solidFill>
              <a:srgbClr val="FF94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3423744" y="2286000"/>
            <a:ext cx="3053256" cy="914400"/>
          </a:xfrm>
          <a:prstGeom prst="rect">
            <a:avLst/>
          </a:prstGeom>
          <a:gradFill>
            <a:gsLst>
              <a:gs pos="0">
                <a:srgbClr val="9DF4D6"/>
              </a:gs>
              <a:gs pos="35000">
                <a:srgbClr val="BCF5E0"/>
              </a:gs>
              <a:gs pos="100000">
                <a:srgbClr val="E4FCF2"/>
              </a:gs>
            </a:gsLst>
            <a:lin ang="16200000" scaled="0"/>
          </a:gradFill>
          <a:ln cap="flat" cmpd="sng" w="9525">
            <a:solidFill>
              <a:srgbClr val="00A28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1668517" y="3962400"/>
            <a:ext cx="2133600" cy="914400"/>
          </a:xfrm>
          <a:prstGeom prst="rect">
            <a:avLst/>
          </a:prstGeom>
          <a:gradFill>
            <a:gsLst>
              <a:gs pos="0">
                <a:srgbClr val="9DF4D6"/>
              </a:gs>
              <a:gs pos="35000">
                <a:srgbClr val="BCF5E0"/>
              </a:gs>
              <a:gs pos="100000">
                <a:srgbClr val="E4FCF2"/>
              </a:gs>
            </a:gsLst>
            <a:lin ang="16200000" scaled="0"/>
          </a:gradFill>
          <a:ln cap="flat" cmpd="sng" w="9525">
            <a:solidFill>
              <a:srgbClr val="00A28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6629400" y="3962400"/>
            <a:ext cx="2133600" cy="914400"/>
          </a:xfrm>
          <a:prstGeom prst="rect">
            <a:avLst/>
          </a:prstGeom>
          <a:gradFill>
            <a:gsLst>
              <a:gs pos="0">
                <a:srgbClr val="9DF4D6"/>
              </a:gs>
              <a:gs pos="35000">
                <a:srgbClr val="BCF5E0"/>
              </a:gs>
              <a:gs pos="100000">
                <a:srgbClr val="E4FCF2"/>
              </a:gs>
            </a:gsLst>
            <a:lin ang="16200000" scaled="0"/>
          </a:gradFill>
          <a:ln cap="flat" cmpd="sng" w="9525">
            <a:solidFill>
              <a:srgbClr val="00A28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6"/>
          <p:cNvCxnSpPr>
            <a:stCxn id="135" idx="2"/>
            <a:endCxn id="136" idx="0"/>
          </p:cNvCxnSpPr>
          <p:nvPr/>
        </p:nvCxnSpPr>
        <p:spPr>
          <a:xfrm flipH="1">
            <a:off x="4950494" y="1905000"/>
            <a:ext cx="1855800" cy="381000"/>
          </a:xfrm>
          <a:prstGeom prst="straightConnector1">
            <a:avLst/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" name="Google Shape;140;p6"/>
          <p:cNvCxnSpPr>
            <a:stCxn id="136" idx="2"/>
            <a:endCxn id="137" idx="0"/>
          </p:cNvCxnSpPr>
          <p:nvPr/>
        </p:nvCxnSpPr>
        <p:spPr>
          <a:xfrm rot="5400000">
            <a:off x="3461772" y="2473800"/>
            <a:ext cx="762000" cy="221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6"/>
          <p:cNvCxnSpPr>
            <a:stCxn id="136" idx="2"/>
            <a:endCxn id="138" idx="0"/>
          </p:cNvCxnSpPr>
          <p:nvPr/>
        </p:nvCxnSpPr>
        <p:spPr>
          <a:xfrm flipH="1" rot="-5400000">
            <a:off x="5942322" y="2208450"/>
            <a:ext cx="762000" cy="274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2" name="Google Shape;142;p6"/>
          <p:cNvSpPr/>
          <p:nvPr/>
        </p:nvSpPr>
        <p:spPr>
          <a:xfrm>
            <a:off x="381000" y="5615152"/>
            <a:ext cx="2133600" cy="914400"/>
          </a:xfrm>
          <a:prstGeom prst="rect">
            <a:avLst/>
          </a:prstGeom>
          <a:gradFill>
            <a:gsLst>
              <a:gs pos="0">
                <a:srgbClr val="9DF4D6"/>
              </a:gs>
              <a:gs pos="35000">
                <a:srgbClr val="BCF5E0"/>
              </a:gs>
              <a:gs pos="100000">
                <a:srgbClr val="E4FCF2"/>
              </a:gs>
            </a:gsLst>
            <a:lin ang="16200000" scaled="0"/>
          </a:gradFill>
          <a:ln cap="flat" cmpd="sng" w="9525">
            <a:solidFill>
              <a:srgbClr val="00A28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&lt;meta/&gt;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2887717" y="5615152"/>
            <a:ext cx="2133600" cy="914400"/>
          </a:xfrm>
          <a:prstGeom prst="rect">
            <a:avLst/>
          </a:prstGeom>
          <a:gradFill>
            <a:gsLst>
              <a:gs pos="0">
                <a:srgbClr val="9DF4D6"/>
              </a:gs>
              <a:gs pos="35000">
                <a:srgbClr val="BCF5E0"/>
              </a:gs>
              <a:gs pos="100000">
                <a:srgbClr val="E4FCF2"/>
              </a:gs>
            </a:gsLst>
            <a:lin ang="16200000" scaled="0"/>
          </a:gradFill>
          <a:ln cap="flat" cmpd="sng" w="9525">
            <a:solidFill>
              <a:srgbClr val="00A28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6"/>
          <p:cNvCxnSpPr>
            <a:stCxn id="137" idx="2"/>
            <a:endCxn id="142" idx="0"/>
          </p:cNvCxnSpPr>
          <p:nvPr/>
        </p:nvCxnSpPr>
        <p:spPr>
          <a:xfrm rot="5400000">
            <a:off x="1722367" y="4602150"/>
            <a:ext cx="738300" cy="128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6"/>
          <p:cNvCxnSpPr>
            <a:stCxn id="137" idx="2"/>
            <a:endCxn id="143" idx="0"/>
          </p:cNvCxnSpPr>
          <p:nvPr/>
        </p:nvCxnSpPr>
        <p:spPr>
          <a:xfrm flipH="1" rot="-5400000">
            <a:off x="2975767" y="4636350"/>
            <a:ext cx="738300" cy="1219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6" name="Google Shape;146;p6"/>
          <p:cNvSpPr/>
          <p:nvPr/>
        </p:nvSpPr>
        <p:spPr>
          <a:xfrm>
            <a:off x="6629400" y="5615152"/>
            <a:ext cx="2133600" cy="914400"/>
          </a:xfrm>
          <a:prstGeom prst="rect">
            <a:avLst/>
          </a:prstGeom>
          <a:gradFill>
            <a:gsLst>
              <a:gs pos="0">
                <a:srgbClr val="9DF4D6"/>
              </a:gs>
              <a:gs pos="35000">
                <a:srgbClr val="BCF5E0"/>
              </a:gs>
              <a:gs pos="100000">
                <a:srgbClr val="E4FCF2"/>
              </a:gs>
            </a:gsLst>
            <a:lin ang="16200000" scaled="0"/>
          </a:gradFill>
          <a:ln cap="flat" cmpd="sng" w="9525">
            <a:solidFill>
              <a:srgbClr val="00A28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&lt;tags&gt;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6"/>
          <p:cNvCxnSpPr>
            <a:stCxn id="138" idx="2"/>
            <a:endCxn id="146" idx="0"/>
          </p:cNvCxnSpPr>
          <p:nvPr/>
        </p:nvCxnSpPr>
        <p:spPr>
          <a:xfrm>
            <a:off x="7696200" y="4876800"/>
            <a:ext cx="0" cy="738300"/>
          </a:xfrm>
          <a:prstGeom prst="straightConnector1">
            <a:avLst/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</a:pPr>
            <a:r>
              <a:rPr lang="en-US"/>
              <a:t>Cấu trúc thẻ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>
            <a:off x="852374" y="2651879"/>
            <a:ext cx="752962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FFAD46"/>
                </a:solidFill>
                <a:latin typeface="Arial"/>
                <a:ea typeface="Arial"/>
                <a:cs typeface="Arial"/>
                <a:sym typeface="Arial"/>
              </a:rPr>
              <a:t>&lt;tag a1=? a2=?...&gt;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rgbClr val="FFAD4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 cap="none">
                <a:solidFill>
                  <a:srgbClr val="FFAD46"/>
                </a:solidFill>
                <a:latin typeface="Arial"/>
                <a:ea typeface="Arial"/>
                <a:cs typeface="Arial"/>
                <a:sym typeface="Arial"/>
              </a:rPr>
              <a:t>&lt;/tag&gt;</a:t>
            </a:r>
            <a:endParaRPr b="1" sz="6600" cap="none">
              <a:solidFill>
                <a:srgbClr val="FFAD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2730576" y="3816191"/>
            <a:ext cx="685800" cy="1136809"/>
          </a:xfrm>
          <a:prstGeom prst="rightBrace">
            <a:avLst>
              <a:gd fmla="val 8333" name="adj1"/>
              <a:gd fmla="val 48276" name="adj2"/>
            </a:avLst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3416376" y="3947279"/>
            <a:ext cx="31854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6CD966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 b="1" sz="5400" cap="none">
              <a:solidFill>
                <a:srgbClr val="6C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3502280" y="1432679"/>
            <a:ext cx="37240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6CD966"/>
                </a:solidFill>
                <a:latin typeface="Arial"/>
                <a:ea typeface="Arial"/>
                <a:cs typeface="Arial"/>
                <a:sym typeface="Arial"/>
              </a:rPr>
              <a:t>Thuộc tính</a:t>
            </a:r>
            <a:endParaRPr b="1" sz="5400" cap="none">
              <a:solidFill>
                <a:srgbClr val="6C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>
            <a:off x="5056908" y="291911"/>
            <a:ext cx="533400" cy="471993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782121" y="1432679"/>
            <a:ext cx="26468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6CD966"/>
                </a:solidFill>
                <a:latin typeface="Arial"/>
                <a:ea typeface="Arial"/>
                <a:cs typeface="Arial"/>
                <a:sym typeface="Arial"/>
              </a:rPr>
              <a:t>Tên thẻ</a:t>
            </a:r>
            <a:endParaRPr b="1" sz="5400" cap="none">
              <a:solidFill>
                <a:srgbClr val="6C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7"/>
          <p:cNvCxnSpPr>
            <a:stCxn id="158" idx="2"/>
          </p:cNvCxnSpPr>
          <p:nvPr/>
        </p:nvCxnSpPr>
        <p:spPr>
          <a:xfrm>
            <a:off x="2105561" y="2356009"/>
            <a:ext cx="0" cy="692100"/>
          </a:xfrm>
          <a:prstGeom prst="straightConnector1">
            <a:avLst/>
          </a:prstGeom>
          <a:noFill/>
          <a:ln cap="flat" cmpd="sng" w="9525">
            <a:solidFill>
              <a:srgbClr val="0757A5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246524" y="177803"/>
            <a:ext cx="8611726" cy="613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Quattrocento Sans"/>
              <a:buNone/>
            </a:pPr>
            <a:r>
              <a:rPr lang="en-US"/>
              <a:t>Các thẻ đã sử dụng</a:t>
            </a:r>
            <a:endParaRPr/>
          </a:p>
        </p:txBody>
      </p:sp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246524" y="889000"/>
            <a:ext cx="8611726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8979" lvl="0" marL="30897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&lt;p align=“”&gt;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&lt;div align=“”&gt;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&lt;h1&gt;, &lt;h3&gt;</a:t>
            </a:r>
            <a:endParaRPr/>
          </a:p>
          <a:p>
            <a:pPr indent="-308979" lvl="0" marL="308979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▪"/>
            </a:pPr>
            <a:r>
              <a:rPr lang="en-US"/>
              <a:t>&lt;img src=“” align=“”/&gt;</a:t>
            </a:r>
            <a:endParaRPr/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onlinecontinuingeducationhelp.com/images/dreamstime_18827411.jpg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>
            <p:ph idx="4294967295" type="sldNum"/>
          </p:nvPr>
        </p:nvSpPr>
        <p:spPr>
          <a:xfrm>
            <a:off x="-1447800" y="61722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lt1"/>
                </a:solidFill>
              </a:rPr>
              <a:t>‹#›</a:t>
            </a:fld>
            <a:endParaRPr sz="2000">
              <a:solidFill>
                <a:schemeClr val="lt1"/>
              </a:solidFill>
            </a:endParaRPr>
          </a:p>
        </p:txBody>
      </p:sp>
      <p:sp>
        <p:nvSpPr>
          <p:cNvPr id="173" name="Google Shape;173;p9"/>
          <p:cNvSpPr/>
          <p:nvPr/>
        </p:nvSpPr>
        <p:spPr>
          <a:xfrm>
            <a:off x="0" y="1066800"/>
            <a:ext cx="7924800" cy="1727200"/>
          </a:xfrm>
          <a:prstGeom prst="homePlat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>
            <p:ph type="title"/>
          </p:nvPr>
        </p:nvSpPr>
        <p:spPr>
          <a:xfrm>
            <a:off x="291662" y="1524000"/>
            <a:ext cx="664253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attrocento Sans"/>
              <a:buNone/>
            </a:pPr>
            <a:r>
              <a:rPr b="1" lang="en-US" sz="4000" cap="small"/>
              <a:t>Thảo luận</a:t>
            </a:r>
            <a:endParaRPr b="1" sz="4000" cap="smal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14">
      <a:dk1>
        <a:srgbClr val="000000"/>
      </a:dk1>
      <a:lt1>
        <a:srgbClr val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Custom 14">
      <a:dk1>
        <a:srgbClr val="000000"/>
      </a:dk1>
      <a:lt1>
        <a:srgbClr val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2013-04-23T08:05:33Z</dcterms:created>
  <dc:creator>Hans</dc:creator>
</cp:coreProperties>
</file>