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7142" autoAdjust="0"/>
  </p:normalViewPr>
  <p:slideViewPr>
    <p:cSldViewPr>
      <p:cViewPr>
        <p:scale>
          <a:sx n="33" d="100"/>
          <a:sy n="33" d="100"/>
        </p:scale>
        <p:origin x="1920" y="24"/>
      </p:cViewPr>
      <p:guideLst/>
    </p:cSldViewPr>
  </p:slideViewPr>
  <p:notesTextViewPr>
    <p:cViewPr>
      <p:scale>
        <a:sx n="1" d="1"/>
        <a:sy n="1" d="1"/>
      </p:scale>
      <p:origin x="0" y="0"/>
    </p:cViewPr>
  </p:notesTextViewPr>
  <p:gridSpacing cx="182880" cy="18288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724C161-47D3-4BEE-8124-D186849C9675}" type="datetimeFigureOut">
              <a:rPr lang="en-US" smtClean="0"/>
              <a:t>04/22/2025</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171B1C9-06DA-4C42-8D33-18C061CBF376}" type="slidenum">
              <a:rPr lang="en-US" smtClean="0"/>
              <a:t>‹#›</a:t>
            </a:fld>
            <a:endParaRPr lang="en-US"/>
          </a:p>
        </p:txBody>
      </p:sp>
    </p:spTree>
    <p:extLst>
      <p:ext uri="{BB962C8B-B14F-4D97-AF65-F5344CB8AC3E}">
        <p14:creationId xmlns:p14="http://schemas.microsoft.com/office/powerpoint/2010/main" val="21064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71B1C9-06DA-4C42-8D33-18C061CBF376}" type="slidenum">
              <a:rPr lang="en-US" smtClean="0"/>
              <a:t>1</a:t>
            </a:fld>
            <a:endParaRPr lang="en-US"/>
          </a:p>
        </p:txBody>
      </p:sp>
    </p:spTree>
    <p:extLst>
      <p:ext uri="{BB962C8B-B14F-4D97-AF65-F5344CB8AC3E}">
        <p14:creationId xmlns:p14="http://schemas.microsoft.com/office/powerpoint/2010/main" val="31995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793C58-48F0-4A14-8E60-8F3AFB6CED80}" type="datetimeFigureOut">
              <a:rPr lang="en-US" smtClean="0"/>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287778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93C58-48F0-4A14-8E60-8F3AFB6CED80}" type="datetimeFigureOut">
              <a:rPr lang="en-US" smtClean="0"/>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412162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93C58-48F0-4A14-8E60-8F3AFB6CED80}" type="datetimeFigureOut">
              <a:rPr lang="en-US" smtClean="0"/>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157434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93C58-48F0-4A14-8E60-8F3AFB6CED80}" type="datetimeFigureOut">
              <a:rPr lang="en-US" smtClean="0"/>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81261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93C58-48F0-4A14-8E60-8F3AFB6CED80}" type="datetimeFigureOut">
              <a:rPr lang="en-US" smtClean="0"/>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193874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3C58-48F0-4A14-8E60-8F3AFB6CED80}" type="datetimeFigureOut">
              <a:rPr lang="en-US" smtClean="0"/>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391294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793C58-48F0-4A14-8E60-8F3AFB6CED80}" type="datetimeFigureOut">
              <a:rPr lang="en-US" smtClean="0"/>
              <a:t>04/22/2025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4513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3C58-48F0-4A14-8E60-8F3AFB6CED80}" type="datetimeFigureOut">
              <a:rPr lang="en-US" smtClean="0"/>
              <a:t>04/22/2025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415384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93C58-48F0-4A14-8E60-8F3AFB6CED80}" type="datetimeFigureOut">
              <a:rPr lang="en-US" smtClean="0"/>
              <a:t>04/22/2025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426852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7793C58-48F0-4A14-8E60-8F3AFB6CED80}" type="datetimeFigureOut">
              <a:rPr lang="en-US" smtClean="0"/>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364646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7793C58-48F0-4A14-8E60-8F3AFB6CED80}" type="datetimeFigureOut">
              <a:rPr lang="en-US" smtClean="0"/>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A38E2-F77D-4D4D-B138-2BC7B7389B20}" type="slidenum">
              <a:rPr lang="en-US" smtClean="0"/>
              <a:t>‹#›</a:t>
            </a:fld>
            <a:endParaRPr lang="en-US"/>
          </a:p>
        </p:txBody>
      </p:sp>
    </p:spTree>
    <p:extLst>
      <p:ext uri="{BB962C8B-B14F-4D97-AF65-F5344CB8AC3E}">
        <p14:creationId xmlns:p14="http://schemas.microsoft.com/office/powerpoint/2010/main" val="8725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7793C58-48F0-4A14-8E60-8F3AFB6CED80}" type="datetimeFigureOut">
              <a:rPr lang="en-US" smtClean="0"/>
              <a:t>04/22/2025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6DA38E2-F77D-4D4D-B138-2BC7B7389B20}" type="slidenum">
              <a:rPr lang="en-US" smtClean="0"/>
              <a:t>‹#›</a:t>
            </a:fld>
            <a:endParaRPr lang="en-US"/>
          </a:p>
        </p:txBody>
      </p:sp>
    </p:spTree>
    <p:extLst>
      <p:ext uri="{BB962C8B-B14F-4D97-AF65-F5344CB8AC3E}">
        <p14:creationId xmlns:p14="http://schemas.microsoft.com/office/powerpoint/2010/main" val="520025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clouds in blue sky&#10;&#10;AI-generated content may be incorrect.">
            <a:extLst>
              <a:ext uri="{FF2B5EF4-FFF2-40B4-BE49-F238E27FC236}">
                <a16:creationId xmlns:a16="http://schemas.microsoft.com/office/drawing/2014/main" id="{3A7E4049-C006-4C9D-89A9-1A80489021C7}"/>
              </a:ext>
            </a:extLst>
          </p:cNvPr>
          <p:cNvPicPr>
            <a:picLocks noChangeAspect="1"/>
          </p:cNvPicPr>
          <p:nvPr/>
        </p:nvPicPr>
        <p:blipFill rotWithShape="1">
          <a:blip r:embed="rId3">
            <a:extLst>
              <a:ext uri="{28A0092B-C50C-407E-A947-70E740481C1C}">
                <a14:useLocalDpi xmlns:a14="http://schemas.microsoft.com/office/drawing/2010/main" val="0"/>
              </a:ext>
            </a:extLst>
          </a:blip>
          <a:srcRect b="13172"/>
          <a:stretch/>
        </p:blipFill>
        <p:spPr>
          <a:xfrm>
            <a:off x="0" y="1"/>
            <a:ext cx="43891200" cy="4937760"/>
          </a:xfrm>
          <a:prstGeom prst="rect">
            <a:avLst/>
          </a:prstGeom>
        </p:spPr>
      </p:pic>
      <p:pic>
        <p:nvPicPr>
          <p:cNvPr id="4" name="Picture 2" descr="Stockton University Seal">
            <a:extLst>
              <a:ext uri="{FF2B5EF4-FFF2-40B4-BE49-F238E27FC236}">
                <a16:creationId xmlns:a16="http://schemas.microsoft.com/office/drawing/2014/main" id="{1704B4B2-91D8-479B-8B7A-C03984052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9200" y="356499"/>
            <a:ext cx="4250526" cy="42247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8" descr="A black and blue text&#10;&#10;Description automatically generated">
            <a:extLst>
              <a:ext uri="{FF2B5EF4-FFF2-40B4-BE49-F238E27FC236}">
                <a16:creationId xmlns:a16="http://schemas.microsoft.com/office/drawing/2014/main" id="{FDA43B37-CC1A-4C7A-97FA-1371BE5A929B}"/>
              </a:ext>
            </a:extLst>
          </p:cNvPr>
          <p:cNvPicPr>
            <a:picLocks noChangeAspect="1"/>
          </p:cNvPicPr>
          <p:nvPr/>
        </p:nvPicPr>
        <p:blipFill>
          <a:blip r:embed="rId5"/>
          <a:stretch>
            <a:fillRect/>
          </a:stretch>
        </p:blipFill>
        <p:spPr>
          <a:xfrm>
            <a:off x="365760" y="356499"/>
            <a:ext cx="7684340" cy="2651097"/>
          </a:xfrm>
          <a:prstGeom prst="rect">
            <a:avLst/>
          </a:prstGeom>
          <a:ln>
            <a:noFill/>
          </a:ln>
        </p:spPr>
      </p:pic>
      <p:pic>
        <p:nvPicPr>
          <p:cNvPr id="10" name="Picture 9" descr="A white bird in the sky&#10;&#10;Description automatically generated">
            <a:extLst>
              <a:ext uri="{FF2B5EF4-FFF2-40B4-BE49-F238E27FC236}">
                <a16:creationId xmlns:a16="http://schemas.microsoft.com/office/drawing/2014/main" id="{0DDE2FB8-C896-443D-BBA9-E27EFD16174D}"/>
              </a:ext>
            </a:extLst>
          </p:cNvPr>
          <p:cNvPicPr>
            <a:picLocks noChangeAspect="1"/>
          </p:cNvPicPr>
          <p:nvPr/>
        </p:nvPicPr>
        <p:blipFill>
          <a:blip r:embed="rId6"/>
          <a:stretch>
            <a:fillRect/>
          </a:stretch>
        </p:blipFill>
        <p:spPr>
          <a:xfrm>
            <a:off x="7132320" y="1308757"/>
            <a:ext cx="5106778" cy="3272507"/>
          </a:xfrm>
          <a:prstGeom prst="rect">
            <a:avLst/>
          </a:prstGeom>
          <a:ln>
            <a:noFill/>
          </a:ln>
        </p:spPr>
      </p:pic>
      <p:grpSp>
        <p:nvGrpSpPr>
          <p:cNvPr id="3" name="Group 2">
            <a:extLst>
              <a:ext uri="{FF2B5EF4-FFF2-40B4-BE49-F238E27FC236}">
                <a16:creationId xmlns:a16="http://schemas.microsoft.com/office/drawing/2014/main" id="{817C24C9-BF34-4703-9E63-A07BB4DCEADA}"/>
              </a:ext>
            </a:extLst>
          </p:cNvPr>
          <p:cNvGrpSpPr/>
          <p:nvPr/>
        </p:nvGrpSpPr>
        <p:grpSpPr>
          <a:xfrm>
            <a:off x="13739219" y="408269"/>
            <a:ext cx="16412763" cy="4121224"/>
            <a:chOff x="16276319" y="424738"/>
            <a:chExt cx="16412763" cy="4121224"/>
          </a:xfrm>
        </p:grpSpPr>
        <p:sp>
          <p:nvSpPr>
            <p:cNvPr id="14" name="TextBox 13">
              <a:extLst>
                <a:ext uri="{FF2B5EF4-FFF2-40B4-BE49-F238E27FC236}">
                  <a16:creationId xmlns:a16="http://schemas.microsoft.com/office/drawing/2014/main" id="{727F7B5F-68D5-47AF-A324-58B29D4FCF3A}"/>
                </a:ext>
              </a:extLst>
            </p:cNvPr>
            <p:cNvSpPr txBox="1"/>
            <p:nvPr/>
          </p:nvSpPr>
          <p:spPr>
            <a:xfrm>
              <a:off x="16276319" y="424738"/>
              <a:ext cx="16412763" cy="1977464"/>
            </a:xfrm>
            <a:prstGeom prst="rect">
              <a:avLst/>
            </a:prstGeom>
            <a:solidFill>
              <a:schemeClr val="bg1"/>
            </a:solidFill>
            <a:ln>
              <a:solidFill>
                <a:schemeClr val="tx1"/>
              </a:solidFill>
            </a:ln>
          </p:spPr>
          <p:txBody>
            <a:bodyPr wrap="none" lIns="457200" tIns="182880" rIns="457200" bIns="91440" rtlCol="0">
              <a:spAutoFit/>
            </a:bodyPr>
            <a:lstStyle/>
            <a:p>
              <a:pPr algn="ctr">
                <a:spcAft>
                  <a:spcPts val="300"/>
                </a:spcAft>
              </a:pPr>
              <a:r>
                <a:rPr lang="en-US" sz="5400" dirty="0">
                  <a:latin typeface="Aptos ExtraBold" panose="020B0004020202020204" pitchFamily="34" charset="0"/>
                </a:rPr>
                <a:t>Predicting the Presence of Marine Megafauna</a:t>
              </a:r>
            </a:p>
            <a:p>
              <a:pPr algn="ctr"/>
              <a:r>
                <a:rPr lang="en-US" sz="5400" dirty="0">
                  <a:latin typeface="Aptos ExtraBold" panose="020B0004020202020204" pitchFamily="34" charset="0"/>
                </a:rPr>
                <a:t>Using Machine Learning and Environmental Data</a:t>
              </a:r>
            </a:p>
          </p:txBody>
        </p:sp>
        <p:sp>
          <p:nvSpPr>
            <p:cNvPr id="15" name="TextBox 14">
              <a:extLst>
                <a:ext uri="{FF2B5EF4-FFF2-40B4-BE49-F238E27FC236}">
                  <a16:creationId xmlns:a16="http://schemas.microsoft.com/office/drawing/2014/main" id="{8FF44285-F388-4FEE-92F7-7693B185B034}"/>
                </a:ext>
              </a:extLst>
            </p:cNvPr>
            <p:cNvSpPr txBox="1"/>
            <p:nvPr/>
          </p:nvSpPr>
          <p:spPr>
            <a:xfrm>
              <a:off x="20020132" y="2791636"/>
              <a:ext cx="8925136" cy="1754326"/>
            </a:xfrm>
            <a:prstGeom prst="rect">
              <a:avLst/>
            </a:prstGeom>
            <a:solidFill>
              <a:schemeClr val="bg1"/>
            </a:solidFill>
            <a:ln>
              <a:solidFill>
                <a:schemeClr val="tx1"/>
              </a:solidFill>
            </a:ln>
          </p:spPr>
          <p:txBody>
            <a:bodyPr wrap="none" lIns="182880" tIns="91440" rIns="182880" bIns="91440" rtlCol="0">
              <a:spAutoFit/>
            </a:bodyPr>
            <a:lstStyle/>
            <a:p>
              <a:pPr algn="ctr"/>
              <a:r>
                <a:rPr lang="en-US" sz="3800" dirty="0">
                  <a:latin typeface="Aptos SemiBold" panose="020B0004020202020204" pitchFamily="34" charset="0"/>
                </a:rPr>
                <a:t>Tat Thinh Le</a:t>
              </a:r>
            </a:p>
            <a:p>
              <a:pPr algn="ctr"/>
              <a:r>
                <a:rPr lang="en-US" sz="3400" dirty="0">
                  <a:latin typeface="Aptos" panose="020B0004020202020204" pitchFamily="34" charset="0"/>
                </a:rPr>
                <a:t>Data Science and Strategic Analytics</a:t>
              </a:r>
            </a:p>
            <a:p>
              <a:pPr algn="ctr"/>
              <a:r>
                <a:rPr lang="en-US" sz="3000" dirty="0">
                  <a:latin typeface="Aptos" panose="020B0004020202020204" pitchFamily="34" charset="0"/>
                </a:rPr>
                <a:t>Advisors: Prof. Melissa </a:t>
              </a:r>
              <a:r>
                <a:rPr lang="en-US" sz="3000" dirty="0" err="1">
                  <a:latin typeface="Aptos" panose="020B0004020202020204" pitchFamily="34" charset="0"/>
                </a:rPr>
                <a:t>Laurino</a:t>
              </a:r>
              <a:r>
                <a:rPr lang="en-US" sz="3000" dirty="0">
                  <a:latin typeface="Aptos" panose="020B0004020202020204" pitchFamily="34" charset="0"/>
                </a:rPr>
                <a:t> &amp; Dr. Clifton Baldwin</a:t>
              </a:r>
            </a:p>
          </p:txBody>
        </p:sp>
      </p:grpSp>
      <p:sp>
        <p:nvSpPr>
          <p:cNvPr id="16" name="TextBox 15">
            <a:extLst>
              <a:ext uri="{FF2B5EF4-FFF2-40B4-BE49-F238E27FC236}">
                <a16:creationId xmlns:a16="http://schemas.microsoft.com/office/drawing/2014/main" id="{A057E879-ECF4-4F98-8D15-4E4B0768C3E6}"/>
              </a:ext>
            </a:extLst>
          </p:cNvPr>
          <p:cNvSpPr txBox="1"/>
          <p:nvPr/>
        </p:nvSpPr>
        <p:spPr>
          <a:xfrm>
            <a:off x="0" y="32601819"/>
            <a:ext cx="12431388" cy="325365"/>
          </a:xfrm>
          <a:prstGeom prst="rect">
            <a:avLst/>
          </a:prstGeom>
          <a:noFill/>
        </p:spPr>
        <p:txBody>
          <a:bodyPr wrap="none" lIns="78377" tIns="39189" rIns="78377" bIns="39189" rtlCol="0" anchor="t">
            <a:spAutoFit/>
          </a:bodyPr>
          <a:lstStyle/>
          <a:p>
            <a:r>
              <a:rPr lang="en-US" sz="1600"/>
              <a:t>Stockton University Graduate Research Symposium – 04/28/2025; Cape May Point Arts and Science Center Marine Science Symposium – 5/31/2025</a:t>
            </a:r>
          </a:p>
        </p:txBody>
      </p:sp>
      <p:grpSp>
        <p:nvGrpSpPr>
          <p:cNvPr id="11" name="Group 10">
            <a:extLst>
              <a:ext uri="{FF2B5EF4-FFF2-40B4-BE49-F238E27FC236}">
                <a16:creationId xmlns:a16="http://schemas.microsoft.com/office/drawing/2014/main" id="{F16587BC-3E6E-43EE-B359-E1C18C458185}"/>
              </a:ext>
            </a:extLst>
          </p:cNvPr>
          <p:cNvGrpSpPr/>
          <p:nvPr/>
        </p:nvGrpSpPr>
        <p:grpSpPr>
          <a:xfrm>
            <a:off x="15147036" y="23957280"/>
            <a:ext cx="13597128" cy="8346556"/>
            <a:chOff x="15330413" y="23774400"/>
            <a:chExt cx="13597128" cy="8346556"/>
          </a:xfrm>
        </p:grpSpPr>
        <p:pic>
          <p:nvPicPr>
            <p:cNvPr id="30" name="Picture 29">
              <a:extLst>
                <a:ext uri="{FF2B5EF4-FFF2-40B4-BE49-F238E27FC236}">
                  <a16:creationId xmlns:a16="http://schemas.microsoft.com/office/drawing/2014/main" id="{DF5BC164-9B81-406E-A1DA-AC2B8673CFD3}"/>
                </a:ext>
              </a:extLst>
            </p:cNvPr>
            <p:cNvPicPr>
              <a:picLocks noChangeAspect="1"/>
            </p:cNvPicPr>
            <p:nvPr/>
          </p:nvPicPr>
          <p:blipFill>
            <a:blip r:embed="rId7"/>
            <a:stretch>
              <a:fillRect/>
            </a:stretch>
          </p:blipFill>
          <p:spPr>
            <a:xfrm>
              <a:off x="15986130" y="23774400"/>
              <a:ext cx="12356618" cy="6583680"/>
            </a:xfrm>
            <a:prstGeom prst="rect">
              <a:avLst/>
            </a:prstGeom>
          </p:spPr>
        </p:pic>
        <p:sp>
          <p:nvSpPr>
            <p:cNvPr id="31" name="TextBox 30">
              <a:extLst>
                <a:ext uri="{FF2B5EF4-FFF2-40B4-BE49-F238E27FC236}">
                  <a16:creationId xmlns:a16="http://schemas.microsoft.com/office/drawing/2014/main" id="{5E0488D0-67C9-47F4-9678-E36DE7ED413D}"/>
                </a:ext>
              </a:extLst>
            </p:cNvPr>
            <p:cNvSpPr txBox="1"/>
            <p:nvPr/>
          </p:nvSpPr>
          <p:spPr>
            <a:xfrm>
              <a:off x="15330413" y="30540960"/>
              <a:ext cx="13597128" cy="1579996"/>
            </a:xfrm>
            <a:prstGeom prst="rect">
              <a:avLst/>
            </a:prstGeom>
            <a:noFill/>
            <a:ln>
              <a:solidFill>
                <a:schemeClr val="tx1"/>
              </a:solidFill>
            </a:ln>
          </p:spPr>
          <p:txBody>
            <a:bodyPr rot="0" spcFirstLastPara="0" vertOverflow="overflow" horzOverflow="overflow" vert="horz" wrap="square" lIns="274320" tIns="182880" rIns="274320" bIns="137160" numCol="1" spcCol="0" rtlCol="0" fromWordArt="0" anchor="t" anchorCtr="0" forceAA="0" compatLnSpc="1">
              <a:prstTxWarp prst="textNoShape">
                <a:avLst/>
              </a:prstTxWarp>
              <a:noAutofit/>
            </a:bodyPr>
            <a:lstStyle/>
            <a:p>
              <a:pPr>
                <a:spcAft>
                  <a:spcPts val="600"/>
                </a:spcAft>
              </a:pPr>
              <a:r>
                <a:rPr lang="en-US" sz="2800" b="1" dirty="0">
                  <a:latin typeface="Aptos"/>
                  <a:cs typeface="Arial"/>
                </a:rPr>
                <a:t>Figure 3</a:t>
              </a:r>
              <a:r>
                <a:rPr lang="en-US" sz="2800" dirty="0">
                  <a:latin typeface="Aptos"/>
                  <a:cs typeface="Arial"/>
                </a:rPr>
                <a:t>: The importance scores of environmental factors, sorted from low to high, after removing environmental factors with low importance scores. Water temperature and sea depth are still the two factors with the highest importance scores</a:t>
              </a:r>
              <a:endParaRPr lang="en-US" sz="2800" dirty="0">
                <a:ea typeface="Calibri"/>
                <a:cs typeface="Calibri"/>
              </a:endParaRPr>
            </a:p>
          </p:txBody>
        </p:sp>
      </p:grpSp>
      <p:grpSp>
        <p:nvGrpSpPr>
          <p:cNvPr id="50" name="Group 49">
            <a:extLst>
              <a:ext uri="{FF2B5EF4-FFF2-40B4-BE49-F238E27FC236}">
                <a16:creationId xmlns:a16="http://schemas.microsoft.com/office/drawing/2014/main" id="{89744D9A-343D-4C67-A8D1-5B20C65E557E}"/>
              </a:ext>
            </a:extLst>
          </p:cNvPr>
          <p:cNvGrpSpPr/>
          <p:nvPr/>
        </p:nvGrpSpPr>
        <p:grpSpPr>
          <a:xfrm>
            <a:off x="15182294" y="6400800"/>
            <a:ext cx="13597536" cy="7831068"/>
            <a:chOff x="15363547" y="6400800"/>
            <a:chExt cx="13597536" cy="7831068"/>
          </a:xfrm>
        </p:grpSpPr>
        <p:sp>
          <p:nvSpPr>
            <p:cNvPr id="36" name="TextBox 35">
              <a:extLst>
                <a:ext uri="{FF2B5EF4-FFF2-40B4-BE49-F238E27FC236}">
                  <a16:creationId xmlns:a16="http://schemas.microsoft.com/office/drawing/2014/main" id="{CBFEBBC2-3A39-49C3-919C-1AE450D44080}"/>
                </a:ext>
              </a:extLst>
            </p:cNvPr>
            <p:cNvSpPr txBox="1"/>
            <p:nvPr/>
          </p:nvSpPr>
          <p:spPr>
            <a:xfrm>
              <a:off x="15363547" y="13167360"/>
              <a:ext cx="13597536" cy="1064508"/>
            </a:xfrm>
            <a:prstGeom prst="rect">
              <a:avLst/>
            </a:prstGeom>
            <a:noFill/>
            <a:ln>
              <a:solidFill>
                <a:schemeClr val="tx1"/>
              </a:solidFill>
            </a:ln>
          </p:spPr>
          <p:txBody>
            <a:bodyPr rot="0" spcFirstLastPara="0" vertOverflow="overflow" horzOverflow="overflow" vert="horz" wrap="square" lIns="274320" tIns="182880" rIns="274320" bIns="137160" numCol="1" spcCol="0" rtlCol="0" fromWordArt="0" anchor="t" anchorCtr="0" forceAA="0" compatLnSpc="1">
              <a:prstTxWarp prst="textNoShape">
                <a:avLst/>
              </a:prstTxWarp>
              <a:noAutofit/>
            </a:bodyPr>
            <a:lstStyle/>
            <a:p>
              <a:pPr>
                <a:spcAft>
                  <a:spcPts val="600"/>
                </a:spcAft>
              </a:pPr>
              <a:r>
                <a:rPr lang="en-US" sz="2800" b="1" dirty="0">
                  <a:latin typeface="Aptos"/>
                  <a:cs typeface="Arial"/>
                </a:rPr>
                <a:t>Figure 1</a:t>
              </a:r>
              <a:r>
                <a:rPr lang="en-US" sz="2800" dirty="0">
                  <a:latin typeface="Aptos"/>
                  <a:cs typeface="Arial"/>
                </a:rPr>
                <a:t>: Line chart to identify the ideal number of decision trees for the random forest model by comparing accuracy and log loss</a:t>
              </a:r>
              <a:endParaRPr lang="en-US" sz="2800" dirty="0"/>
            </a:p>
          </p:txBody>
        </p:sp>
        <p:pic>
          <p:nvPicPr>
            <p:cNvPr id="37" name="Picture 36" descr="A graph of a number of decision trees&#10;&#10;AI-generated content may be incorrect.">
              <a:extLst>
                <a:ext uri="{FF2B5EF4-FFF2-40B4-BE49-F238E27FC236}">
                  <a16:creationId xmlns:a16="http://schemas.microsoft.com/office/drawing/2014/main" id="{B3A6826A-5C65-4A75-A64D-E6357616A578}"/>
                </a:ext>
              </a:extLst>
            </p:cNvPr>
            <p:cNvPicPr>
              <a:picLocks noChangeAspect="1"/>
            </p:cNvPicPr>
            <p:nvPr/>
          </p:nvPicPr>
          <p:blipFill>
            <a:blip r:embed="rId8"/>
            <a:stretch>
              <a:fillRect/>
            </a:stretch>
          </p:blipFill>
          <p:spPr>
            <a:xfrm>
              <a:off x="15515612" y="6400800"/>
              <a:ext cx="13293406" cy="6583680"/>
            </a:xfrm>
            <a:prstGeom prst="rect">
              <a:avLst/>
            </a:prstGeom>
          </p:spPr>
        </p:pic>
      </p:grpSp>
      <p:sp>
        <p:nvSpPr>
          <p:cNvPr id="41" name="TextBox 40">
            <a:extLst>
              <a:ext uri="{FF2B5EF4-FFF2-40B4-BE49-F238E27FC236}">
                <a16:creationId xmlns:a16="http://schemas.microsoft.com/office/drawing/2014/main" id="{79B3CB5E-B393-42D6-A408-75B142AE0DE8}"/>
              </a:ext>
            </a:extLst>
          </p:cNvPr>
          <p:cNvSpPr txBox="1"/>
          <p:nvPr/>
        </p:nvSpPr>
        <p:spPr>
          <a:xfrm>
            <a:off x="14894462" y="5303520"/>
            <a:ext cx="5506889" cy="914400"/>
          </a:xfrm>
          <a:prstGeom prst="rect">
            <a:avLst/>
          </a:prstGeom>
          <a:solidFill>
            <a:srgbClr val="1F77B4"/>
          </a:solidFill>
          <a:ln w="19050">
            <a:solidFill>
              <a:srgbClr val="1F77B4"/>
            </a:solidFill>
          </a:ln>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800" b="1">
                <a:solidFill>
                  <a:srgbClr val="FFFFFF"/>
                </a:solidFill>
                <a:latin typeface="Aptos"/>
                <a:cs typeface="Arial"/>
              </a:rPr>
              <a:t>RESULTS</a:t>
            </a:r>
            <a:endParaRPr lang="en-US">
              <a:solidFill>
                <a:srgbClr val="FFFFFF"/>
              </a:solidFill>
              <a:ea typeface="Calibri" panose="020F0502020204030204"/>
              <a:cs typeface="Calibri" panose="020F0502020204030204"/>
            </a:endParaRPr>
          </a:p>
        </p:txBody>
      </p:sp>
      <p:grpSp>
        <p:nvGrpSpPr>
          <p:cNvPr id="49" name="Group 48">
            <a:extLst>
              <a:ext uri="{FF2B5EF4-FFF2-40B4-BE49-F238E27FC236}">
                <a16:creationId xmlns:a16="http://schemas.microsoft.com/office/drawing/2014/main" id="{5D0D3FBD-4DEB-4266-BD11-504034977B2D}"/>
              </a:ext>
            </a:extLst>
          </p:cNvPr>
          <p:cNvGrpSpPr/>
          <p:nvPr/>
        </p:nvGrpSpPr>
        <p:grpSpPr>
          <a:xfrm>
            <a:off x="15182542" y="14921296"/>
            <a:ext cx="13597040" cy="8346556"/>
            <a:chOff x="15179040" y="14630400"/>
            <a:chExt cx="13597040" cy="8346556"/>
          </a:xfrm>
        </p:grpSpPr>
        <p:sp>
          <p:nvSpPr>
            <p:cNvPr id="46" name="TextBox 45">
              <a:extLst>
                <a:ext uri="{FF2B5EF4-FFF2-40B4-BE49-F238E27FC236}">
                  <a16:creationId xmlns:a16="http://schemas.microsoft.com/office/drawing/2014/main" id="{9AD92A70-B147-4031-A7E9-F1FCDDB5BEB3}"/>
                </a:ext>
              </a:extLst>
            </p:cNvPr>
            <p:cNvSpPr txBox="1"/>
            <p:nvPr/>
          </p:nvSpPr>
          <p:spPr>
            <a:xfrm>
              <a:off x="15179040" y="21396960"/>
              <a:ext cx="13597040" cy="1579996"/>
            </a:xfrm>
            <a:prstGeom prst="rect">
              <a:avLst/>
            </a:prstGeom>
            <a:noFill/>
            <a:ln>
              <a:solidFill>
                <a:schemeClr val="tx1"/>
              </a:solidFill>
            </a:ln>
          </p:spPr>
          <p:txBody>
            <a:bodyPr rot="0" spcFirstLastPara="0" vertOverflow="overflow" horzOverflow="overflow" vert="horz" wrap="square" lIns="274320" tIns="182880" rIns="274320" bIns="137160" numCol="1" spcCol="0" rtlCol="0" fromWordArt="0" anchor="t" anchorCtr="0" forceAA="0" compatLnSpc="1">
              <a:prstTxWarp prst="textNoShape">
                <a:avLst/>
              </a:prstTxWarp>
              <a:noAutofit/>
            </a:bodyPr>
            <a:lstStyle/>
            <a:p>
              <a:pPr>
                <a:spcAft>
                  <a:spcPts val="600"/>
                </a:spcAft>
              </a:pPr>
              <a:r>
                <a:rPr lang="en-US" sz="2800" b="1" dirty="0">
                  <a:latin typeface="Aptos"/>
                  <a:cs typeface="Arial"/>
                </a:rPr>
                <a:t>Figure 2</a:t>
              </a:r>
              <a:r>
                <a:rPr lang="en-US" sz="2800" dirty="0">
                  <a:latin typeface="Aptos"/>
                  <a:cs typeface="Arial"/>
                </a:rPr>
                <a:t>: The importance score of all environmental factors, sorted from low to high importance score. Water temperature and sea depth are two factors with the highest importance score.</a:t>
              </a:r>
              <a:endParaRPr lang="en-US" sz="2800" dirty="0">
                <a:ea typeface="Calibri" panose="020F0502020204030204"/>
                <a:cs typeface="Calibri" panose="020F0502020204030204"/>
              </a:endParaRPr>
            </a:p>
          </p:txBody>
        </p:sp>
        <p:pic>
          <p:nvPicPr>
            <p:cNvPr id="47" name="Picture 46">
              <a:extLst>
                <a:ext uri="{FF2B5EF4-FFF2-40B4-BE49-F238E27FC236}">
                  <a16:creationId xmlns:a16="http://schemas.microsoft.com/office/drawing/2014/main" id="{FFFB1316-CBBF-4EBB-94A0-EC7BA22C8A78}"/>
                </a:ext>
              </a:extLst>
            </p:cNvPr>
            <p:cNvPicPr>
              <a:picLocks noChangeAspect="1"/>
            </p:cNvPicPr>
            <p:nvPr/>
          </p:nvPicPr>
          <p:blipFill>
            <a:blip r:embed="rId9"/>
            <a:stretch>
              <a:fillRect/>
            </a:stretch>
          </p:blipFill>
          <p:spPr>
            <a:xfrm>
              <a:off x="15933638" y="14630400"/>
              <a:ext cx="12087845" cy="6583680"/>
            </a:xfrm>
            <a:prstGeom prst="rect">
              <a:avLst/>
            </a:prstGeom>
          </p:spPr>
        </p:pic>
      </p:grpSp>
      <p:sp>
        <p:nvSpPr>
          <p:cNvPr id="48" name="Rectangle 47">
            <a:extLst>
              <a:ext uri="{FF2B5EF4-FFF2-40B4-BE49-F238E27FC236}">
                <a16:creationId xmlns:a16="http://schemas.microsoft.com/office/drawing/2014/main" id="{EB69DDCE-FE81-4E4B-AEB9-C6846A2E0B7C}"/>
              </a:ext>
            </a:extLst>
          </p:cNvPr>
          <p:cNvSpPr/>
          <p:nvPr/>
        </p:nvSpPr>
        <p:spPr>
          <a:xfrm>
            <a:off x="14894462" y="6217921"/>
            <a:ext cx="14173200" cy="26334720"/>
          </a:xfrm>
          <a:prstGeom prst="rect">
            <a:avLst/>
          </a:prstGeom>
          <a:noFill/>
          <a:ln w="19050">
            <a:solidFill>
              <a:srgbClr val="1F77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4AF8EB1-0D06-4EBD-92E9-B0404BD049A0}"/>
              </a:ext>
            </a:extLst>
          </p:cNvPr>
          <p:cNvSpPr txBox="1"/>
          <p:nvPr/>
        </p:nvSpPr>
        <p:spPr>
          <a:xfrm>
            <a:off x="365760" y="5303520"/>
            <a:ext cx="5506889" cy="914400"/>
          </a:xfrm>
          <a:prstGeom prst="rect">
            <a:avLst/>
          </a:prstGeom>
          <a:solidFill>
            <a:srgbClr val="1F77B4"/>
          </a:solidFill>
          <a:ln w="19050">
            <a:solidFill>
              <a:srgbClr val="1F77B4"/>
            </a:solidFill>
          </a:ln>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800" b="1" dirty="0">
                <a:solidFill>
                  <a:srgbClr val="FFFFFF"/>
                </a:solidFill>
                <a:latin typeface="Aptos"/>
              </a:rPr>
              <a:t>ABSTRACT</a:t>
            </a:r>
            <a:endParaRPr lang="en-US" sz="3800" dirty="0">
              <a:solidFill>
                <a:srgbClr val="FFFFFF"/>
              </a:solidFill>
              <a:latin typeface="Aptos"/>
            </a:endParaRPr>
          </a:p>
        </p:txBody>
      </p:sp>
      <p:sp>
        <p:nvSpPr>
          <p:cNvPr id="52" name="TextBox 51">
            <a:extLst>
              <a:ext uri="{FF2B5EF4-FFF2-40B4-BE49-F238E27FC236}">
                <a16:creationId xmlns:a16="http://schemas.microsoft.com/office/drawing/2014/main" id="{70895570-4A53-480F-A6BA-B0DEC13E977C}"/>
              </a:ext>
            </a:extLst>
          </p:cNvPr>
          <p:cNvSpPr txBox="1"/>
          <p:nvPr/>
        </p:nvSpPr>
        <p:spPr>
          <a:xfrm>
            <a:off x="365760" y="6217920"/>
            <a:ext cx="14173200" cy="7125027"/>
          </a:xfrm>
          <a:prstGeom prst="rect">
            <a:avLst/>
          </a:prstGeom>
          <a:noFill/>
          <a:ln w="19050">
            <a:solidFill>
              <a:srgbClr val="1F77B4"/>
            </a:solidFill>
          </a:ln>
        </p:spPr>
        <p:txBody>
          <a:bodyPr wrap="square" lIns="274320" tIns="182880" rIns="274320" bIns="91440" rtlCol="0">
            <a:spAutoFit/>
          </a:bodyPr>
          <a:lstStyle/>
          <a:p>
            <a:r>
              <a:rPr lang="en-US" sz="3200" dirty="0">
                <a:latin typeface="Aptos" panose="020B0004020202020204" pitchFamily="34" charset="0"/>
              </a:rPr>
              <a:t>This study uses the Random Forest algorithm, one of the most popular machine learning methods, to predict the presence of marine species based on environmental factors. The research data was collected from the Cape May Whale Watch and Research Center in Cape May, New Jersey, which includes marine megafauna observations from 2012 to 2024. The data consists of both text and numerical information, all of which were analyzed and cleaned using Python libraries. Additionally, the data was encoded to ensure the Random Forest model could be trained effectively. The results of this study aim to identify which environmental factors are most important for predicting the presence of large marine animals, as shown in the feature importance chart. Model performance was also visualized using graphs of accuracy and loss. Future research will expand the dataset by exploring additional factors and testing alternative machine learning methods to further improve prediction accuracy.</a:t>
            </a:r>
          </a:p>
        </p:txBody>
      </p:sp>
      <p:sp>
        <p:nvSpPr>
          <p:cNvPr id="21" name="TextBox 20">
            <a:extLst>
              <a:ext uri="{FF2B5EF4-FFF2-40B4-BE49-F238E27FC236}">
                <a16:creationId xmlns:a16="http://schemas.microsoft.com/office/drawing/2014/main" id="{A2EF5ED7-19BD-44DD-8E8D-41CCEFD84F5B}"/>
              </a:ext>
            </a:extLst>
          </p:cNvPr>
          <p:cNvSpPr txBox="1"/>
          <p:nvPr/>
        </p:nvSpPr>
        <p:spPr>
          <a:xfrm>
            <a:off x="365760" y="13761899"/>
            <a:ext cx="5506889" cy="914400"/>
          </a:xfrm>
          <a:prstGeom prst="rect">
            <a:avLst/>
          </a:prstGeom>
          <a:solidFill>
            <a:srgbClr val="1F77B4"/>
          </a:solidFill>
          <a:ln w="19050">
            <a:solidFill>
              <a:srgbClr val="1F77B4"/>
            </a:solidFill>
          </a:ln>
          <a:effectLst/>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600" b="1" dirty="0">
                <a:solidFill>
                  <a:srgbClr val="FFFFFF"/>
                </a:solidFill>
                <a:latin typeface="Aptos"/>
              </a:rPr>
              <a:t>INTRODUCTION</a:t>
            </a:r>
            <a:endParaRPr lang="en-US" sz="3600" dirty="0">
              <a:solidFill>
                <a:srgbClr val="FFFFFF"/>
              </a:solidFill>
              <a:latin typeface="Aptos"/>
            </a:endParaRPr>
          </a:p>
        </p:txBody>
      </p:sp>
      <p:sp>
        <p:nvSpPr>
          <p:cNvPr id="53" name="TextBox 52">
            <a:extLst>
              <a:ext uri="{FF2B5EF4-FFF2-40B4-BE49-F238E27FC236}">
                <a16:creationId xmlns:a16="http://schemas.microsoft.com/office/drawing/2014/main" id="{81139352-43E6-4822-9266-DCFAB245EEDB}"/>
              </a:ext>
            </a:extLst>
          </p:cNvPr>
          <p:cNvSpPr txBox="1"/>
          <p:nvPr/>
        </p:nvSpPr>
        <p:spPr>
          <a:xfrm>
            <a:off x="365760" y="14676299"/>
            <a:ext cx="14173200" cy="7248138"/>
          </a:xfrm>
          <a:prstGeom prst="rect">
            <a:avLst/>
          </a:prstGeom>
          <a:noFill/>
          <a:ln w="19050">
            <a:solidFill>
              <a:srgbClr val="1F77B4"/>
            </a:solidFill>
          </a:ln>
        </p:spPr>
        <p:txBody>
          <a:bodyPr wrap="square" lIns="274320" tIns="182880" rIns="274320" bIns="91440" rtlCol="0">
            <a:spAutoFit/>
          </a:bodyPr>
          <a:lstStyle/>
          <a:p>
            <a:pPr>
              <a:spcAft>
                <a:spcPts val="600"/>
              </a:spcAft>
            </a:pPr>
            <a:r>
              <a:rPr lang="en-US" sz="3200" dirty="0">
                <a:latin typeface="Aptos" panose="020B0004020202020204" pitchFamily="34" charset="0"/>
              </a:rPr>
              <a:t>Environmental factors can influence the appearance and distribution of marine species (Mills et al., 2023). For example, the distribution and abundance of marine mammal prey are affected by environmental and temporal factors, such as water conditions, which in turn influence the movement and migration patterns of marine mammals. However, identifying the most important environmental factors from a large amount of collected observational data can take a lot of time for researchers. To simplify this process, this study used the random forest machine learning algorithm (Bruce et al., 2020).</a:t>
            </a:r>
          </a:p>
          <a:p>
            <a:r>
              <a:rPr lang="en-US" sz="3200" dirty="0">
                <a:latin typeface="Aptos" panose="020B0004020202020204" pitchFamily="34" charset="0"/>
              </a:rPr>
              <a:t>Random forest is a powerful machine learning algorithm that can handle large datasets with many variables. It works by creating many decision trees. A decision tree is a model that splits the data into different groups based on certain conditions and makes a prediction, and the final prediction is made by combining the results from all the trees.</a:t>
            </a:r>
          </a:p>
        </p:txBody>
      </p:sp>
      <p:sp>
        <p:nvSpPr>
          <p:cNvPr id="24" name="TextBox 23">
            <a:extLst>
              <a:ext uri="{FF2B5EF4-FFF2-40B4-BE49-F238E27FC236}">
                <a16:creationId xmlns:a16="http://schemas.microsoft.com/office/drawing/2014/main" id="{7BED488E-9E40-4DC0-8E87-47A3445D7348}"/>
              </a:ext>
            </a:extLst>
          </p:cNvPr>
          <p:cNvSpPr txBox="1"/>
          <p:nvPr/>
        </p:nvSpPr>
        <p:spPr>
          <a:xfrm>
            <a:off x="365760" y="22343389"/>
            <a:ext cx="5517511" cy="914400"/>
          </a:xfrm>
          <a:prstGeom prst="rect">
            <a:avLst/>
          </a:prstGeom>
          <a:solidFill>
            <a:srgbClr val="1F77B4"/>
          </a:solidFill>
          <a:ln w="19050">
            <a:solidFill>
              <a:srgbClr val="1F77B4"/>
            </a:solidFill>
          </a:ln>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600" b="1" dirty="0">
                <a:solidFill>
                  <a:srgbClr val="FFFFFF"/>
                </a:solidFill>
                <a:latin typeface="Aptos"/>
              </a:rPr>
              <a:t>MATERIALS &amp; METHODS</a:t>
            </a:r>
            <a:endParaRPr lang="en-US" dirty="0">
              <a:solidFill>
                <a:srgbClr val="FFFFFF"/>
              </a:solidFill>
              <a:latin typeface="Aptos"/>
            </a:endParaRPr>
          </a:p>
        </p:txBody>
      </p:sp>
      <p:sp>
        <p:nvSpPr>
          <p:cNvPr id="54" name="TextBox 53">
            <a:extLst>
              <a:ext uri="{FF2B5EF4-FFF2-40B4-BE49-F238E27FC236}">
                <a16:creationId xmlns:a16="http://schemas.microsoft.com/office/drawing/2014/main" id="{025DB739-6AEE-4F62-A7CF-EE9743ED5B40}"/>
              </a:ext>
            </a:extLst>
          </p:cNvPr>
          <p:cNvSpPr txBox="1"/>
          <p:nvPr/>
        </p:nvSpPr>
        <p:spPr>
          <a:xfrm>
            <a:off x="365760" y="23257789"/>
            <a:ext cx="14173200" cy="9294852"/>
          </a:xfrm>
          <a:prstGeom prst="rect">
            <a:avLst/>
          </a:prstGeom>
          <a:noFill/>
          <a:ln w="19050">
            <a:solidFill>
              <a:srgbClr val="1F77B4"/>
            </a:solidFill>
          </a:ln>
        </p:spPr>
        <p:txBody>
          <a:bodyPr wrap="square" lIns="274320" tIns="182880" rIns="274320" bIns="91440" rtlCol="0">
            <a:spAutoFit/>
          </a:bodyPr>
          <a:lstStyle/>
          <a:p>
            <a:pPr>
              <a:spcAft>
                <a:spcPts val="600"/>
              </a:spcAft>
            </a:pPr>
            <a:r>
              <a:rPr lang="en-US" sz="3200" dirty="0">
                <a:latin typeface="Aptos" panose="020B0004020202020204" pitchFamily="34" charset="0"/>
              </a:rPr>
              <a:t>The research data was collected from the Cape May Whale Watch and Research Center in Cape May, New Jersey, and includes marine megafauna observations from 2012 to 2024. The data is stored in a comma-separated values (CSV) file, containing personnel, environmental and sea conditions, images and species-specific marine animal behaviors. However, only the environmental data was used for analysis and species prediction.</a:t>
            </a:r>
          </a:p>
          <a:p>
            <a:pPr>
              <a:spcAft>
                <a:spcPts val="600"/>
              </a:spcAft>
            </a:pPr>
            <a:r>
              <a:rPr lang="en-US" sz="3200" dirty="0">
                <a:latin typeface="Aptos" panose="020B0004020202020204" pitchFamily="34" charset="0"/>
              </a:rPr>
              <a:t>The data was processed and analyzed using Python libraries, including removing missing values and ensuring the integrity of categorical data from predefined values. Additionally, the data was correctly formatted according to its data types, such as floating-point numbers and integers, and any unnecessary white spaces were removed. Finally, the data was encoded and normalized to prepare it for training the Random Forest model.</a:t>
            </a:r>
          </a:p>
          <a:p>
            <a:r>
              <a:rPr lang="en-US" sz="3200" dirty="0">
                <a:latin typeface="Aptos" panose="020B0004020202020204" pitchFamily="34" charset="0"/>
              </a:rPr>
              <a:t>The number of decision trees selected to train the Random Forest model is shown through a line chart comparing accuracy and log loss. Additionally, the importance of each environmental factor is displayed in two bar charts, sorted from low to high. Factors with less contribution to the algorithm’s predictions are removed, and the model is retrained using only the more important factors, and its accuracy is compared.</a:t>
            </a:r>
          </a:p>
        </p:txBody>
      </p:sp>
      <p:sp>
        <p:nvSpPr>
          <p:cNvPr id="34" name="TextBox 33">
            <a:extLst>
              <a:ext uri="{FF2B5EF4-FFF2-40B4-BE49-F238E27FC236}">
                <a16:creationId xmlns:a16="http://schemas.microsoft.com/office/drawing/2014/main" id="{366C281D-3C45-4F28-8EF5-1CAAA608BE79}"/>
              </a:ext>
            </a:extLst>
          </p:cNvPr>
          <p:cNvSpPr txBox="1"/>
          <p:nvPr/>
        </p:nvSpPr>
        <p:spPr>
          <a:xfrm>
            <a:off x="29396526" y="5303520"/>
            <a:ext cx="5475150" cy="914400"/>
          </a:xfrm>
          <a:prstGeom prst="rect">
            <a:avLst/>
          </a:prstGeom>
          <a:solidFill>
            <a:srgbClr val="1F77B4"/>
          </a:solidFill>
          <a:ln w="19050">
            <a:solidFill>
              <a:srgbClr val="1F77B4"/>
            </a:solidFill>
          </a:ln>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800" b="1" dirty="0">
                <a:solidFill>
                  <a:srgbClr val="FFFFFF"/>
                </a:solidFill>
                <a:latin typeface="Aptos"/>
                <a:cs typeface="Arial"/>
              </a:rPr>
              <a:t>DISCUSSION</a:t>
            </a:r>
            <a:endParaRPr lang="en-US" dirty="0">
              <a:solidFill>
                <a:srgbClr val="FFFFFF"/>
              </a:solidFill>
              <a:ea typeface="Calibri" panose="020F0502020204030204"/>
              <a:cs typeface="Calibri" panose="020F0502020204030204"/>
            </a:endParaRPr>
          </a:p>
        </p:txBody>
      </p:sp>
      <p:sp>
        <p:nvSpPr>
          <p:cNvPr id="58" name="TextBox 57">
            <a:extLst>
              <a:ext uri="{FF2B5EF4-FFF2-40B4-BE49-F238E27FC236}">
                <a16:creationId xmlns:a16="http://schemas.microsoft.com/office/drawing/2014/main" id="{629BD755-A238-4D52-AED5-D7614C5EC471}"/>
              </a:ext>
            </a:extLst>
          </p:cNvPr>
          <p:cNvSpPr txBox="1"/>
          <p:nvPr/>
        </p:nvSpPr>
        <p:spPr>
          <a:xfrm>
            <a:off x="29396526" y="6217920"/>
            <a:ext cx="14173200" cy="13880723"/>
          </a:xfrm>
          <a:prstGeom prst="rect">
            <a:avLst/>
          </a:prstGeom>
          <a:noFill/>
          <a:ln w="19050">
            <a:solidFill>
              <a:srgbClr val="1F77B4"/>
            </a:solidFill>
          </a:ln>
        </p:spPr>
        <p:txBody>
          <a:bodyPr wrap="square" lIns="274320" tIns="182880" rIns="274320" bIns="91440" rtlCol="0">
            <a:spAutoFit/>
          </a:bodyPr>
          <a:lstStyle/>
          <a:p>
            <a:pPr>
              <a:spcAft>
                <a:spcPts val="600"/>
              </a:spcAft>
            </a:pPr>
            <a:r>
              <a:rPr lang="en-US" sz="3200" dirty="0">
                <a:latin typeface="Aptos" panose="020B0004020202020204" pitchFamily="34" charset="0"/>
              </a:rPr>
              <a:t>The results from this study provide key insights into the importance of various environmental factors in predicting marine species.</a:t>
            </a:r>
          </a:p>
          <a:p>
            <a:pPr>
              <a:spcAft>
                <a:spcPts val="600"/>
              </a:spcAft>
            </a:pPr>
            <a:r>
              <a:rPr lang="en-US" sz="3200" b="1" dirty="0">
                <a:latin typeface="Aptos" panose="020B0004020202020204" pitchFamily="34" charset="0"/>
              </a:rPr>
              <a:t>Figure 1 </a:t>
            </a:r>
            <a:r>
              <a:rPr lang="en-US" sz="3200" dirty="0">
                <a:latin typeface="Aptos" panose="020B0004020202020204" pitchFamily="34" charset="0"/>
              </a:rPr>
              <a:t>illustrates the relationship between the number of decision trees in the random forest model and its performance, represented by accuracy and log loss. As expected, increasing the number of trees led to improved accuracy and reduced log loss. The optimal number of trees for this model was found to be around </a:t>
            </a:r>
            <a:r>
              <a:rPr lang="en-US" sz="3200" i="1" dirty="0">
                <a:latin typeface="Aptos" panose="020B0004020202020204" pitchFamily="34" charset="0"/>
              </a:rPr>
              <a:t>150</a:t>
            </a:r>
            <a:r>
              <a:rPr lang="en-US" sz="3200" dirty="0">
                <a:latin typeface="Aptos" panose="020B0004020202020204" pitchFamily="34" charset="0"/>
              </a:rPr>
              <a:t>, where the model achieved a strong balance between accuracy and log loss. Beyond this point, additional trees did not significantly contribute to performance improvement, suggesting that it is sufficient for the model to learn the underlying patterns in the data without overfitting.</a:t>
            </a:r>
          </a:p>
          <a:p>
            <a:pPr>
              <a:spcAft>
                <a:spcPts val="600"/>
              </a:spcAft>
            </a:pPr>
            <a:r>
              <a:rPr lang="en-US" sz="3200" b="1" dirty="0">
                <a:latin typeface="Aptos" panose="020B0004020202020204" pitchFamily="34" charset="0"/>
              </a:rPr>
              <a:t>Figure 2</a:t>
            </a:r>
            <a:r>
              <a:rPr lang="en-US" sz="3200" dirty="0">
                <a:latin typeface="Aptos" panose="020B0004020202020204" pitchFamily="34" charset="0"/>
              </a:rPr>
              <a:t> focuses on the importance scores of all environmental factors in the dataset, with factors sorted from low to high importance. The model indicates that water temperature and sea depth are the most influential variables in predicting the species. When evaluating the model's performance on the test data, the accuracy reached </a:t>
            </a:r>
            <a:r>
              <a:rPr lang="en-US" sz="3200" i="1" dirty="0">
                <a:latin typeface="Aptos" panose="020B0004020202020204" pitchFamily="34" charset="0"/>
              </a:rPr>
              <a:t>87.26%</a:t>
            </a:r>
            <a:r>
              <a:rPr lang="en-US" sz="3200" dirty="0">
                <a:latin typeface="Aptos" panose="020B0004020202020204" pitchFamily="34" charset="0"/>
              </a:rPr>
              <a:t>.</a:t>
            </a:r>
          </a:p>
          <a:p>
            <a:pPr>
              <a:spcAft>
                <a:spcPts val="600"/>
              </a:spcAft>
            </a:pPr>
            <a:r>
              <a:rPr lang="en-US" sz="3200" b="1" dirty="0">
                <a:latin typeface="Aptos" panose="020B0004020202020204" pitchFamily="34" charset="0"/>
              </a:rPr>
              <a:t>Figure 3</a:t>
            </a:r>
            <a:r>
              <a:rPr lang="en-US" sz="3200" dirty="0">
                <a:latin typeface="Aptos" panose="020B0004020202020204" pitchFamily="34" charset="0"/>
              </a:rPr>
              <a:t> illustrates the impact of removing environmental factors with low importance scores on the model's performance. After eliminating these less influential factors, the model's accuracy slightly decreased to </a:t>
            </a:r>
            <a:r>
              <a:rPr lang="en-US" sz="3200" i="1" dirty="0">
                <a:latin typeface="Aptos" panose="020B0004020202020204" pitchFamily="34" charset="0"/>
              </a:rPr>
              <a:t>86.48%</a:t>
            </a:r>
            <a:r>
              <a:rPr lang="en-US" sz="3200" dirty="0">
                <a:latin typeface="Aptos" panose="020B0004020202020204" pitchFamily="34" charset="0"/>
              </a:rPr>
              <a:t>, indicating that the removal of features with low importance score did not have a significant negative effect on model performance. Water temperature and sea depth remain the most important factors, highlighting their key role in the model's predictions.</a:t>
            </a:r>
          </a:p>
          <a:p>
            <a:r>
              <a:rPr lang="en-US" sz="3200" dirty="0">
                <a:latin typeface="Aptos" panose="020B0004020202020204" pitchFamily="34" charset="0"/>
              </a:rPr>
              <a:t>By following this approach, researchers can get more accurate predictions about which environmental factors affect marine species. This makes it a valuable tool for studying marine ecosystems and predicting how marine species might respond to changing environmental conditions.</a:t>
            </a:r>
          </a:p>
        </p:txBody>
      </p:sp>
      <p:sp>
        <p:nvSpPr>
          <p:cNvPr id="27" name="TextBox 26">
            <a:extLst>
              <a:ext uri="{FF2B5EF4-FFF2-40B4-BE49-F238E27FC236}">
                <a16:creationId xmlns:a16="http://schemas.microsoft.com/office/drawing/2014/main" id="{1C081C81-B1AD-4E0A-AA03-045F7B385490}"/>
              </a:ext>
            </a:extLst>
          </p:cNvPr>
          <p:cNvSpPr txBox="1"/>
          <p:nvPr/>
        </p:nvSpPr>
        <p:spPr>
          <a:xfrm>
            <a:off x="29396526" y="20401439"/>
            <a:ext cx="5506889" cy="914400"/>
          </a:xfrm>
          <a:prstGeom prst="rect">
            <a:avLst/>
          </a:prstGeom>
          <a:solidFill>
            <a:srgbClr val="1F77B4"/>
          </a:solidFill>
          <a:ln w="19050">
            <a:solidFill>
              <a:srgbClr val="1F77B4"/>
            </a:solidFill>
          </a:ln>
          <a:effectLst/>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600" b="1">
                <a:solidFill>
                  <a:srgbClr val="FFFFFF"/>
                </a:solidFill>
                <a:latin typeface="Aptos"/>
              </a:rPr>
              <a:t>FUTURE DIRECTIONS</a:t>
            </a:r>
            <a:endParaRPr lang="en-US">
              <a:solidFill>
                <a:srgbClr val="FFFFFF"/>
              </a:solidFill>
            </a:endParaRPr>
          </a:p>
        </p:txBody>
      </p:sp>
      <p:sp>
        <p:nvSpPr>
          <p:cNvPr id="60" name="TextBox 59">
            <a:extLst>
              <a:ext uri="{FF2B5EF4-FFF2-40B4-BE49-F238E27FC236}">
                <a16:creationId xmlns:a16="http://schemas.microsoft.com/office/drawing/2014/main" id="{78806EDA-84CC-453D-BB50-A4F30B7A6981}"/>
              </a:ext>
            </a:extLst>
          </p:cNvPr>
          <p:cNvSpPr txBox="1"/>
          <p:nvPr/>
        </p:nvSpPr>
        <p:spPr>
          <a:xfrm>
            <a:off x="29396526" y="21315839"/>
            <a:ext cx="14173200" cy="5278368"/>
          </a:xfrm>
          <a:prstGeom prst="rect">
            <a:avLst/>
          </a:prstGeom>
          <a:noFill/>
          <a:ln w="19050">
            <a:solidFill>
              <a:srgbClr val="1F77B4"/>
            </a:solidFill>
          </a:ln>
        </p:spPr>
        <p:txBody>
          <a:bodyPr wrap="square" lIns="274320" tIns="182880" rIns="274320" bIns="91440" rtlCol="0">
            <a:spAutoFit/>
          </a:bodyPr>
          <a:lstStyle/>
          <a:p>
            <a:pPr>
              <a:spcAft>
                <a:spcPts val="600"/>
              </a:spcAft>
            </a:pPr>
            <a:r>
              <a:rPr lang="en-US" sz="3200" dirty="0">
                <a:latin typeface="Aptos" panose="020B0004020202020204" pitchFamily="34" charset="0"/>
              </a:rPr>
              <a:t>Future research will expand the dataset by exploring additional factors and testing alternative machine learning methods to further improve prediction accuracy. Moreover, testing alternative machine learning methods, such as Gradient Boosting or Neural Networks, could further improve prediction accuracy and provide valuable insights into the effectiveness of different algorithms in comparison to Random Forest.</a:t>
            </a:r>
          </a:p>
          <a:p>
            <a:r>
              <a:rPr lang="en-US" sz="3200" dirty="0">
                <a:latin typeface="Aptos" panose="020B0004020202020204" pitchFamily="34" charset="0"/>
              </a:rPr>
              <a:t>Additionally, to increase the accuracy of species identification, the use of photo-identification techniques can be integrated into the model. By combining this technique with machine learning, future research could achieve better classification and more accurate predictions.</a:t>
            </a:r>
          </a:p>
        </p:txBody>
      </p:sp>
      <p:sp>
        <p:nvSpPr>
          <p:cNvPr id="43" name="TextBox 42">
            <a:extLst>
              <a:ext uri="{FF2B5EF4-FFF2-40B4-BE49-F238E27FC236}">
                <a16:creationId xmlns:a16="http://schemas.microsoft.com/office/drawing/2014/main" id="{C93628C3-2D25-4ADB-BAF7-532DF6D0F93E}"/>
              </a:ext>
            </a:extLst>
          </p:cNvPr>
          <p:cNvSpPr txBox="1"/>
          <p:nvPr/>
        </p:nvSpPr>
        <p:spPr>
          <a:xfrm>
            <a:off x="29396526" y="26897003"/>
            <a:ext cx="5475150" cy="914400"/>
          </a:xfrm>
          <a:prstGeom prst="rect">
            <a:avLst/>
          </a:prstGeom>
          <a:solidFill>
            <a:srgbClr val="1F77B4"/>
          </a:solidFill>
          <a:ln w="19050">
            <a:solidFill>
              <a:srgbClr val="1F77B4"/>
            </a:solidFill>
          </a:ln>
          <a:effectLst/>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600" b="1">
                <a:solidFill>
                  <a:srgbClr val="FFFFFF"/>
                </a:solidFill>
                <a:latin typeface="Aptos"/>
              </a:rPr>
              <a:t>AKNOWLEDGEMENTS</a:t>
            </a:r>
            <a:endParaRPr lang="en-US">
              <a:solidFill>
                <a:srgbClr val="FFFFFF"/>
              </a:solidFill>
              <a:ea typeface="Calibri" panose="020F0502020204030204"/>
              <a:cs typeface="Calibri" panose="020F0502020204030204"/>
            </a:endParaRPr>
          </a:p>
        </p:txBody>
      </p:sp>
      <p:sp>
        <p:nvSpPr>
          <p:cNvPr id="63" name="TextBox 62">
            <a:extLst>
              <a:ext uri="{FF2B5EF4-FFF2-40B4-BE49-F238E27FC236}">
                <a16:creationId xmlns:a16="http://schemas.microsoft.com/office/drawing/2014/main" id="{3AC7B1C5-E9E6-44EB-9171-2D523FD3BC3A}"/>
              </a:ext>
            </a:extLst>
          </p:cNvPr>
          <p:cNvSpPr txBox="1"/>
          <p:nvPr/>
        </p:nvSpPr>
        <p:spPr>
          <a:xfrm>
            <a:off x="29396526" y="27811403"/>
            <a:ext cx="14173200" cy="1431161"/>
          </a:xfrm>
          <a:prstGeom prst="rect">
            <a:avLst/>
          </a:prstGeom>
          <a:noFill/>
          <a:ln w="19050">
            <a:solidFill>
              <a:srgbClr val="1F77B4"/>
            </a:solidFill>
          </a:ln>
        </p:spPr>
        <p:txBody>
          <a:bodyPr wrap="square" lIns="274320" tIns="182880" rIns="274320" bIns="91440" rtlCol="0">
            <a:spAutoFit/>
          </a:bodyPr>
          <a:lstStyle/>
          <a:p>
            <a:pPr>
              <a:spcAft>
                <a:spcPts val="600"/>
              </a:spcAft>
            </a:pPr>
            <a:r>
              <a:rPr lang="en-US" sz="2500" dirty="0">
                <a:latin typeface="Aptos" panose="020B0004020202020204" pitchFamily="34" charset="0"/>
              </a:rPr>
              <a:t>I would like to express my sincere gratitude to my professors for their invaluable guidance, support, and permission to use the research data. Their expertise and encouragement were essential to the success of this work, and I am truly thankful for their mentorship in coding and writing this paper.​</a:t>
            </a:r>
          </a:p>
        </p:txBody>
      </p:sp>
      <p:sp>
        <p:nvSpPr>
          <p:cNvPr id="40" name="TextBox 39">
            <a:extLst>
              <a:ext uri="{FF2B5EF4-FFF2-40B4-BE49-F238E27FC236}">
                <a16:creationId xmlns:a16="http://schemas.microsoft.com/office/drawing/2014/main" id="{16C7EE56-C935-4225-AA59-6C0054D3D7F8}"/>
              </a:ext>
            </a:extLst>
          </p:cNvPr>
          <p:cNvSpPr txBox="1"/>
          <p:nvPr/>
        </p:nvSpPr>
        <p:spPr>
          <a:xfrm>
            <a:off x="29396526" y="29545360"/>
            <a:ext cx="5506889" cy="914400"/>
          </a:xfrm>
          <a:prstGeom prst="rect">
            <a:avLst/>
          </a:prstGeom>
          <a:solidFill>
            <a:srgbClr val="1F77B4"/>
          </a:solidFill>
          <a:ln w="19050">
            <a:solidFill>
              <a:srgbClr val="1F77B4"/>
            </a:solidFill>
          </a:ln>
          <a:effectLst/>
        </p:spPr>
        <p:txBody>
          <a:bodyPr rot="0" spcFirstLastPara="0" vertOverflow="overflow" horzOverflow="overflow" vert="horz" wrap="square" lIns="274320" tIns="182880" rIns="0" bIns="137160" numCol="1" spcCol="0" rtlCol="0" fromWordArt="0" anchor="t" anchorCtr="0" forceAA="0" compatLnSpc="1">
            <a:prstTxWarp prst="textNoShape">
              <a:avLst/>
            </a:prstTxWarp>
            <a:noAutofit/>
          </a:bodyPr>
          <a:lstStyle/>
          <a:p>
            <a:r>
              <a:rPr lang="en-US" sz="3600" b="1">
                <a:solidFill>
                  <a:srgbClr val="FFFFFF"/>
                </a:solidFill>
                <a:latin typeface="Aptos"/>
              </a:rPr>
              <a:t>REFERENCES</a:t>
            </a:r>
            <a:endParaRPr lang="en-US">
              <a:solidFill>
                <a:srgbClr val="FFFFFF"/>
              </a:solidFill>
              <a:ea typeface="Calibri" panose="020F0502020204030204"/>
              <a:cs typeface="Calibri" panose="020F0502020204030204"/>
            </a:endParaRPr>
          </a:p>
        </p:txBody>
      </p:sp>
      <p:sp>
        <p:nvSpPr>
          <p:cNvPr id="64" name="TextBox 63">
            <a:extLst>
              <a:ext uri="{FF2B5EF4-FFF2-40B4-BE49-F238E27FC236}">
                <a16:creationId xmlns:a16="http://schemas.microsoft.com/office/drawing/2014/main" id="{1E8F8D89-169B-40A6-8BF2-58C81172D3AC}"/>
              </a:ext>
            </a:extLst>
          </p:cNvPr>
          <p:cNvSpPr txBox="1"/>
          <p:nvPr/>
        </p:nvSpPr>
        <p:spPr>
          <a:xfrm>
            <a:off x="29396526" y="30459760"/>
            <a:ext cx="14173200" cy="2092881"/>
          </a:xfrm>
          <a:prstGeom prst="rect">
            <a:avLst/>
          </a:prstGeom>
          <a:noFill/>
          <a:ln w="19050">
            <a:solidFill>
              <a:srgbClr val="1F77B4"/>
            </a:solidFill>
          </a:ln>
        </p:spPr>
        <p:txBody>
          <a:bodyPr wrap="square" lIns="274320" tIns="182880" rIns="274320" bIns="91440" rtlCol="0">
            <a:spAutoFit/>
          </a:bodyPr>
          <a:lstStyle/>
          <a:p>
            <a:pPr>
              <a:spcAft>
                <a:spcPts val="600"/>
              </a:spcAft>
            </a:pPr>
            <a:r>
              <a:rPr lang="en-US" dirty="0">
                <a:latin typeface="Aptos" panose="020B0004020202020204" pitchFamily="34" charset="0"/>
              </a:rPr>
              <a:t>Bruce, Peter, Andrew Bruce, and Peter </a:t>
            </a:r>
            <a:r>
              <a:rPr lang="en-US" dirty="0" err="1">
                <a:latin typeface="Aptos" panose="020B0004020202020204" pitchFamily="34" charset="0"/>
              </a:rPr>
              <a:t>Gedeck</a:t>
            </a:r>
            <a:r>
              <a:rPr lang="en-US" dirty="0">
                <a:latin typeface="Aptos" panose="020B0004020202020204" pitchFamily="34" charset="0"/>
              </a:rPr>
              <a:t>. 2020. Practical Statistics for Data Scientists: 50 Essential Concepts, 2nd ed. O’Reilly Media.</a:t>
            </a:r>
          </a:p>
          <a:p>
            <a:pPr>
              <a:spcAft>
                <a:spcPts val="600"/>
              </a:spcAft>
            </a:pPr>
            <a:r>
              <a:rPr lang="en-US" dirty="0">
                <a:latin typeface="Aptos" panose="020B0004020202020204" pitchFamily="34" charset="0"/>
              </a:rPr>
              <a:t>Mills, K. E., Osborne, E. B., Bell, R. J., Colgan, C. S., Cooley, S. R., Goldstein, M. C., </a:t>
            </a:r>
            <a:r>
              <a:rPr lang="en-US" dirty="0" err="1">
                <a:latin typeface="Aptos" panose="020B0004020202020204" pitchFamily="34" charset="0"/>
              </a:rPr>
              <a:t>Griffis</a:t>
            </a:r>
            <a:r>
              <a:rPr lang="en-US" dirty="0">
                <a:latin typeface="Aptos" panose="020B0004020202020204" pitchFamily="34" charset="0"/>
              </a:rPr>
              <a:t>, R. B., </a:t>
            </a:r>
            <a:r>
              <a:rPr lang="en-US" dirty="0" err="1">
                <a:latin typeface="Aptos" panose="020B0004020202020204" pitchFamily="34" charset="0"/>
              </a:rPr>
              <a:t>Holsman</a:t>
            </a:r>
            <a:r>
              <a:rPr lang="en-US" dirty="0">
                <a:latin typeface="Aptos" panose="020B0004020202020204" pitchFamily="34" charset="0"/>
              </a:rPr>
              <a:t>, K., </a:t>
            </a:r>
            <a:r>
              <a:rPr lang="en-US" dirty="0" err="1">
                <a:latin typeface="Aptos" panose="020B0004020202020204" pitchFamily="34" charset="0"/>
              </a:rPr>
              <a:t>Jacox</a:t>
            </a:r>
            <a:r>
              <a:rPr lang="en-US" dirty="0">
                <a:latin typeface="Aptos" panose="020B0004020202020204" pitchFamily="34" charset="0"/>
              </a:rPr>
              <a:t>, M., &amp; </a:t>
            </a:r>
            <a:r>
              <a:rPr lang="en-US" dirty="0" err="1">
                <a:latin typeface="Aptos" panose="020B0004020202020204" pitchFamily="34" charset="0"/>
              </a:rPr>
              <a:t>Micheli</a:t>
            </a:r>
            <a:r>
              <a:rPr lang="en-US" dirty="0">
                <a:latin typeface="Aptos" panose="020B0004020202020204" pitchFamily="34" charset="0"/>
              </a:rPr>
              <a:t>, F. (2023). Chapter 10: Ocean ecosystems and marine resources. In USGCRP (U.S. Global Change Research Program), Fifth National Climate Assessment. https://doi.org/10.7930/NCA5.2023.CH10</a:t>
            </a:r>
          </a:p>
          <a:p>
            <a:pPr>
              <a:spcAft>
                <a:spcPts val="600"/>
              </a:spcAft>
            </a:pPr>
            <a:r>
              <a:rPr lang="en-US" dirty="0" err="1">
                <a:latin typeface="Aptos" panose="020B0004020202020204" pitchFamily="34" charset="0"/>
              </a:rPr>
              <a:t>Pedregosa</a:t>
            </a:r>
            <a:r>
              <a:rPr lang="en-US" dirty="0">
                <a:latin typeface="Aptos" panose="020B0004020202020204" pitchFamily="34" charset="0"/>
              </a:rPr>
              <a:t>, F., G. </a:t>
            </a:r>
            <a:r>
              <a:rPr lang="en-US" dirty="0" err="1">
                <a:latin typeface="Aptos" panose="020B0004020202020204" pitchFamily="34" charset="0"/>
              </a:rPr>
              <a:t>Varoquaux</a:t>
            </a:r>
            <a:r>
              <a:rPr lang="en-US" dirty="0">
                <a:latin typeface="Aptos" panose="020B0004020202020204" pitchFamily="34" charset="0"/>
              </a:rPr>
              <a:t>, A. </a:t>
            </a:r>
            <a:r>
              <a:rPr lang="en-US" dirty="0" err="1">
                <a:latin typeface="Aptos" panose="020B0004020202020204" pitchFamily="34" charset="0"/>
              </a:rPr>
              <a:t>Gramfort</a:t>
            </a:r>
            <a:r>
              <a:rPr lang="en-US" dirty="0">
                <a:latin typeface="Aptos" panose="020B0004020202020204" pitchFamily="34" charset="0"/>
              </a:rPr>
              <a:t>, V. Michel, B. </a:t>
            </a:r>
            <a:r>
              <a:rPr lang="en-US" dirty="0" err="1">
                <a:latin typeface="Aptos" panose="020B0004020202020204" pitchFamily="34" charset="0"/>
              </a:rPr>
              <a:t>Thirion</a:t>
            </a:r>
            <a:r>
              <a:rPr lang="en-US" dirty="0">
                <a:latin typeface="Aptos" panose="020B0004020202020204" pitchFamily="34" charset="0"/>
              </a:rPr>
              <a:t>, O. Grisel, M. Blondel, P. </a:t>
            </a:r>
            <a:r>
              <a:rPr lang="en-US" dirty="0" err="1">
                <a:latin typeface="Aptos" panose="020B0004020202020204" pitchFamily="34" charset="0"/>
              </a:rPr>
              <a:t>Prettenhofer</a:t>
            </a:r>
            <a:r>
              <a:rPr lang="en-US" dirty="0">
                <a:latin typeface="Aptos" panose="020B0004020202020204" pitchFamily="34" charset="0"/>
              </a:rPr>
              <a:t>, R. Weiss, V. </a:t>
            </a:r>
            <a:r>
              <a:rPr lang="en-US" dirty="0" err="1">
                <a:latin typeface="Aptos" panose="020B0004020202020204" pitchFamily="34" charset="0"/>
              </a:rPr>
              <a:t>Dubourg</a:t>
            </a:r>
            <a:r>
              <a:rPr lang="en-US" dirty="0">
                <a:latin typeface="Aptos" panose="020B0004020202020204" pitchFamily="34" charset="0"/>
              </a:rPr>
              <a:t>, J. </a:t>
            </a:r>
            <a:r>
              <a:rPr lang="en-US" dirty="0" err="1">
                <a:latin typeface="Aptos" panose="020B0004020202020204" pitchFamily="34" charset="0"/>
              </a:rPr>
              <a:t>Vanderplas</a:t>
            </a:r>
            <a:r>
              <a:rPr lang="en-US" dirty="0">
                <a:latin typeface="Aptos" panose="020B0004020202020204" pitchFamily="34" charset="0"/>
              </a:rPr>
              <a:t>, A. </a:t>
            </a:r>
            <a:r>
              <a:rPr lang="en-US" dirty="0" err="1">
                <a:latin typeface="Aptos" panose="020B0004020202020204" pitchFamily="34" charset="0"/>
              </a:rPr>
              <a:t>Passos</a:t>
            </a:r>
            <a:r>
              <a:rPr lang="en-US" dirty="0">
                <a:latin typeface="Aptos" panose="020B0004020202020204" pitchFamily="34" charset="0"/>
              </a:rPr>
              <a:t>, D. </a:t>
            </a:r>
            <a:r>
              <a:rPr lang="en-US" dirty="0" err="1">
                <a:latin typeface="Aptos" panose="020B0004020202020204" pitchFamily="34" charset="0"/>
              </a:rPr>
              <a:t>Cournapeau</a:t>
            </a:r>
            <a:r>
              <a:rPr lang="en-US" dirty="0">
                <a:latin typeface="Aptos" panose="020B0004020202020204" pitchFamily="34" charset="0"/>
              </a:rPr>
              <a:t>, M. </a:t>
            </a:r>
            <a:r>
              <a:rPr lang="en-US" dirty="0" err="1">
                <a:latin typeface="Aptos" panose="020B0004020202020204" pitchFamily="34" charset="0"/>
              </a:rPr>
              <a:t>Brucher</a:t>
            </a:r>
            <a:r>
              <a:rPr lang="en-US" dirty="0">
                <a:latin typeface="Aptos" panose="020B0004020202020204" pitchFamily="34" charset="0"/>
              </a:rPr>
              <a:t>, M. Perrot, and E. </a:t>
            </a:r>
            <a:r>
              <a:rPr lang="en-US" dirty="0" err="1">
                <a:latin typeface="Aptos" panose="020B0004020202020204" pitchFamily="34" charset="0"/>
              </a:rPr>
              <a:t>Duchesnay</a:t>
            </a:r>
            <a:r>
              <a:rPr lang="en-US" dirty="0">
                <a:latin typeface="Aptos" panose="020B0004020202020204" pitchFamily="34" charset="0"/>
              </a:rPr>
              <a:t>. 2011. Journal of Machine Learning Research. 12:2825--2830.</a:t>
            </a:r>
          </a:p>
        </p:txBody>
      </p:sp>
    </p:spTree>
    <p:extLst>
      <p:ext uri="{BB962C8B-B14F-4D97-AF65-F5344CB8AC3E}">
        <p14:creationId xmlns:p14="http://schemas.microsoft.com/office/powerpoint/2010/main" val="189606346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75</TotalTime>
  <Words>1358</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ExtraBold</vt:lpstr>
      <vt:lpstr>Aptos SemiBold</vt:lpstr>
      <vt:lpstr>Arial</vt:lpstr>
      <vt:lpstr>Calibri</vt:lpstr>
      <vt:lpstr>Calibri Light</vt:lpstr>
      <vt:lpstr>Office 2013 - 2022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 Thinh Le</dc:creator>
  <cp:lastModifiedBy>Tat Thinh Le</cp:lastModifiedBy>
  <cp:revision>24</cp:revision>
  <dcterms:created xsi:type="dcterms:W3CDTF">2025-04-22T12:24:29Z</dcterms:created>
  <dcterms:modified xsi:type="dcterms:W3CDTF">2025-04-22T14:03:30Z</dcterms:modified>
</cp:coreProperties>
</file>