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91" r:id="rId18"/>
    <p:sldId id="274" r:id="rId19"/>
    <p:sldId id="272" r:id="rId20"/>
    <p:sldId id="275" r:id="rId21"/>
    <p:sldId id="276" r:id="rId22"/>
    <p:sldId id="277" r:id="rId23"/>
    <p:sldId id="292" r:id="rId24"/>
    <p:sldId id="278" r:id="rId25"/>
    <p:sldId id="290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48" autoAdjust="0"/>
  </p:normalViewPr>
  <p:slideViewPr>
    <p:cSldViewPr>
      <p:cViewPr varScale="1">
        <p:scale>
          <a:sx n="134" d="100"/>
          <a:sy n="134" d="100"/>
        </p:scale>
        <p:origin x="-2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Linked List</a:t>
            </a:r>
            <a:endParaRPr lang="en-US" dirty="0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Chapter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node contains two data fields: info and next.</a:t>
            </a:r>
          </a:p>
          <a:p>
            <a:pPr lvl="1"/>
            <a:r>
              <a:rPr lang="en-US" dirty="0" smtClean="0"/>
              <a:t>Info stores information which is usable by user</a:t>
            </a:r>
          </a:p>
          <a:p>
            <a:pPr lvl="1"/>
            <a:r>
              <a:rPr lang="en-US" dirty="0" smtClean="0"/>
              <a:t>Next links it to its successor in the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26335"/>
              </p:ext>
            </p:extLst>
          </p:nvPr>
        </p:nvGraphicFramePr>
        <p:xfrm>
          <a:off x="2590800" y="30480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243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352800" y="320040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20273"/>
              </p:ext>
            </p:extLst>
          </p:nvPr>
        </p:nvGraphicFramePr>
        <p:xfrm>
          <a:off x="3733800" y="30480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243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495800" y="320040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73364"/>
              </p:ext>
            </p:extLst>
          </p:nvPr>
        </p:nvGraphicFramePr>
        <p:xfrm>
          <a:off x="4876800" y="30480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243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638800" y="320040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33196"/>
              </p:ext>
            </p:extLst>
          </p:nvPr>
        </p:nvGraphicFramePr>
        <p:xfrm>
          <a:off x="6019800" y="3048000"/>
          <a:ext cx="67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7131"/>
              </p:ext>
            </p:extLst>
          </p:nvPr>
        </p:nvGraphicFramePr>
        <p:xfrm>
          <a:off x="2590800" y="3886200"/>
          <a:ext cx="67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05765"/>
              </p:ext>
            </p:extLst>
          </p:nvPr>
        </p:nvGraphicFramePr>
        <p:xfrm>
          <a:off x="4876800" y="3886200"/>
          <a:ext cx="670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>
            <a:endCxn id="5" idx="2"/>
          </p:cNvCxnSpPr>
          <p:nvPr/>
        </p:nvCxnSpPr>
        <p:spPr>
          <a:xfrm flipV="1">
            <a:off x="2895600" y="3418840"/>
            <a:ext cx="152400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  <a:endCxn id="9" idx="2"/>
          </p:cNvCxnSpPr>
          <p:nvPr/>
        </p:nvCxnSpPr>
        <p:spPr>
          <a:xfrm flipV="1">
            <a:off x="5212080" y="3418840"/>
            <a:ext cx="121920" cy="467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7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38200"/>
            <a:ext cx="8847117" cy="5334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3599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MyList.java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610600" cy="529348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338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MyList.java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8738294" cy="5029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57173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622506" cy="5029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37183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node at beginning &amp;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6505755" cy="204632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657600"/>
            <a:ext cx="6553201" cy="2362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76518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node at beginning &amp; 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7391400" cy="1981199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7391400" cy="234183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3875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java code for</a:t>
            </a:r>
          </a:p>
          <a:p>
            <a:pPr lvl="1"/>
            <a:r>
              <a:rPr lang="en-US" dirty="0" smtClean="0"/>
              <a:t>Inserting node at the beginning and end</a:t>
            </a:r>
          </a:p>
          <a:p>
            <a:pPr lvl="1"/>
            <a:r>
              <a:rPr lang="en-US" dirty="0" smtClean="0"/>
              <a:t>Deleting node at the beginning and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8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doubly linked list, each node has two reference fields</a:t>
            </a:r>
          </a:p>
          <a:p>
            <a:pPr lvl="1"/>
            <a:r>
              <a:rPr lang="en-US" dirty="0" smtClean="0"/>
              <a:t>one to the successor and </a:t>
            </a:r>
          </a:p>
          <a:p>
            <a:pPr lvl="1"/>
            <a:r>
              <a:rPr lang="en-US" dirty="0" smtClean="0"/>
              <a:t>one to the predecessor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276600"/>
            <a:ext cx="6103257" cy="2209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48172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Objectives</a:t>
            </a:r>
            <a:endParaRPr lang="en-US" dirty="0">
              <a:latin typeface="Calibri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Describe List structures</a:t>
            </a:r>
          </a:p>
          <a:p>
            <a:r>
              <a:rPr lang="en-US" dirty="0">
                <a:latin typeface="Calibri" charset="0"/>
              </a:rPr>
              <a:t>Describe self-referential structures</a:t>
            </a:r>
          </a:p>
          <a:p>
            <a:r>
              <a:rPr lang="en-US" dirty="0">
                <a:latin typeface="Calibri" charset="0"/>
              </a:rPr>
              <a:t>Explain types of linked lists</a:t>
            </a:r>
          </a:p>
          <a:p>
            <a:r>
              <a:rPr lang="en-US" dirty="0">
                <a:latin typeface="Calibri" charset="0"/>
              </a:rPr>
              <a:t>Singly Linked Lists</a:t>
            </a:r>
          </a:p>
          <a:p>
            <a:r>
              <a:rPr lang="en-US" dirty="0">
                <a:latin typeface="Calibri" charset="0"/>
              </a:rPr>
              <a:t>Doubly Linked Lists</a:t>
            </a:r>
          </a:p>
          <a:p>
            <a:r>
              <a:rPr lang="en-US" dirty="0">
                <a:latin typeface="Calibri" charset="0"/>
              </a:rPr>
              <a:t>Circular Lists</a:t>
            </a:r>
          </a:p>
          <a:p>
            <a:r>
              <a:rPr lang="en-US" dirty="0">
                <a:latin typeface="Calibri" charset="0"/>
              </a:rPr>
              <a:t>Lists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961596" cy="4724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9259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MyList.java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054100"/>
            <a:ext cx="8775700" cy="4737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8991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MyList.java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599"/>
            <a:ext cx="8458200" cy="480281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40766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66800"/>
            <a:ext cx="8506581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178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Adding/Deleting node at the end</a:t>
            </a:r>
            <a:endParaRPr lang="en-US" dirty="0"/>
          </a:p>
        </p:txBody>
      </p:sp>
      <p:pic>
        <p:nvPicPr>
          <p:cNvPr id="5" name="Picture 4" descr="03-LinkedLists_clip_image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6553200" cy="2326913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81400"/>
            <a:ext cx="6553200" cy="2590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3884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in java adding/deleting node at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0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1143000"/>
          </a:xfrm>
        </p:spPr>
        <p:txBody>
          <a:bodyPr/>
          <a:lstStyle/>
          <a:p>
            <a:r>
              <a:rPr lang="en-US" dirty="0" smtClean="0"/>
              <a:t>Circular list is when nodes form a ring: the list is finite and each node has a successor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7391400" cy="10668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0400"/>
            <a:ext cx="7391400" cy="32004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21708" y="1916668"/>
            <a:ext cx="132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Circular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6642" y="3239869"/>
            <a:ext cx="112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</a:p>
          <a:p>
            <a:r>
              <a:rPr lang="en-US" dirty="0" smtClean="0"/>
              <a:t>new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1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Doubly Linked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739255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4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 </a:t>
            </a:r>
            <a:r>
              <a:rPr lang="en-US" dirty="0" err="1" smtClean="0"/>
              <a:t>Java.util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4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sequential structure</a:t>
            </a:r>
          </a:p>
          <a:p>
            <a:pPr lvl="1"/>
            <a:r>
              <a:rPr lang="en-US" dirty="0" smtClean="0"/>
              <a:t>Sequence of items of a given base type</a:t>
            </a:r>
          </a:p>
          <a:p>
            <a:r>
              <a:rPr lang="en-US" dirty="0" smtClean="0"/>
              <a:t>Items can be added, deleted, and retrieved from any position in the list</a:t>
            </a:r>
          </a:p>
          <a:p>
            <a:r>
              <a:rPr lang="en-US" dirty="0" smtClean="0"/>
              <a:t>Can be implemented as array or dynamic array (to avoid identifying max size)</a:t>
            </a:r>
          </a:p>
          <a:p>
            <a:r>
              <a:rPr lang="en-US" dirty="0" smtClean="0"/>
              <a:t>An alternative implementation is a linked list</a:t>
            </a:r>
          </a:p>
          <a:p>
            <a:pPr lvl="1"/>
            <a:r>
              <a:rPr lang="en-US" dirty="0" smtClean="0"/>
              <a:t>Items are stored in nodes that linked together via pointers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6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168400"/>
            <a:ext cx="68834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81100"/>
            <a:ext cx="68453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3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test </a:t>
            </a:r>
            <a:r>
              <a:rPr lang="en-US" dirty="0" err="1" smtClean="0"/>
              <a:t>LinkedList</a:t>
            </a:r>
            <a:r>
              <a:rPr lang="en-US" dirty="0" smtClean="0"/>
              <a:t>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0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25600"/>
            <a:ext cx="6896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12900"/>
            <a:ext cx="689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86800" cy="3581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5567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Describe List structures</a:t>
            </a:r>
          </a:p>
          <a:p>
            <a:r>
              <a:rPr lang="en-US" dirty="0">
                <a:latin typeface="Calibri" charset="0"/>
              </a:rPr>
              <a:t>Describe self-referential structures</a:t>
            </a:r>
          </a:p>
          <a:p>
            <a:r>
              <a:rPr lang="en-US" dirty="0">
                <a:latin typeface="Calibri" charset="0"/>
              </a:rPr>
              <a:t>Explain types of linked lists</a:t>
            </a:r>
          </a:p>
          <a:p>
            <a:r>
              <a:rPr lang="en-US" dirty="0">
                <a:latin typeface="Calibri" charset="0"/>
              </a:rPr>
              <a:t>Singly Linked Lists</a:t>
            </a:r>
          </a:p>
          <a:p>
            <a:r>
              <a:rPr lang="en-US" dirty="0">
                <a:latin typeface="Calibri" charset="0"/>
              </a:rPr>
              <a:t>Doubly Linked Lists</a:t>
            </a:r>
          </a:p>
          <a:p>
            <a:r>
              <a:rPr lang="en-US" dirty="0">
                <a:latin typeface="Calibri" charset="0"/>
              </a:rPr>
              <a:t>Circular Lists</a:t>
            </a:r>
          </a:p>
          <a:p>
            <a:r>
              <a:rPr lang="en-US" dirty="0">
                <a:latin typeface="Calibri" charset="0"/>
              </a:rPr>
              <a:t>Lists in </a:t>
            </a:r>
            <a:r>
              <a:rPr lang="en-US" dirty="0" err="1">
                <a:latin typeface="Calibri" charset="0"/>
              </a:rPr>
              <a:t>java.util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Reading at </a:t>
            </a:r>
            <a:r>
              <a:rPr lang="en-US" dirty="0" smtClean="0">
                <a:latin typeface="Calibri" charset="0"/>
              </a:rPr>
              <a:t>home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4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difficult to specify a single list Abstract Data Type (ADT) that covers both </a:t>
            </a:r>
            <a:r>
              <a:rPr lang="en-US" b="1" dirty="0" smtClean="0"/>
              <a:t>arrays</a:t>
            </a:r>
            <a:r>
              <a:rPr lang="en-US" dirty="0" smtClean="0"/>
              <a:t> and </a:t>
            </a:r>
            <a:r>
              <a:rPr lang="en-US" b="1" dirty="0" smtClean="0"/>
              <a:t>linked lists</a:t>
            </a:r>
          </a:p>
          <a:p>
            <a:r>
              <a:rPr lang="en-US" dirty="0" smtClean="0"/>
              <a:t>One </a:t>
            </a:r>
            <a:r>
              <a:rPr lang="en-US" b="1" dirty="0" smtClean="0"/>
              <a:t>issue</a:t>
            </a:r>
            <a:r>
              <a:rPr lang="en-US" dirty="0" smtClean="0"/>
              <a:t> is the </a:t>
            </a:r>
            <a:r>
              <a:rPr lang="en-US" b="1" dirty="0" smtClean="0"/>
              <a:t>representation of position</a:t>
            </a:r>
            <a:endParaRPr lang="en-US" dirty="0" smtClean="0"/>
          </a:p>
          <a:p>
            <a:pPr lvl="1"/>
            <a:r>
              <a:rPr lang="en-US" b="1" dirty="0" smtClean="0"/>
              <a:t>Array position </a:t>
            </a:r>
            <a:r>
              <a:rPr lang="en-US" dirty="0" smtClean="0"/>
              <a:t>is represented by </a:t>
            </a:r>
            <a:r>
              <a:rPr lang="en-US" b="1" dirty="0" smtClean="0"/>
              <a:t>integer</a:t>
            </a:r>
          </a:p>
          <a:p>
            <a:pPr lvl="1"/>
            <a:r>
              <a:rPr lang="en-US" b="1" dirty="0" smtClean="0"/>
              <a:t>Linked list position </a:t>
            </a:r>
            <a:r>
              <a:rPr lang="en-US" dirty="0" smtClean="0"/>
              <a:t>is represented by </a:t>
            </a:r>
            <a:r>
              <a:rPr lang="en-US" b="1" dirty="0" smtClean="0"/>
              <a:t>pointer</a:t>
            </a:r>
          </a:p>
          <a:p>
            <a:r>
              <a:rPr lang="en-US" dirty="0" smtClean="0"/>
              <a:t>In case of an array with n elements, a “position” is simply an integer in the range from 0 to n-1.</a:t>
            </a:r>
          </a:p>
          <a:p>
            <a:r>
              <a:rPr lang="en-US" dirty="0" smtClean="0"/>
              <a:t>In linked list, a position can be a pointer to one of the nodes in the list, but there are some subtleties involved (see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the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41910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getFirst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getLast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getNext</a:t>
            </a:r>
            <a:r>
              <a:rPr lang="en-US" dirty="0" smtClean="0"/>
              <a:t>(p)</a:t>
            </a:r>
          </a:p>
          <a:p>
            <a:r>
              <a:rPr lang="en-US" dirty="0" err="1" smtClean="0"/>
              <a:t>getPrev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get(p)</a:t>
            </a:r>
          </a:p>
          <a:p>
            <a:r>
              <a:rPr lang="en-US" dirty="0" smtClean="0"/>
              <a:t>set(p, x)</a:t>
            </a:r>
          </a:p>
          <a:p>
            <a:r>
              <a:rPr lang="en-US" dirty="0" smtClean="0"/>
              <a:t>insert(p, x)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066800"/>
            <a:ext cx="41910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remove(p)</a:t>
            </a:r>
          </a:p>
          <a:p>
            <a:r>
              <a:rPr lang="en-US" dirty="0" err="1" smtClean="0"/>
              <a:t>removeFirst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removeLast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removeNext</a:t>
            </a:r>
            <a:r>
              <a:rPr lang="en-US" dirty="0" smtClean="0"/>
              <a:t>(p)</a:t>
            </a:r>
          </a:p>
          <a:p>
            <a:r>
              <a:rPr lang="en-US" dirty="0" err="1" smtClean="0"/>
              <a:t>removePrev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find(x)</a:t>
            </a:r>
          </a:p>
          <a:p>
            <a:r>
              <a:rPr lang="en-US" dirty="0" smtClean="0"/>
              <a:t>size()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5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very useful data structure in many situations. However, it has some limitations</a:t>
            </a:r>
          </a:p>
          <a:p>
            <a:pPr lvl="1"/>
            <a:r>
              <a:rPr lang="en-US" dirty="0" smtClean="0"/>
              <a:t>Need size information for creation</a:t>
            </a:r>
          </a:p>
          <a:p>
            <a:pPr lvl="1"/>
            <a:r>
              <a:rPr lang="en-US" dirty="0" smtClean="0"/>
              <a:t>Inserting an element in the middle of an array leads to moving other elements around</a:t>
            </a:r>
          </a:p>
          <a:p>
            <a:pPr lvl="1"/>
            <a:r>
              <a:rPr lang="en-US" dirty="0" smtClean="0"/>
              <a:t>Deleting an element from the middle of an array leads to moving other elements around</a:t>
            </a:r>
          </a:p>
          <a:p>
            <a:r>
              <a:rPr lang="en-US" dirty="0" smtClean="0"/>
              <a:t>Other data structures are more efficient for these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4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Self-referential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667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Many dynamic data structures are implemented through the use of a self-referential structure</a:t>
            </a:r>
          </a:p>
          <a:p>
            <a:r>
              <a:rPr lang="en-US" dirty="0" smtClean="0"/>
              <a:t>A self-referential structure is an object, one of this object member is a reference to another object of its own type.</a:t>
            </a:r>
          </a:p>
          <a:p>
            <a:r>
              <a:rPr lang="en-US" dirty="0" smtClean="0"/>
              <a:t>With this arrangement, it’s possible to create ‘chains’ of data of varying form: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77356"/>
              </p:ext>
            </p:extLst>
          </p:nvPr>
        </p:nvGraphicFramePr>
        <p:xfrm>
          <a:off x="1676400" y="3810000"/>
          <a:ext cx="1447800" cy="88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 name;</a:t>
                      </a:r>
                    </a:p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baseline="0" dirty="0" smtClean="0"/>
                        <a:t> age;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00217"/>
              </p:ext>
            </p:extLst>
          </p:nvPr>
        </p:nvGraphicFramePr>
        <p:xfrm>
          <a:off x="1524000" y="5562600"/>
          <a:ext cx="1447800" cy="88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DataNode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 info;</a:t>
                      </a:r>
                    </a:p>
                    <a:p>
                      <a:r>
                        <a:rPr lang="en-US" sz="1400" dirty="0" err="1" smtClean="0"/>
                        <a:t>DataNode</a:t>
                      </a:r>
                      <a:r>
                        <a:rPr lang="en-US" sz="1400" dirty="0" smtClean="0"/>
                        <a:t> next;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91691"/>
              </p:ext>
            </p:extLst>
          </p:nvPr>
        </p:nvGraphicFramePr>
        <p:xfrm>
          <a:off x="6400800" y="5562600"/>
          <a:ext cx="1447800" cy="1102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DataNode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Employee info;</a:t>
                      </a:r>
                    </a:p>
                    <a:p>
                      <a:r>
                        <a:rPr lang="en-US" sz="1400" dirty="0" err="1" smtClean="0"/>
                        <a:t>DataNode</a:t>
                      </a:r>
                      <a:r>
                        <a:rPr lang="en-US" sz="1400" dirty="0" smtClean="0"/>
                        <a:t> left;</a:t>
                      </a:r>
                    </a:p>
                    <a:p>
                      <a:r>
                        <a:rPr lang="en-US" sz="1400" dirty="0" err="1" smtClean="0"/>
                        <a:t>DataNode</a:t>
                      </a:r>
                      <a:r>
                        <a:rPr lang="en-US" sz="1400" dirty="0" smtClean="0"/>
                        <a:t> right;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0695"/>
              </p:ext>
            </p:extLst>
          </p:nvPr>
        </p:nvGraphicFramePr>
        <p:xfrm>
          <a:off x="228600" y="48768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2438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990600" y="502920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079"/>
              </p:ext>
            </p:extLst>
          </p:nvPr>
        </p:nvGraphicFramePr>
        <p:xfrm>
          <a:off x="1371600" y="48768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2438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33600" y="502920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18013"/>
              </p:ext>
            </p:extLst>
          </p:nvPr>
        </p:nvGraphicFramePr>
        <p:xfrm>
          <a:off x="2514600" y="48768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2438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276600" y="502920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19652"/>
              </p:ext>
            </p:extLst>
          </p:nvPr>
        </p:nvGraphicFramePr>
        <p:xfrm>
          <a:off x="3657600" y="48768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/>
                <a:gridCol w="2438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419600" y="5029200"/>
            <a:ext cx="38100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</p:cNvCxnSpPr>
          <p:nvPr/>
        </p:nvCxnSpPr>
        <p:spPr>
          <a:xfrm flipH="1" flipV="1">
            <a:off x="1676400" y="5181600"/>
            <a:ext cx="5715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78002"/>
              </p:ext>
            </p:extLst>
          </p:nvPr>
        </p:nvGraphicFramePr>
        <p:xfrm>
          <a:off x="6705600" y="327660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2541"/>
              </p:ext>
            </p:extLst>
          </p:nvPr>
        </p:nvGraphicFramePr>
        <p:xfrm>
          <a:off x="5791200" y="396240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54720"/>
              </p:ext>
            </p:extLst>
          </p:nvPr>
        </p:nvGraphicFramePr>
        <p:xfrm>
          <a:off x="5257800" y="472440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01631"/>
              </p:ext>
            </p:extLst>
          </p:nvPr>
        </p:nvGraphicFramePr>
        <p:xfrm>
          <a:off x="7620000" y="396240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61065"/>
              </p:ext>
            </p:extLst>
          </p:nvPr>
        </p:nvGraphicFramePr>
        <p:xfrm>
          <a:off x="7086600" y="472440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03030"/>
              </p:ext>
            </p:extLst>
          </p:nvPr>
        </p:nvGraphicFramePr>
        <p:xfrm>
          <a:off x="8077200" y="472440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25759"/>
              </p:ext>
            </p:extLst>
          </p:nvPr>
        </p:nvGraphicFramePr>
        <p:xfrm>
          <a:off x="6248400" y="4724400"/>
          <a:ext cx="6096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27000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6096000" y="3657600"/>
            <a:ext cx="762000" cy="304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0"/>
          </p:cNvCxnSpPr>
          <p:nvPr/>
        </p:nvCxnSpPr>
        <p:spPr>
          <a:xfrm>
            <a:off x="7162800" y="3657600"/>
            <a:ext cx="762000" cy="304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0"/>
          </p:cNvCxnSpPr>
          <p:nvPr/>
        </p:nvCxnSpPr>
        <p:spPr>
          <a:xfrm flipH="1">
            <a:off x="5562600" y="4343400"/>
            <a:ext cx="3810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9" idx="0"/>
          </p:cNvCxnSpPr>
          <p:nvPr/>
        </p:nvCxnSpPr>
        <p:spPr>
          <a:xfrm>
            <a:off x="6248400" y="4343400"/>
            <a:ext cx="3048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391400" y="4343400"/>
            <a:ext cx="3810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077200" y="4343400"/>
            <a:ext cx="304800" cy="3810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0"/>
          </p:cNvCxnSpPr>
          <p:nvPr/>
        </p:nvCxnSpPr>
        <p:spPr>
          <a:xfrm flipH="1" flipV="1">
            <a:off x="6781800" y="5257800"/>
            <a:ext cx="3429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8600" y="5257800"/>
            <a:ext cx="12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57800" y="5334000"/>
            <a:ext cx="6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2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collection of nodes storing data and links to other nodes</a:t>
            </a:r>
          </a:p>
          <a:p>
            <a:r>
              <a:rPr lang="en-US" dirty="0" smtClean="0"/>
              <a:t>A linear DS composed of nodes</a:t>
            </a:r>
          </a:p>
          <a:p>
            <a:pPr lvl="1"/>
            <a:r>
              <a:rPr lang="en-US" dirty="0" smtClean="0"/>
              <a:t>Each node holds some info and reference to another node in the list</a:t>
            </a:r>
          </a:p>
          <a:p>
            <a:r>
              <a:rPr lang="en-US" dirty="0" smtClean="0"/>
              <a:t>Types of linked lists</a:t>
            </a:r>
          </a:p>
          <a:p>
            <a:pPr lvl="1"/>
            <a:r>
              <a:rPr lang="en-US" dirty="0" smtClean="0"/>
              <a:t>Singly-linked list</a:t>
            </a:r>
          </a:p>
          <a:p>
            <a:pPr lvl="1"/>
            <a:r>
              <a:rPr lang="en-US" dirty="0" smtClean="0"/>
              <a:t>Doubly-linked list</a:t>
            </a:r>
          </a:p>
          <a:p>
            <a:r>
              <a:rPr lang="en-US" dirty="0" smtClean="0"/>
              <a:t>In programming</a:t>
            </a:r>
            <a:r>
              <a:rPr lang="en-US" b="1" dirty="0" smtClean="0"/>
              <a:t>, linear means </a:t>
            </a:r>
            <a:r>
              <a:rPr lang="en-US" dirty="0" smtClean="0"/>
              <a:t>that they are described by one (single) series of data.</a:t>
            </a:r>
          </a:p>
          <a:p>
            <a:pPr lvl="1"/>
            <a:r>
              <a:rPr lang="en-US" dirty="0" smtClean="0"/>
              <a:t>Each data item has at most one predecessor and at most one successor</a:t>
            </a:r>
          </a:p>
          <a:p>
            <a:r>
              <a:rPr lang="en-US" b="1" dirty="0" smtClean="0"/>
              <a:t>Non-linear </a:t>
            </a:r>
            <a:r>
              <a:rPr lang="en-US" dirty="0" smtClean="0"/>
              <a:t>means anything else</a:t>
            </a:r>
          </a:p>
          <a:p>
            <a:r>
              <a:rPr lang="en-US" dirty="0" smtClean="0"/>
              <a:t>Linear are: Array, Linked List, Stack, Queue. Non linear are: tree, graph,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6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902</TotalTime>
  <Words>712</Words>
  <Application>Microsoft Macintosh PowerPoint</Application>
  <PresentationFormat>On-screen Show (4:3)</PresentationFormat>
  <Paragraphs>131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FGRTemplate</vt:lpstr>
      <vt:lpstr>Linked List</vt:lpstr>
      <vt:lpstr>Objectives</vt:lpstr>
      <vt:lpstr>Lists</vt:lpstr>
      <vt:lpstr>Lists</vt:lpstr>
      <vt:lpstr>Operations of the ADT</vt:lpstr>
      <vt:lpstr>Drawbacks of Arrays</vt:lpstr>
      <vt:lpstr>Self-referential structures</vt:lpstr>
      <vt:lpstr>Linked Lists</vt:lpstr>
      <vt:lpstr>Singly linked list</vt:lpstr>
      <vt:lpstr>Singly linked lists</vt:lpstr>
      <vt:lpstr>Node.java</vt:lpstr>
      <vt:lpstr>MyList.java</vt:lpstr>
      <vt:lpstr>MyList.java (cont’)</vt:lpstr>
      <vt:lpstr>Main.java</vt:lpstr>
      <vt:lpstr>Insert node at beginning &amp; end</vt:lpstr>
      <vt:lpstr>Deleting node at beginning &amp; end</vt:lpstr>
      <vt:lpstr>Exercise</vt:lpstr>
      <vt:lpstr>Doubly linked list</vt:lpstr>
      <vt:lpstr>Intro</vt:lpstr>
      <vt:lpstr>Node.java</vt:lpstr>
      <vt:lpstr>MyList.java</vt:lpstr>
      <vt:lpstr>MyList.java (cont’)</vt:lpstr>
      <vt:lpstr>TestProgram</vt:lpstr>
      <vt:lpstr>Adding/Deleting node at the end</vt:lpstr>
      <vt:lpstr>Exercise</vt:lpstr>
      <vt:lpstr>Circular Lists</vt:lpstr>
      <vt:lpstr>Intro</vt:lpstr>
      <vt:lpstr>Circular Doubly Linked List</vt:lpstr>
      <vt:lpstr>List in Java.util</vt:lpstr>
      <vt:lpstr>LinkedList class</vt:lpstr>
      <vt:lpstr>LinkedList class</vt:lpstr>
      <vt:lpstr>Exercises</vt:lpstr>
      <vt:lpstr>ArrayList class</vt:lpstr>
      <vt:lpstr>ArrayList class</vt:lpstr>
      <vt:lpstr>Further readings</vt:lpstr>
      <vt:lpstr>Summaries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phamvanvung</cp:lastModifiedBy>
  <cp:revision>106</cp:revision>
  <dcterms:created xsi:type="dcterms:W3CDTF">2013-07-03T07:19:54Z</dcterms:created>
  <dcterms:modified xsi:type="dcterms:W3CDTF">2015-09-11T10:30:55Z</dcterms:modified>
</cp:coreProperties>
</file>