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5" r:id="rId4"/>
    <p:sldId id="258" r:id="rId5"/>
    <p:sldId id="259" r:id="rId6"/>
    <p:sldId id="292" r:id="rId7"/>
    <p:sldId id="260" r:id="rId8"/>
    <p:sldId id="261" r:id="rId9"/>
    <p:sldId id="263" r:id="rId10"/>
    <p:sldId id="264" r:id="rId11"/>
    <p:sldId id="266" r:id="rId12"/>
    <p:sldId id="267" r:id="rId13"/>
    <p:sldId id="268" r:id="rId14"/>
    <p:sldId id="269" r:id="rId15"/>
    <p:sldId id="271" r:id="rId16"/>
    <p:sldId id="274" r:id="rId17"/>
    <p:sldId id="270" r:id="rId18"/>
    <p:sldId id="275" r:id="rId19"/>
    <p:sldId id="273" r:id="rId20"/>
    <p:sldId id="272" r:id="rId21"/>
    <p:sldId id="276" r:id="rId22"/>
    <p:sldId id="278" r:id="rId23"/>
    <p:sldId id="279" r:id="rId24"/>
    <p:sldId id="280" r:id="rId25"/>
    <p:sldId id="283" r:id="rId26"/>
    <p:sldId id="288" r:id="rId27"/>
    <p:sldId id="286" r:id="rId28"/>
    <p:sldId id="287" r:id="rId29"/>
    <p:sldId id="289" r:id="rId30"/>
    <p:sldId id="290" r:id="rId31"/>
    <p:sldId id="291" r:id="rId32"/>
    <p:sldId id="262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5740" autoAdjust="0"/>
  </p:normalViewPr>
  <p:slideViewPr>
    <p:cSldViewPr>
      <p:cViewPr varScale="1">
        <p:scale>
          <a:sx n="99" d="100"/>
          <a:sy n="99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F8982-5481-5E4F-8BCA-E7C51D917E2E}" type="datetimeFigureOut">
              <a:rPr lang="en-US" smtClean="0"/>
              <a:t>9/12/15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00D64-C8A8-F44C-A3D6-898140BB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81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(*) Means that students are required to understand essential features only (the problem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explaination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(*) Means that students are required to understand essential features only (the problem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explaination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Recursion</a:t>
            </a:r>
            <a:endParaRPr lang="en-US" dirty="0">
              <a:latin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Chapter 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 calls and recursion implementation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02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recursion actually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time a method is called, an activation record (AR) is allocated for it.</a:t>
            </a:r>
          </a:p>
          <a:p>
            <a:r>
              <a:rPr lang="en-US" dirty="0" smtClean="0"/>
              <a:t>This record contains the following information</a:t>
            </a:r>
          </a:p>
          <a:p>
            <a:pPr lvl="1"/>
            <a:r>
              <a:rPr lang="en-US" dirty="0" smtClean="0"/>
              <a:t>Parameters and local variables used in the called method</a:t>
            </a:r>
          </a:p>
          <a:p>
            <a:pPr lvl="1"/>
            <a:r>
              <a:rPr lang="en-US" dirty="0" smtClean="0"/>
              <a:t>Dynamic link: a pointer to the caller’s activation record</a:t>
            </a:r>
          </a:p>
          <a:p>
            <a:pPr lvl="1"/>
            <a:r>
              <a:rPr lang="en-US" dirty="0" smtClean="0"/>
              <a:t>Return address to resume control by the caller (address of instruction immediately following the call)</a:t>
            </a:r>
          </a:p>
          <a:p>
            <a:pPr lvl="1"/>
            <a:r>
              <a:rPr lang="en-US" dirty="0" smtClean="0"/>
              <a:t>Return value for a method not declared as void. </a:t>
            </a:r>
          </a:p>
          <a:p>
            <a:pPr lvl="2"/>
            <a:r>
              <a:rPr lang="en-US" dirty="0" smtClean="0"/>
              <a:t>Since the size of AR may vary from one call to another, returned value is placed right above the AR of the caller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35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recursion actually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new AR is placed on top of the run-time stack</a:t>
            </a:r>
          </a:p>
          <a:p>
            <a:r>
              <a:rPr lang="en-US" dirty="0" smtClean="0"/>
              <a:t>When a method terminates, its AR is removed from the top of the run-time stack</a:t>
            </a:r>
          </a:p>
          <a:p>
            <a:r>
              <a:rPr lang="en-US" dirty="0" smtClean="0"/>
              <a:t>Thus, the first AR placed on the stack is the last one removed.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5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activation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 activation record</a:t>
            </a:r>
          </a:p>
          <a:p>
            <a:pPr lvl="1"/>
            <a:r>
              <a:rPr lang="en-US" dirty="0" smtClean="0"/>
              <a:t>Whenever a method is called</a:t>
            </a:r>
          </a:p>
          <a:p>
            <a:pPr lvl="1"/>
            <a:r>
              <a:rPr lang="en-US" dirty="0" smtClean="0"/>
              <a:t>Allows system to handle recursion properly</a:t>
            </a:r>
          </a:p>
          <a:p>
            <a:r>
              <a:rPr lang="en-US" dirty="0" smtClean="0"/>
              <a:t>Recursion is calling a method that happens to have the same name as the caller</a:t>
            </a:r>
          </a:p>
          <a:p>
            <a:pPr lvl="1"/>
            <a:r>
              <a:rPr lang="en-US" dirty="0" smtClean="0"/>
              <a:t>Recursive call is not </a:t>
            </a:r>
            <a:r>
              <a:rPr lang="en-US" b="1" dirty="0" smtClean="0"/>
              <a:t>literally</a:t>
            </a:r>
            <a:r>
              <a:rPr lang="en-US" dirty="0" smtClean="0"/>
              <a:t> calling itself</a:t>
            </a:r>
          </a:p>
          <a:p>
            <a:pPr lvl="1"/>
            <a:r>
              <a:rPr lang="en-US" dirty="0" smtClean="0"/>
              <a:t>These invocations are presented internally by different activation records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8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28"/>
          <p:cNvSpPr/>
          <p:nvPr/>
        </p:nvSpPr>
        <p:spPr>
          <a:xfrm rot="5400000">
            <a:off x="3733800" y="2514600"/>
            <a:ext cx="1219200" cy="2895600"/>
          </a:xfrm>
          <a:prstGeom prst="triangle">
            <a:avLst>
              <a:gd name="adj" fmla="val 52165"/>
            </a:avLst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13000">
                <a:schemeClr val="accent1">
                  <a:shade val="93000"/>
                  <a:satMod val="13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5400000">
            <a:off x="3733800" y="1295400"/>
            <a:ext cx="1219200" cy="2895600"/>
          </a:xfrm>
          <a:prstGeom prst="triangle">
            <a:avLst>
              <a:gd name="adj" fmla="val 52165"/>
            </a:avLst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13000">
                <a:schemeClr val="accent1">
                  <a:shade val="93000"/>
                  <a:satMod val="13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5400000">
            <a:off x="3733800" y="76200"/>
            <a:ext cx="1219200" cy="2895600"/>
          </a:xfrm>
          <a:prstGeom prst="triangle">
            <a:avLst>
              <a:gd name="adj" fmla="val 52165"/>
            </a:avLst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13000">
                <a:schemeClr val="accent1">
                  <a:shade val="93000"/>
                  <a:satMod val="13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600" y="4572000"/>
            <a:ext cx="2286000" cy="1219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>
            <a:defPPr>
              <a:defRPr lang="en-US"/>
            </a:defPPr>
          </a:lstStyle>
          <a:p>
            <a:r>
              <a:rPr lang="en-US" dirty="0"/>
              <a:t>N = 4</a:t>
            </a:r>
          </a:p>
          <a:p>
            <a:r>
              <a:rPr lang="en-US" dirty="0"/>
              <a:t>N &lt;= 1 ? No</a:t>
            </a:r>
          </a:p>
          <a:p>
            <a:r>
              <a:rPr lang="en-US" dirty="0"/>
              <a:t>return 4*factorial(3);</a:t>
            </a:r>
          </a:p>
        </p:txBody>
      </p:sp>
      <p:sp>
        <p:nvSpPr>
          <p:cNvPr id="28" name="Isosceles Triangle 27"/>
          <p:cNvSpPr/>
          <p:nvPr/>
        </p:nvSpPr>
        <p:spPr>
          <a:xfrm rot="5400000">
            <a:off x="3733800" y="3733800"/>
            <a:ext cx="1219200" cy="2895600"/>
          </a:xfrm>
          <a:prstGeom prst="triangle">
            <a:avLst>
              <a:gd name="adj" fmla="val 52165"/>
            </a:avLst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13000">
                <a:schemeClr val="accent1">
                  <a:shade val="93000"/>
                  <a:satMod val="13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recursive call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1200" y="5029200"/>
            <a:ext cx="136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factorial(4)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91200" y="3810000"/>
            <a:ext cx="136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factorial(3)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239000" y="59436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call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8048" y="2514600"/>
            <a:ext cx="136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factorial(2)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98048" y="1295400"/>
            <a:ext cx="136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factorial(1)</a:t>
            </a:r>
            <a:endParaRPr lang="en-US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2133600"/>
            <a:ext cx="792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3400" y="3352800"/>
            <a:ext cx="792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3400" y="4572000"/>
            <a:ext cx="792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3400" y="914400"/>
            <a:ext cx="792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3400" y="5791200"/>
            <a:ext cx="792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7260167" y="5210624"/>
            <a:ext cx="1357122" cy="699109"/>
          </a:xfrm>
          <a:custGeom>
            <a:avLst/>
            <a:gdLst>
              <a:gd name="connsiteX0" fmla="*/ 1354666 w 1357122"/>
              <a:gd name="connsiteY0" fmla="*/ 699109 h 699109"/>
              <a:gd name="connsiteX1" fmla="*/ 1143000 w 1357122"/>
              <a:gd name="connsiteY1" fmla="*/ 64109 h 699109"/>
              <a:gd name="connsiteX2" fmla="*/ 0 w 1357122"/>
              <a:gd name="connsiteY2" fmla="*/ 21776 h 6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7122" h="699109">
                <a:moveTo>
                  <a:pt x="1354666" y="699109"/>
                </a:moveTo>
                <a:cubicBezTo>
                  <a:pt x="1361722" y="438053"/>
                  <a:pt x="1368778" y="176998"/>
                  <a:pt x="1143000" y="64109"/>
                </a:cubicBezTo>
                <a:cubicBezTo>
                  <a:pt x="917222" y="-48780"/>
                  <a:pt x="0" y="21776"/>
                  <a:pt x="0" y="21776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9600" y="3352800"/>
            <a:ext cx="2286000" cy="1219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>
            <a:defPPr>
              <a:defRPr lang="en-US"/>
            </a:defPPr>
          </a:lstStyle>
          <a:p>
            <a:r>
              <a:rPr lang="en-US" dirty="0"/>
              <a:t>N = 3</a:t>
            </a:r>
          </a:p>
          <a:p>
            <a:r>
              <a:rPr lang="en-US" dirty="0"/>
              <a:t>N &lt;= 1 ? No</a:t>
            </a:r>
          </a:p>
          <a:p>
            <a:r>
              <a:rPr lang="en-US" dirty="0"/>
              <a:t>return 3*factorial(2);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9600" y="2133600"/>
            <a:ext cx="2286000" cy="1219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>
            <a:defPPr>
              <a:defRPr lang="en-US"/>
            </a:defPPr>
          </a:lstStyle>
          <a:p>
            <a:r>
              <a:rPr lang="en-US" dirty="0"/>
              <a:t>N = 2</a:t>
            </a:r>
          </a:p>
          <a:p>
            <a:r>
              <a:rPr lang="en-US" dirty="0"/>
              <a:t>N &lt;= 1 ? No</a:t>
            </a:r>
          </a:p>
          <a:p>
            <a:r>
              <a:rPr lang="en-US" dirty="0"/>
              <a:t>return 2*factorial(1);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" y="914400"/>
            <a:ext cx="2286000" cy="1219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r>
              <a:rPr lang="en-US" dirty="0" smtClean="0"/>
              <a:t>N = 1</a:t>
            </a:r>
          </a:p>
          <a:p>
            <a:r>
              <a:rPr lang="en-US" dirty="0" smtClean="0"/>
              <a:t>N &lt;= 1 ? Yes</a:t>
            </a:r>
          </a:p>
          <a:p>
            <a:r>
              <a:rPr lang="en-US" dirty="0" smtClean="0"/>
              <a:t>return 1;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2751667" y="1676400"/>
            <a:ext cx="3704166" cy="1354666"/>
          </a:xfrm>
          <a:custGeom>
            <a:avLst/>
            <a:gdLst>
              <a:gd name="connsiteX0" fmla="*/ 3704166 w 3704166"/>
              <a:gd name="connsiteY0" fmla="*/ 0 h 1354666"/>
              <a:gd name="connsiteX1" fmla="*/ 2074333 w 3704166"/>
              <a:gd name="connsiteY1" fmla="*/ 931333 h 1354666"/>
              <a:gd name="connsiteX2" fmla="*/ 0 w 3704166"/>
              <a:gd name="connsiteY2" fmla="*/ 1354666 h 135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4166" h="1354666">
                <a:moveTo>
                  <a:pt x="3704166" y="0"/>
                </a:moveTo>
                <a:cubicBezTo>
                  <a:pt x="3197930" y="352777"/>
                  <a:pt x="2691694" y="705555"/>
                  <a:pt x="2074333" y="931333"/>
                </a:cubicBezTo>
                <a:cubicBezTo>
                  <a:pt x="1456972" y="1157111"/>
                  <a:pt x="0" y="1354666"/>
                  <a:pt x="0" y="1354666"/>
                </a:cubicBezTo>
              </a:path>
            </a:pathLst>
          </a:custGeom>
          <a:ln w="38100" cmpd="sng">
            <a:solidFill>
              <a:srgbClr val="C0504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Freeform 24"/>
          <p:cNvSpPr/>
          <p:nvPr/>
        </p:nvSpPr>
        <p:spPr>
          <a:xfrm>
            <a:off x="2743200" y="2988734"/>
            <a:ext cx="3704166" cy="1354666"/>
          </a:xfrm>
          <a:custGeom>
            <a:avLst/>
            <a:gdLst>
              <a:gd name="connsiteX0" fmla="*/ 3704166 w 3704166"/>
              <a:gd name="connsiteY0" fmla="*/ 0 h 1354666"/>
              <a:gd name="connsiteX1" fmla="*/ 2074333 w 3704166"/>
              <a:gd name="connsiteY1" fmla="*/ 931333 h 1354666"/>
              <a:gd name="connsiteX2" fmla="*/ 0 w 3704166"/>
              <a:gd name="connsiteY2" fmla="*/ 1354666 h 135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4166" h="1354666">
                <a:moveTo>
                  <a:pt x="3704166" y="0"/>
                </a:moveTo>
                <a:cubicBezTo>
                  <a:pt x="3197930" y="352777"/>
                  <a:pt x="2691694" y="705555"/>
                  <a:pt x="2074333" y="931333"/>
                </a:cubicBezTo>
                <a:cubicBezTo>
                  <a:pt x="1456972" y="1157111"/>
                  <a:pt x="0" y="1354666"/>
                  <a:pt x="0" y="1354666"/>
                </a:cubicBezTo>
              </a:path>
            </a:pathLst>
          </a:custGeom>
          <a:ln w="38100" cmpd="sng">
            <a:solidFill>
              <a:srgbClr val="C0504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Freeform 25"/>
          <p:cNvSpPr/>
          <p:nvPr/>
        </p:nvSpPr>
        <p:spPr>
          <a:xfrm>
            <a:off x="2667000" y="4114800"/>
            <a:ext cx="3704166" cy="1354666"/>
          </a:xfrm>
          <a:custGeom>
            <a:avLst/>
            <a:gdLst>
              <a:gd name="connsiteX0" fmla="*/ 3704166 w 3704166"/>
              <a:gd name="connsiteY0" fmla="*/ 0 h 1354666"/>
              <a:gd name="connsiteX1" fmla="*/ 2074333 w 3704166"/>
              <a:gd name="connsiteY1" fmla="*/ 931333 h 1354666"/>
              <a:gd name="connsiteX2" fmla="*/ 0 w 3704166"/>
              <a:gd name="connsiteY2" fmla="*/ 1354666 h 135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4166" h="1354666">
                <a:moveTo>
                  <a:pt x="3704166" y="0"/>
                </a:moveTo>
                <a:cubicBezTo>
                  <a:pt x="3197930" y="352777"/>
                  <a:pt x="2691694" y="705555"/>
                  <a:pt x="2074333" y="931333"/>
                </a:cubicBezTo>
                <a:cubicBezTo>
                  <a:pt x="1456972" y="1157111"/>
                  <a:pt x="0" y="1354666"/>
                  <a:pt x="0" y="1354666"/>
                </a:cubicBezTo>
              </a:path>
            </a:pathLst>
          </a:custGeom>
          <a:ln w="38100" cmpd="sng">
            <a:solidFill>
              <a:srgbClr val="C0504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756833" y="5634567"/>
            <a:ext cx="5312834" cy="550333"/>
          </a:xfrm>
          <a:custGeom>
            <a:avLst/>
            <a:gdLst>
              <a:gd name="connsiteX0" fmla="*/ 0 w 5312834"/>
              <a:gd name="connsiteY0" fmla="*/ 0 h 550333"/>
              <a:gd name="connsiteX1" fmla="*/ 2413000 w 5312834"/>
              <a:gd name="connsiteY1" fmla="*/ 381000 h 550333"/>
              <a:gd name="connsiteX2" fmla="*/ 5312834 w 5312834"/>
              <a:gd name="connsiteY2" fmla="*/ 550333 h 55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2834" h="550333">
                <a:moveTo>
                  <a:pt x="0" y="0"/>
                </a:moveTo>
                <a:cubicBezTo>
                  <a:pt x="763764" y="144639"/>
                  <a:pt x="1527528" y="289278"/>
                  <a:pt x="2413000" y="381000"/>
                </a:cubicBezTo>
                <a:cubicBezTo>
                  <a:pt x="3298472" y="472722"/>
                  <a:pt x="5312834" y="550333"/>
                  <a:pt x="5312834" y="550333"/>
                </a:cubicBezTo>
              </a:path>
            </a:pathLst>
          </a:custGeom>
          <a:ln w="38100" cmpd="sng">
            <a:solidFill>
              <a:srgbClr val="C0504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2721551" y="4043732"/>
            <a:ext cx="3067931" cy="1286648"/>
          </a:xfrm>
          <a:custGeom>
            <a:avLst/>
            <a:gdLst>
              <a:gd name="connsiteX0" fmla="*/ 0 w 3067931"/>
              <a:gd name="connsiteY0" fmla="*/ 1286648 h 1286648"/>
              <a:gd name="connsiteX1" fmla="*/ 1599943 w 3067931"/>
              <a:gd name="connsiteY1" fmla="*/ 412387 h 1286648"/>
              <a:gd name="connsiteX2" fmla="*/ 3067931 w 3067931"/>
              <a:gd name="connsiteY2" fmla="*/ 0 h 128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7931" h="1286648">
                <a:moveTo>
                  <a:pt x="0" y="1286648"/>
                </a:moveTo>
                <a:cubicBezTo>
                  <a:pt x="544310" y="956738"/>
                  <a:pt x="1088621" y="626828"/>
                  <a:pt x="1599943" y="412387"/>
                </a:cubicBezTo>
                <a:cubicBezTo>
                  <a:pt x="2111265" y="197946"/>
                  <a:pt x="3067931" y="0"/>
                  <a:pt x="3067931" y="0"/>
                </a:cubicBezTo>
              </a:path>
            </a:pathLst>
          </a:custGeom>
          <a:ln w="2857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2743200" y="2819400"/>
            <a:ext cx="3067931" cy="1286648"/>
          </a:xfrm>
          <a:custGeom>
            <a:avLst/>
            <a:gdLst>
              <a:gd name="connsiteX0" fmla="*/ 0 w 3067931"/>
              <a:gd name="connsiteY0" fmla="*/ 1286648 h 1286648"/>
              <a:gd name="connsiteX1" fmla="*/ 1599943 w 3067931"/>
              <a:gd name="connsiteY1" fmla="*/ 412387 h 1286648"/>
              <a:gd name="connsiteX2" fmla="*/ 3067931 w 3067931"/>
              <a:gd name="connsiteY2" fmla="*/ 0 h 128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7931" h="1286648">
                <a:moveTo>
                  <a:pt x="0" y="1286648"/>
                </a:moveTo>
                <a:cubicBezTo>
                  <a:pt x="544310" y="956738"/>
                  <a:pt x="1088621" y="626828"/>
                  <a:pt x="1599943" y="412387"/>
                </a:cubicBezTo>
                <a:cubicBezTo>
                  <a:pt x="2111265" y="197946"/>
                  <a:pt x="3067931" y="0"/>
                  <a:pt x="3067931" y="0"/>
                </a:cubicBezTo>
              </a:path>
            </a:pathLst>
          </a:custGeom>
          <a:ln w="2857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723269" y="1600200"/>
            <a:ext cx="3067931" cy="1286648"/>
          </a:xfrm>
          <a:custGeom>
            <a:avLst/>
            <a:gdLst>
              <a:gd name="connsiteX0" fmla="*/ 0 w 3067931"/>
              <a:gd name="connsiteY0" fmla="*/ 1286648 h 1286648"/>
              <a:gd name="connsiteX1" fmla="*/ 1599943 w 3067931"/>
              <a:gd name="connsiteY1" fmla="*/ 412387 h 1286648"/>
              <a:gd name="connsiteX2" fmla="*/ 3067931 w 3067931"/>
              <a:gd name="connsiteY2" fmla="*/ 0 h 128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7931" h="1286648">
                <a:moveTo>
                  <a:pt x="0" y="1286648"/>
                </a:moveTo>
                <a:cubicBezTo>
                  <a:pt x="544310" y="956738"/>
                  <a:pt x="1088621" y="626828"/>
                  <a:pt x="1599943" y="412387"/>
                </a:cubicBezTo>
                <a:cubicBezTo>
                  <a:pt x="2111265" y="197946"/>
                  <a:pt x="3067931" y="0"/>
                  <a:pt x="3067931" y="0"/>
                </a:cubicBezTo>
              </a:path>
            </a:pathLst>
          </a:custGeom>
          <a:ln w="2857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91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16" grpId="0" animBg="1"/>
      <p:bldP spid="28" grpId="0" animBg="1"/>
      <p:bldP spid="4" grpId="0"/>
      <p:bldP spid="5" grpId="0"/>
      <p:bldP spid="6" grpId="0" animBg="1"/>
      <p:bldP spid="7" grpId="0"/>
      <p:bldP spid="8" grpId="0"/>
      <p:bldP spid="15" grpId="0" animBg="1"/>
      <p:bldP spid="18" grpId="0" animBg="1"/>
      <p:bldP spid="20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Tail recursion, Non-tail recursion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930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recursion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only one recursive call at the very end of a method implementation.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62200"/>
            <a:ext cx="8674100" cy="3403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231121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Non-tail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recursive call not at every end of a method implementation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46630"/>
            <a:ext cx="8839200" cy="417797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12350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recursion to iterative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7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104900"/>
            <a:ext cx="8851900" cy="46355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08317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Objectives</a:t>
            </a:r>
            <a:endParaRPr lang="en-US" dirty="0">
              <a:latin typeface="Calibri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dirty="0">
                <a:latin typeface="Calibri" charset="0"/>
              </a:rPr>
              <a:t>Recursive definition</a:t>
            </a:r>
          </a:p>
          <a:p>
            <a:r>
              <a:rPr lang="en-US" dirty="0">
                <a:latin typeface="Calibri" charset="0"/>
              </a:rPr>
              <a:t>Method calls and recursion implementation</a:t>
            </a:r>
          </a:p>
          <a:p>
            <a:r>
              <a:rPr lang="en-US" dirty="0">
                <a:latin typeface="Calibri" charset="0"/>
              </a:rPr>
              <a:t>Anatomy of a recursive call</a:t>
            </a:r>
          </a:p>
          <a:p>
            <a:r>
              <a:rPr lang="en-US" dirty="0">
                <a:latin typeface="Calibri" charset="0"/>
              </a:rPr>
              <a:t>Tail recursion</a:t>
            </a:r>
          </a:p>
          <a:p>
            <a:r>
              <a:rPr lang="en-US" dirty="0">
                <a:latin typeface="Calibri" charset="0"/>
              </a:rPr>
              <a:t>Non-tail recursion</a:t>
            </a:r>
          </a:p>
          <a:p>
            <a:r>
              <a:rPr lang="en-US" dirty="0">
                <a:latin typeface="Calibri" charset="0"/>
              </a:rPr>
              <a:t>Indirect recursion (*)</a:t>
            </a:r>
          </a:p>
          <a:p>
            <a:r>
              <a:rPr lang="en-US" dirty="0">
                <a:latin typeface="Calibri" charset="0"/>
              </a:rPr>
              <a:t>Nested recursion (*)</a:t>
            </a:r>
          </a:p>
          <a:p>
            <a:r>
              <a:rPr lang="en-US" dirty="0">
                <a:latin typeface="Calibri" charset="0"/>
              </a:rPr>
              <a:t>Excessive recursion</a:t>
            </a:r>
          </a:p>
          <a:p>
            <a:r>
              <a:rPr lang="en-US" dirty="0">
                <a:latin typeface="Calibri" charset="0"/>
              </a:rPr>
              <a:t>Backtracking (*)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OTHER recursion TYPES</a:t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(required to understand essential features only)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Indirect recursion, Nested recursion, Excessive recursion, </a:t>
            </a:r>
            <a:r>
              <a:rPr lang="en-US" dirty="0" err="1" smtClean="0">
                <a:solidFill>
                  <a:srgbClr val="FF6600"/>
                </a:solidFill>
              </a:rPr>
              <a:t>etc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97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f() calls itself, it is direct recursive</a:t>
            </a:r>
          </a:p>
          <a:p>
            <a:r>
              <a:rPr lang="en-US" dirty="0" smtClean="0"/>
              <a:t>If f() calls g(), and g() calls f(). It is indirect recursion</a:t>
            </a:r>
          </a:p>
          <a:p>
            <a:r>
              <a:rPr lang="en-US" dirty="0" smtClean="0"/>
              <a:t>The chain of intermediate calls can be of an arbitrary length</a:t>
            </a:r>
          </a:p>
          <a:p>
            <a:pPr lvl="1"/>
            <a:r>
              <a:rPr lang="en-US" dirty="0" smtClean="0"/>
              <a:t>f() -&gt; f1() -&gt; f2() -&gt; … -&gt; f(n) -&gt; f()</a:t>
            </a:r>
          </a:p>
        </p:txBody>
      </p:sp>
    </p:spTree>
    <p:extLst>
      <p:ext uri="{BB962C8B-B14F-4D97-AF65-F5344CB8AC3E}">
        <p14:creationId xmlns:p14="http://schemas.microsoft.com/office/powerpoint/2010/main" val="215801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60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function is not only defined in terms of itself but also is used as one of the parameters</a:t>
            </a:r>
          </a:p>
          <a:p>
            <a:r>
              <a:rPr lang="en-US" dirty="0" smtClean="0"/>
              <a:t>Consider the following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667000"/>
            <a:ext cx="3886200" cy="1320553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6200" y="3962400"/>
            <a:ext cx="89154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Another example, Ackermann’s function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572000"/>
            <a:ext cx="7252570" cy="1371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054544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Excessive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685800"/>
          </a:xfrm>
        </p:spPr>
        <p:txBody>
          <a:bodyPr/>
          <a:lstStyle/>
          <a:p>
            <a:r>
              <a:rPr lang="en-US" dirty="0" smtClean="0"/>
              <a:t>Consider Fibonacci sequence of numbers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76400"/>
            <a:ext cx="6555179" cy="1371600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733800"/>
            <a:ext cx="8597900" cy="2286000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6" name="Explosion 1 5"/>
          <p:cNvSpPr/>
          <p:nvPr/>
        </p:nvSpPr>
        <p:spPr>
          <a:xfrm>
            <a:off x="5715001" y="2667000"/>
            <a:ext cx="3428999" cy="3886200"/>
          </a:xfrm>
          <a:prstGeom prst="irregularSeal1">
            <a:avLst/>
          </a:prstGeom>
          <a:solidFill>
            <a:schemeClr val="accent2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This looks very natural but is very inefficient implementation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742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calls of </a:t>
            </a:r>
            <a:r>
              <a:rPr lang="en-US" dirty="0" err="1" smtClean="0"/>
              <a:t>fibo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38600" y="838200"/>
            <a:ext cx="10668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fib(4)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4000" y="1905000"/>
            <a:ext cx="10668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fib(3)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505200" y="3200400"/>
            <a:ext cx="10668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fib(1)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505200" y="4191000"/>
            <a:ext cx="10668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021527" y="3124200"/>
            <a:ext cx="10668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fib(2)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0927" y="4114800"/>
            <a:ext cx="10668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fib(1)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012127" y="4114800"/>
            <a:ext cx="10668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fib(0)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0927" y="5105400"/>
            <a:ext cx="10668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012127" y="5105400"/>
            <a:ext cx="10668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3" name="Straight Connector 22"/>
          <p:cNvCxnSpPr>
            <a:stCxn id="5" idx="4"/>
            <a:endCxn id="7" idx="0"/>
          </p:cNvCxnSpPr>
          <p:nvPr/>
        </p:nvCxnSpPr>
        <p:spPr>
          <a:xfrm flipH="1">
            <a:off x="2057400" y="1447800"/>
            <a:ext cx="251460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4"/>
            <a:endCxn id="12" idx="0"/>
          </p:cNvCxnSpPr>
          <p:nvPr/>
        </p:nvCxnSpPr>
        <p:spPr>
          <a:xfrm>
            <a:off x="2057400" y="2514600"/>
            <a:ext cx="198120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4"/>
            <a:endCxn id="14" idx="0"/>
          </p:cNvCxnSpPr>
          <p:nvPr/>
        </p:nvCxnSpPr>
        <p:spPr>
          <a:xfrm flipH="1">
            <a:off x="1554927" y="2514600"/>
            <a:ext cx="502473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2" idx="4"/>
            <a:endCxn id="13" idx="0"/>
          </p:cNvCxnSpPr>
          <p:nvPr/>
        </p:nvCxnSpPr>
        <p:spPr>
          <a:xfrm>
            <a:off x="4038600" y="3810000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4" idx="4"/>
            <a:endCxn id="15" idx="0"/>
          </p:cNvCxnSpPr>
          <p:nvPr/>
        </p:nvCxnSpPr>
        <p:spPr>
          <a:xfrm flipH="1">
            <a:off x="564327" y="3733800"/>
            <a:ext cx="9906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17" idx="0"/>
          </p:cNvCxnSpPr>
          <p:nvPr/>
        </p:nvCxnSpPr>
        <p:spPr>
          <a:xfrm>
            <a:off x="1554927" y="3733800"/>
            <a:ext cx="9906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4"/>
            <a:endCxn id="18" idx="0"/>
          </p:cNvCxnSpPr>
          <p:nvPr/>
        </p:nvCxnSpPr>
        <p:spPr>
          <a:xfrm>
            <a:off x="564327" y="4724400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7" idx="4"/>
            <a:endCxn id="19" idx="0"/>
          </p:cNvCxnSpPr>
          <p:nvPr/>
        </p:nvCxnSpPr>
        <p:spPr>
          <a:xfrm>
            <a:off x="2545527" y="4724400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7010400" y="1981200"/>
            <a:ext cx="10668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fib(2)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6019800" y="2971800"/>
            <a:ext cx="10668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fib(1)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8001000" y="2971800"/>
            <a:ext cx="10668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fib(0)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6019800" y="3962400"/>
            <a:ext cx="10668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8001000" y="3962400"/>
            <a:ext cx="10668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91" name="Straight Connector 90"/>
          <p:cNvCxnSpPr>
            <a:stCxn id="5" idx="4"/>
            <a:endCxn id="86" idx="0"/>
          </p:cNvCxnSpPr>
          <p:nvPr/>
        </p:nvCxnSpPr>
        <p:spPr>
          <a:xfrm>
            <a:off x="4572000" y="1447800"/>
            <a:ext cx="29718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6" idx="4"/>
            <a:endCxn id="87" idx="0"/>
          </p:cNvCxnSpPr>
          <p:nvPr/>
        </p:nvCxnSpPr>
        <p:spPr>
          <a:xfrm flipH="1">
            <a:off x="6553200" y="2590800"/>
            <a:ext cx="9906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6" idx="4"/>
            <a:endCxn id="88" idx="0"/>
          </p:cNvCxnSpPr>
          <p:nvPr/>
        </p:nvCxnSpPr>
        <p:spPr>
          <a:xfrm>
            <a:off x="7543800" y="2590800"/>
            <a:ext cx="9906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7" idx="4"/>
            <a:endCxn id="89" idx="0"/>
          </p:cNvCxnSpPr>
          <p:nvPr/>
        </p:nvCxnSpPr>
        <p:spPr>
          <a:xfrm>
            <a:off x="6553200" y="3581400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8" idx="4"/>
            <a:endCxn id="90" idx="0"/>
          </p:cNvCxnSpPr>
          <p:nvPr/>
        </p:nvCxnSpPr>
        <p:spPr>
          <a:xfrm>
            <a:off x="8534400" y="3581400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169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86" grpId="0" animBg="1"/>
      <p:bldP spid="87" grpId="0" animBg="1"/>
      <p:bldP spid="88" grpId="0" animBg="1"/>
      <p:bldP spid="89" grpId="0" animBg="1"/>
      <p:bldP spid="9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fractals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3999"/>
            <a:ext cx="4189178" cy="34290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524000"/>
            <a:ext cx="3771900" cy="34290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94930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Characteristics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Recursive vs. Iteration, Back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9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vs.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recursive algorithms can also be easily implemented with loops</a:t>
            </a:r>
          </a:p>
          <a:p>
            <a:pPr lvl="1"/>
            <a:r>
              <a:rPr lang="en-US" dirty="0" smtClean="0"/>
              <a:t>When possible, it is usually better to use iteration</a:t>
            </a:r>
          </a:p>
          <a:p>
            <a:pPr lvl="1"/>
            <a:r>
              <a:rPr lang="en-US" dirty="0" smtClean="0"/>
              <a:t>Since we don’t have the overhead of run-time stack</a:t>
            </a:r>
          </a:p>
          <a:p>
            <a:r>
              <a:rPr lang="en-US" dirty="0" smtClean="0"/>
              <a:t>Other recursive algorithms are very difficult to do any other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55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solving some problems</a:t>
            </a:r>
          </a:p>
          <a:p>
            <a:pPr lvl="1"/>
            <a:r>
              <a:rPr lang="en-US" dirty="0" smtClean="0"/>
              <a:t>There are different ways leading from a given position</a:t>
            </a:r>
          </a:p>
          <a:p>
            <a:pPr lvl="1"/>
            <a:r>
              <a:rPr lang="en-US" dirty="0" smtClean="0"/>
              <a:t>None of them known to lead to a solution.</a:t>
            </a:r>
          </a:p>
          <a:p>
            <a:r>
              <a:rPr lang="en-US" dirty="0" smtClean="0"/>
              <a:t>After trying one path unsuccessfully</a:t>
            </a:r>
          </a:p>
          <a:p>
            <a:pPr lvl="1"/>
            <a:r>
              <a:rPr lang="en-US" dirty="0" smtClean="0"/>
              <a:t>Return to this crossroad and </a:t>
            </a:r>
          </a:p>
          <a:p>
            <a:pPr lvl="1"/>
            <a:r>
              <a:rPr lang="en-US" dirty="0" smtClean="0"/>
              <a:t>Try to find a solution using another path.</a:t>
            </a:r>
          </a:p>
          <a:p>
            <a:r>
              <a:rPr lang="en-US" dirty="0" smtClean="0"/>
              <a:t>We must ensure </a:t>
            </a:r>
          </a:p>
          <a:p>
            <a:pPr lvl="1"/>
            <a:r>
              <a:rPr lang="en-US" dirty="0" smtClean="0"/>
              <a:t>Such a return is possible and </a:t>
            </a:r>
          </a:p>
          <a:p>
            <a:pPr lvl="1"/>
            <a:r>
              <a:rPr lang="en-US" dirty="0" smtClean="0"/>
              <a:t>All paths can be tried.</a:t>
            </a:r>
          </a:p>
          <a:p>
            <a:r>
              <a:rPr lang="en-US" dirty="0" smtClean="0"/>
              <a:t>Technique is called backtracking.</a:t>
            </a:r>
          </a:p>
          <a:p>
            <a:r>
              <a:rPr lang="en-US" dirty="0" smtClean="0"/>
              <a:t>This technique is used in artificial intelligence</a:t>
            </a:r>
          </a:p>
          <a:p>
            <a:pPr lvl="1"/>
            <a:r>
              <a:rPr lang="en-US" dirty="0" smtClean="0"/>
              <a:t>One of the problem which backtracking is very useful is the n-queens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7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4-queens problem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52400" y="1143001"/>
            <a:ext cx="3581400" cy="2743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Each choice leads to another set of choices. </a:t>
            </a:r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/>
              <a:t>one choice and continue.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reach a dead end, go back to previous choice and try next alternative.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4551" r="34551"/>
          <a:stretch>
            <a:fillRect/>
          </a:stretch>
        </p:blipFill>
        <p:spPr/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143000"/>
            <a:ext cx="5181600" cy="5312998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64259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definitions and 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Definitions, convert to binary, and factorial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2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4-queens problem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813330" cy="3124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091929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at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75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Summaries</a:t>
            </a:r>
            <a:endParaRPr lang="en-US" dirty="0">
              <a:latin typeface="Calibri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dirty="0">
                <a:latin typeface="Calibri" charset="0"/>
              </a:rPr>
              <a:t>Recursive definition</a:t>
            </a:r>
          </a:p>
          <a:p>
            <a:r>
              <a:rPr lang="en-US" dirty="0">
                <a:latin typeface="Calibri" charset="0"/>
              </a:rPr>
              <a:t>Method calls and recursion implementation</a:t>
            </a:r>
          </a:p>
          <a:p>
            <a:r>
              <a:rPr lang="en-US" dirty="0">
                <a:latin typeface="Calibri" charset="0"/>
              </a:rPr>
              <a:t>Anatomy of a recursive call</a:t>
            </a:r>
          </a:p>
          <a:p>
            <a:r>
              <a:rPr lang="en-US" dirty="0">
                <a:latin typeface="Calibri" charset="0"/>
              </a:rPr>
              <a:t>Tail recursion</a:t>
            </a:r>
          </a:p>
          <a:p>
            <a:r>
              <a:rPr lang="en-US" dirty="0">
                <a:latin typeface="Calibri" charset="0"/>
              </a:rPr>
              <a:t>Non-tail recursion</a:t>
            </a:r>
          </a:p>
          <a:p>
            <a:r>
              <a:rPr lang="en-US" dirty="0">
                <a:latin typeface="Calibri" charset="0"/>
              </a:rPr>
              <a:t>Indirect recursion (*)</a:t>
            </a:r>
          </a:p>
          <a:p>
            <a:r>
              <a:rPr lang="en-US" dirty="0">
                <a:latin typeface="Calibri" charset="0"/>
              </a:rPr>
              <a:t>Nested recursion (*)</a:t>
            </a:r>
          </a:p>
          <a:p>
            <a:r>
              <a:rPr lang="en-US" dirty="0">
                <a:latin typeface="Calibri" charset="0"/>
              </a:rPr>
              <a:t>Excessive recursion</a:t>
            </a:r>
          </a:p>
          <a:p>
            <a:r>
              <a:rPr lang="en-US" dirty="0">
                <a:latin typeface="Calibri" charset="0"/>
              </a:rPr>
              <a:t>Backtracking (*)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90271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Recursive definition or inductive definition</a:t>
            </a:r>
          </a:p>
          <a:p>
            <a:pPr lvl="1"/>
            <a:r>
              <a:rPr lang="en-US" dirty="0" smtClean="0"/>
              <a:t>Defining something in term of itself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it to work, the definition must</a:t>
            </a:r>
          </a:p>
          <a:p>
            <a:pPr lvl="1"/>
            <a:r>
              <a:rPr lang="en-US" dirty="0" smtClean="0"/>
              <a:t>Well-founded</a:t>
            </a:r>
          </a:p>
          <a:p>
            <a:pPr lvl="1"/>
            <a:r>
              <a:rPr lang="en-US" dirty="0" smtClean="0"/>
              <a:t>Avoid infinite regress</a:t>
            </a:r>
          </a:p>
          <a:p>
            <a:r>
              <a:rPr lang="en-US" dirty="0" smtClean="0"/>
              <a:t>It consists of at least two parts</a:t>
            </a:r>
          </a:p>
          <a:p>
            <a:pPr lvl="1"/>
            <a:r>
              <a:rPr lang="en-US" dirty="0" smtClean="0"/>
              <a:t>Base case (ground case) that doesn’t reference to itself</a:t>
            </a:r>
          </a:p>
          <a:p>
            <a:pPr lvl="1"/>
            <a:r>
              <a:rPr lang="en-US" dirty="0" smtClean="0"/>
              <a:t>Inductive case contains a reference to its own type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447404"/>
              </p:ext>
            </p:extLst>
          </p:nvPr>
        </p:nvGraphicFramePr>
        <p:xfrm>
          <a:off x="2819400" y="2133600"/>
          <a:ext cx="2764119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2349500" imgH="647700" progId="Equation.3">
                  <p:embed/>
                </p:oleObj>
              </mc:Choice>
              <mc:Fallback>
                <p:oleObj name="Equation" r:id="rId3" imgW="23495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2133600"/>
                        <a:ext cx="2764119" cy="762000"/>
                      </a:xfrm>
                      <a:prstGeom prst="rect">
                        <a:avLst/>
                      </a:prstGeom>
                      <a:ln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984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program/algorithm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program/algorithm is one that calls itself</a:t>
            </a:r>
          </a:p>
          <a:p>
            <a:r>
              <a:rPr lang="en-US" dirty="0" smtClean="0"/>
              <a:t>There are three basic rules for developing recursive algorithms</a:t>
            </a:r>
          </a:p>
          <a:p>
            <a:pPr lvl="1"/>
            <a:r>
              <a:rPr lang="en-US" dirty="0" smtClean="0"/>
              <a:t>Know how to take one step</a:t>
            </a:r>
          </a:p>
          <a:p>
            <a:pPr lvl="1"/>
            <a:r>
              <a:rPr lang="en-US" dirty="0" smtClean="0"/>
              <a:t>Break each problem down into one step plus a smaller problem</a:t>
            </a:r>
          </a:p>
          <a:p>
            <a:pPr lvl="1"/>
            <a:r>
              <a:rPr lang="en-US" dirty="0" smtClean="0"/>
              <a:t>Know how and when to 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0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to binary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828800"/>
            <a:ext cx="990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8800" y="24384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1828800"/>
            <a:ext cx="990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7" idx="1"/>
          </p:cNvCxnSpPr>
          <p:nvPr/>
        </p:nvCxnSpPr>
        <p:spPr>
          <a:xfrm>
            <a:off x="1143000" y="2019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>
          <a:xfrm>
            <a:off x="1143000" y="20193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95400" y="1676400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66800" y="2221468"/>
            <a:ext cx="5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505200" y="24384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505200" y="1828800"/>
            <a:ext cx="990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2819400" y="2019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9" idx="1"/>
          </p:cNvCxnSpPr>
          <p:nvPr/>
        </p:nvCxnSpPr>
        <p:spPr>
          <a:xfrm>
            <a:off x="2819400" y="20193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71800" y="1676400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43200" y="2221468"/>
            <a:ext cx="5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181600" y="24384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181600" y="1828800"/>
            <a:ext cx="990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30" idx="1"/>
          </p:cNvCxnSpPr>
          <p:nvPr/>
        </p:nvCxnSpPr>
        <p:spPr>
          <a:xfrm>
            <a:off x="4495800" y="2019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9" idx="1"/>
          </p:cNvCxnSpPr>
          <p:nvPr/>
        </p:nvCxnSpPr>
        <p:spPr>
          <a:xfrm>
            <a:off x="4495800" y="20193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48200" y="1676400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419600" y="2221468"/>
            <a:ext cx="5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%2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58000" y="24384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58000" y="1828800"/>
            <a:ext cx="990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7" name="Straight Arrow Connector 36"/>
          <p:cNvCxnSpPr>
            <a:endCxn id="36" idx="1"/>
          </p:cNvCxnSpPr>
          <p:nvPr/>
        </p:nvCxnSpPr>
        <p:spPr>
          <a:xfrm>
            <a:off x="6172200" y="2019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5" idx="1"/>
          </p:cNvCxnSpPr>
          <p:nvPr/>
        </p:nvCxnSpPr>
        <p:spPr>
          <a:xfrm>
            <a:off x="6172200" y="20193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24600" y="1676400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96000" y="2221468"/>
            <a:ext cx="5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%2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848600" y="1981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484482" y="1764268"/>
            <a:ext cx="65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43" name="Freeform 42"/>
          <p:cNvSpPr/>
          <p:nvPr/>
        </p:nvSpPr>
        <p:spPr>
          <a:xfrm>
            <a:off x="7889875" y="2063750"/>
            <a:ext cx="944563" cy="572492"/>
          </a:xfrm>
          <a:custGeom>
            <a:avLst/>
            <a:gdLst>
              <a:gd name="connsiteX0" fmla="*/ 944563 w 944563"/>
              <a:gd name="connsiteY0" fmla="*/ 0 h 572492"/>
              <a:gd name="connsiteX1" fmla="*/ 777875 w 944563"/>
              <a:gd name="connsiteY1" fmla="*/ 492125 h 572492"/>
              <a:gd name="connsiteX2" fmla="*/ 0 w 944563"/>
              <a:gd name="connsiteY2" fmla="*/ 571500 h 57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563" h="572492">
                <a:moveTo>
                  <a:pt x="944563" y="0"/>
                </a:moveTo>
                <a:cubicBezTo>
                  <a:pt x="939932" y="198437"/>
                  <a:pt x="935302" y="396875"/>
                  <a:pt x="777875" y="492125"/>
                </a:cubicBezTo>
                <a:cubicBezTo>
                  <a:pt x="620448" y="587375"/>
                  <a:pt x="0" y="571500"/>
                  <a:pt x="0" y="571500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956930" y="2587823"/>
            <a:ext cx="65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return</a:t>
            </a:r>
            <a:endParaRPr lang="en-US" sz="1400" dirty="0"/>
          </a:p>
        </p:txBody>
      </p:sp>
      <p:cxnSp>
        <p:nvCxnSpPr>
          <p:cNvPr id="46" name="Straight Arrow Connector 45"/>
          <p:cNvCxnSpPr>
            <a:stCxn id="35" idx="1"/>
            <a:endCxn id="29" idx="3"/>
          </p:cNvCxnSpPr>
          <p:nvPr/>
        </p:nvCxnSpPr>
        <p:spPr>
          <a:xfrm flipH="1">
            <a:off x="6172200" y="26289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178659" y="2587823"/>
            <a:ext cx="65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return</a:t>
            </a:r>
            <a:endParaRPr lang="en-US" sz="1400" dirty="0"/>
          </a:p>
        </p:txBody>
      </p:sp>
      <p:cxnSp>
        <p:nvCxnSpPr>
          <p:cNvPr id="52" name="Straight Arrow Connector 51"/>
          <p:cNvCxnSpPr>
            <a:stCxn id="35" idx="2"/>
            <a:endCxn id="53" idx="0"/>
          </p:cNvCxnSpPr>
          <p:nvPr/>
        </p:nvCxnSpPr>
        <p:spPr>
          <a:xfrm>
            <a:off x="7353300" y="2819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858000" y="33528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315200" y="2895600"/>
            <a:ext cx="6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</a:t>
            </a:r>
            <a:endParaRPr lang="en-US" dirty="0"/>
          </a:p>
        </p:txBody>
      </p:sp>
      <p:cxnSp>
        <p:nvCxnSpPr>
          <p:cNvPr id="56" name="Straight Arrow Connector 55"/>
          <p:cNvCxnSpPr>
            <a:endCxn id="57" idx="0"/>
          </p:cNvCxnSpPr>
          <p:nvPr/>
        </p:nvCxnSpPr>
        <p:spPr>
          <a:xfrm>
            <a:off x="5676900" y="2819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181600" y="33528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638800" y="2895600"/>
            <a:ext cx="6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4495800" y="26289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502259" y="2587823"/>
            <a:ext cx="65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return</a:t>
            </a:r>
            <a:endParaRPr lang="en-US" sz="1400" dirty="0"/>
          </a:p>
        </p:txBody>
      </p:sp>
      <p:cxnSp>
        <p:nvCxnSpPr>
          <p:cNvPr id="61" name="Straight Arrow Connector 60"/>
          <p:cNvCxnSpPr>
            <a:endCxn id="62" idx="0"/>
          </p:cNvCxnSpPr>
          <p:nvPr/>
        </p:nvCxnSpPr>
        <p:spPr>
          <a:xfrm>
            <a:off x="4000500" y="2819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505200" y="33528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962400" y="2895600"/>
            <a:ext cx="6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2819400" y="26289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25859" y="2587823"/>
            <a:ext cx="65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return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endCxn id="67" idx="0"/>
          </p:cNvCxnSpPr>
          <p:nvPr/>
        </p:nvCxnSpPr>
        <p:spPr>
          <a:xfrm>
            <a:off x="2324100" y="2819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828800" y="33528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286000" y="2895600"/>
            <a:ext cx="6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52400" y="4038600"/>
            <a:ext cx="990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828800" y="4038600"/>
            <a:ext cx="990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0</a:t>
            </a:r>
            <a:endParaRPr lang="en-US" baseline="30000" dirty="0"/>
          </a:p>
        </p:txBody>
      </p:sp>
      <p:sp>
        <p:nvSpPr>
          <p:cNvPr id="71" name="Rectangle 70"/>
          <p:cNvSpPr/>
          <p:nvPr/>
        </p:nvSpPr>
        <p:spPr>
          <a:xfrm>
            <a:off x="3505200" y="4038600"/>
            <a:ext cx="990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72" name="Rectangle 71"/>
          <p:cNvSpPr/>
          <p:nvPr/>
        </p:nvSpPr>
        <p:spPr>
          <a:xfrm>
            <a:off x="5181600" y="4038600"/>
            <a:ext cx="990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73" name="Rectangle 72"/>
          <p:cNvSpPr/>
          <p:nvPr/>
        </p:nvSpPr>
        <p:spPr>
          <a:xfrm>
            <a:off x="6858000" y="4038600"/>
            <a:ext cx="990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20741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500"/>
                            </p:stCondLst>
                            <p:childTnLst>
                              <p:par>
                                <p:cTn id="1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500"/>
                            </p:stCondLst>
                            <p:childTnLst>
                              <p:par>
                                <p:cTn id="1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3000"/>
                            </p:stCondLst>
                            <p:childTnLst>
                              <p:par>
                                <p:cTn id="1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/>
      <p:bldP spid="18" grpId="0"/>
      <p:bldP spid="19" grpId="0" animBg="1"/>
      <p:bldP spid="20" grpId="0" animBg="1"/>
      <p:bldP spid="23" grpId="0"/>
      <p:bldP spid="24" grpId="0"/>
      <p:bldP spid="29" grpId="0" animBg="1"/>
      <p:bldP spid="30" grpId="0" animBg="1"/>
      <p:bldP spid="33" grpId="0"/>
      <p:bldP spid="34" grpId="0"/>
      <p:bldP spid="35" grpId="0" animBg="1"/>
      <p:bldP spid="36" grpId="0" animBg="1"/>
      <p:bldP spid="39" grpId="0"/>
      <p:bldP spid="40" grpId="0"/>
      <p:bldP spid="42" grpId="0"/>
      <p:bldP spid="43" grpId="0" animBg="1"/>
      <p:bldP spid="44" grpId="0"/>
      <p:bldP spid="47" grpId="0"/>
      <p:bldP spid="53" grpId="0" animBg="1"/>
      <p:bldP spid="55" grpId="0"/>
      <p:bldP spid="57" grpId="0" animBg="1"/>
      <p:bldP spid="58" grpId="0"/>
      <p:bldP spid="60" grpId="0"/>
      <p:bldP spid="62" grpId="0" animBg="1"/>
      <p:bldP spid="63" grpId="0"/>
      <p:bldP spid="65" grpId="0"/>
      <p:bldP spid="67" grpId="0" animBg="1"/>
      <p:bldP spid="68" grpId="0"/>
      <p:bldP spid="70" grpId="0" animBg="1"/>
      <p:bldP spid="71" grpId="0" animBg="1"/>
      <p:bldP spid="72" grpId="0" animBg="1"/>
      <p:bldP spid="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to binary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066800"/>
            <a:ext cx="8783589" cy="5029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64679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definitions are used in defining functions or sequences of elements</a:t>
            </a:r>
          </a:p>
          <a:p>
            <a:r>
              <a:rPr lang="en-US" dirty="0" smtClean="0"/>
              <a:t>Purpose of recursive definition</a:t>
            </a:r>
          </a:p>
          <a:p>
            <a:pPr lvl="1"/>
            <a:r>
              <a:rPr lang="en-US" dirty="0" smtClean="0"/>
              <a:t>Generating new elements</a:t>
            </a:r>
          </a:p>
          <a:p>
            <a:pPr lvl="1"/>
            <a:r>
              <a:rPr lang="en-US" dirty="0" smtClean="0"/>
              <a:t>Testing whether an element belongs to a set (*)</a:t>
            </a:r>
          </a:p>
          <a:p>
            <a:r>
              <a:rPr lang="en-US" dirty="0" smtClean="0"/>
              <a:t>(*) The problem is solved by reducing it to a simpler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02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factorial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Factorial of number n definition</a:t>
            </a:r>
          </a:p>
          <a:p>
            <a:pPr lvl="1"/>
            <a:r>
              <a:rPr lang="en-US" dirty="0" smtClean="0"/>
              <a:t>Denoted as: n!</a:t>
            </a:r>
          </a:p>
          <a:p>
            <a:pPr lvl="1"/>
            <a:r>
              <a:rPr lang="en-US" dirty="0" smtClean="0"/>
              <a:t>Equals: 1 if n = 0 (anchor/sentinel point)</a:t>
            </a:r>
          </a:p>
          <a:p>
            <a:pPr lvl="1"/>
            <a:r>
              <a:rPr lang="en-US" dirty="0" smtClean="0"/>
              <a:t>Equals: n*(n-1)! If n&gt;0 (inductive step)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429000"/>
            <a:ext cx="8417134" cy="2514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17365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3292</TotalTime>
  <Words>1105</Words>
  <Application>Microsoft Macintosh PowerPoint</Application>
  <PresentationFormat>On-screen Show (4:3)</PresentationFormat>
  <Paragraphs>202</Paragraphs>
  <Slides>32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FGRTemplate</vt:lpstr>
      <vt:lpstr>Equation</vt:lpstr>
      <vt:lpstr>Recursion</vt:lpstr>
      <vt:lpstr>Objectives</vt:lpstr>
      <vt:lpstr>Recursion definitions and examples</vt:lpstr>
      <vt:lpstr>Recursive definition</vt:lpstr>
      <vt:lpstr>Recursive program/algorithm</vt:lpstr>
      <vt:lpstr>Convert to binary example</vt:lpstr>
      <vt:lpstr>Convert to binary example</vt:lpstr>
      <vt:lpstr>Recursion application</vt:lpstr>
      <vt:lpstr>Example – factorial calculation</vt:lpstr>
      <vt:lpstr>Method calls and recursion implementation</vt:lpstr>
      <vt:lpstr>How does recursion actually work?</vt:lpstr>
      <vt:lpstr>How does recursion actually work?</vt:lpstr>
      <vt:lpstr>Creating an activation record</vt:lpstr>
      <vt:lpstr>Anatomy of a recursive call</vt:lpstr>
      <vt:lpstr>Direct recursion</vt:lpstr>
      <vt:lpstr>Tail recursion</vt:lpstr>
      <vt:lpstr>Non-tail recursion</vt:lpstr>
      <vt:lpstr>Converting recursion to iterative</vt:lpstr>
      <vt:lpstr>Example</vt:lpstr>
      <vt:lpstr>OTHER recursion TYPES (required to understand essential features only)</vt:lpstr>
      <vt:lpstr>Indirect recursion</vt:lpstr>
      <vt:lpstr>Nested recursion</vt:lpstr>
      <vt:lpstr>Excessive recursion</vt:lpstr>
      <vt:lpstr>Tree calls of fibo</vt:lpstr>
      <vt:lpstr>Drawing fractals</vt:lpstr>
      <vt:lpstr>RECURSIVE Characteristics</vt:lpstr>
      <vt:lpstr>Recursion vs. Iteration</vt:lpstr>
      <vt:lpstr>Back tracking</vt:lpstr>
      <vt:lpstr>4-queens problem</vt:lpstr>
      <vt:lpstr>4-queens problem</vt:lpstr>
      <vt:lpstr>Reading at home</vt:lpstr>
      <vt:lpstr>Summaries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phamvanvung</cp:lastModifiedBy>
  <cp:revision>233</cp:revision>
  <dcterms:created xsi:type="dcterms:W3CDTF">2013-07-03T07:19:54Z</dcterms:created>
  <dcterms:modified xsi:type="dcterms:W3CDTF">2015-09-12T06:39:35Z</dcterms:modified>
</cp:coreProperties>
</file>