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79" r:id="rId2"/>
    <p:sldId id="280" r:id="rId3"/>
    <p:sldId id="355" r:id="rId4"/>
    <p:sldId id="356" r:id="rId5"/>
    <p:sldId id="359" r:id="rId6"/>
    <p:sldId id="374" r:id="rId7"/>
    <p:sldId id="357" r:id="rId8"/>
    <p:sldId id="283" r:id="rId9"/>
    <p:sldId id="284" r:id="rId10"/>
    <p:sldId id="285" r:id="rId11"/>
    <p:sldId id="286" r:id="rId12"/>
    <p:sldId id="287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288" r:id="rId22"/>
    <p:sldId id="289" r:id="rId23"/>
    <p:sldId id="290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66" r:id="rId36"/>
    <p:sldId id="361" r:id="rId37"/>
    <p:sldId id="362" r:id="rId38"/>
    <p:sldId id="363" r:id="rId39"/>
    <p:sldId id="367" r:id="rId40"/>
    <p:sldId id="315" r:id="rId41"/>
    <p:sldId id="317" r:id="rId42"/>
    <p:sldId id="320" r:id="rId43"/>
    <p:sldId id="330" r:id="rId44"/>
    <p:sldId id="318" r:id="rId45"/>
    <p:sldId id="325" r:id="rId46"/>
    <p:sldId id="326" r:id="rId47"/>
    <p:sldId id="328" r:id="rId48"/>
    <p:sldId id="329" r:id="rId49"/>
    <p:sldId id="344" r:id="rId50"/>
    <p:sldId id="368" r:id="rId51"/>
    <p:sldId id="369" r:id="rId52"/>
    <p:sldId id="370" r:id="rId53"/>
    <p:sldId id="371" r:id="rId54"/>
    <p:sldId id="372" r:id="rId55"/>
    <p:sldId id="373" r:id="rId56"/>
    <p:sldId id="375" r:id="rId57"/>
    <p:sldId id="335" r:id="rId58"/>
    <p:sldId id="338" r:id="rId59"/>
    <p:sldId id="337" r:id="rId60"/>
    <p:sldId id="339" r:id="rId61"/>
    <p:sldId id="340" r:id="rId62"/>
    <p:sldId id="341" r:id="rId63"/>
    <p:sldId id="376" r:id="rId64"/>
    <p:sldId id="281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3" autoAdjust="0"/>
    <p:restoredTop sz="98556" autoAdjust="0"/>
  </p:normalViewPr>
  <p:slideViewPr>
    <p:cSldViewPr>
      <p:cViewPr varScale="1">
        <p:scale>
          <a:sx n="120" d="100"/>
          <a:sy n="120" d="100"/>
        </p:scale>
        <p:origin x="12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7543800" cy="528469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07115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347303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4238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2286000" y="914400"/>
            <a:ext cx="2362200" cy="1371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q from the unsorted array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5257800" y="1224757"/>
            <a:ext cx="2362200" cy="1371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q into the right place of the sorted array</a:t>
            </a:r>
          </a:p>
        </p:txBody>
      </p:sp>
    </p:spTree>
    <p:extLst>
      <p:ext uri="{BB962C8B-B14F-4D97-AF65-F5344CB8AC3E}">
        <p14:creationId xmlns:p14="http://schemas.microsoft.com/office/powerpoint/2010/main" val="288979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ext Box 4"/>
          <p:cNvSpPr txBox="1">
            <a:spLocks noChangeArrowheads="1"/>
          </p:cNvSpPr>
          <p:nvPr/>
        </p:nvSpPr>
        <p:spPr bwMode="auto">
          <a:xfrm>
            <a:off x="127476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0946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0947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0948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0949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0950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095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0C7D296-CFB2-9E47-A62A-2F018101E1F9}" type="slidenum">
              <a:rPr lang="en-US" sz="1400"/>
              <a:pPr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7352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ext Box 4"/>
          <p:cNvSpPr txBox="1">
            <a:spLocks noChangeArrowheads="1"/>
          </p:cNvSpPr>
          <p:nvPr/>
        </p:nvSpPr>
        <p:spPr bwMode="auto">
          <a:xfrm>
            <a:off x="127476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1970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1971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1972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1973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1974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1975" name="Text Box 10"/>
          <p:cNvSpPr txBox="1">
            <a:spLocks noChangeArrowheads="1"/>
          </p:cNvSpPr>
          <p:nvPr/>
        </p:nvSpPr>
        <p:spPr bwMode="auto">
          <a:xfrm>
            <a:off x="1233488" y="3430588"/>
            <a:ext cx="676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11976" name="Text Box 11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1977" name="Text Box 12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1978" name="Text Box 13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1979" name="Text Box 14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1980" name="Text Box 15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1981" name="Text Box 16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198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9EDFADA-DC33-0344-B975-2D5D5587CCDA}" type="slidenum">
              <a:rPr lang="en-US" sz="1400"/>
              <a:pPr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8103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ext Box 4"/>
          <p:cNvSpPr txBox="1">
            <a:spLocks noChangeArrowheads="1"/>
          </p:cNvSpPr>
          <p:nvPr/>
        </p:nvSpPr>
        <p:spPr bwMode="auto">
          <a:xfrm>
            <a:off x="127476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2994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2995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2996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2997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2998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2999" name="Text Box 10"/>
          <p:cNvSpPr txBox="1">
            <a:spLocks noChangeArrowheads="1"/>
          </p:cNvSpPr>
          <p:nvPr/>
        </p:nvSpPr>
        <p:spPr bwMode="auto">
          <a:xfrm>
            <a:off x="1233488" y="3430588"/>
            <a:ext cx="676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13000" name="Text Box 11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3001" name="Text Box 12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3002" name="Text Box 13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3003" name="Text Box 14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3004" name="Text Box 15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3005" name="Text Box 16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213006" name="Text Box 17"/>
          <p:cNvSpPr txBox="1">
            <a:spLocks noChangeArrowheads="1"/>
          </p:cNvSpPr>
          <p:nvPr/>
        </p:nvSpPr>
        <p:spPr bwMode="auto">
          <a:xfrm>
            <a:off x="1335088" y="47196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3007" name="Text Box 18"/>
          <p:cNvSpPr txBox="1">
            <a:spLocks noChangeArrowheads="1"/>
          </p:cNvSpPr>
          <p:nvPr/>
        </p:nvSpPr>
        <p:spPr bwMode="auto">
          <a:xfrm>
            <a:off x="2554288" y="47466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3008" name="Text Box 19"/>
          <p:cNvSpPr txBox="1">
            <a:spLocks noChangeArrowheads="1"/>
          </p:cNvSpPr>
          <p:nvPr/>
        </p:nvSpPr>
        <p:spPr bwMode="auto">
          <a:xfrm>
            <a:off x="7381875" y="47228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3009" name="Text Box 20"/>
          <p:cNvSpPr txBox="1">
            <a:spLocks noChangeArrowheads="1"/>
          </p:cNvSpPr>
          <p:nvPr/>
        </p:nvSpPr>
        <p:spPr bwMode="auto">
          <a:xfrm>
            <a:off x="6167438" y="47307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3010" name="Text Box 21"/>
          <p:cNvSpPr txBox="1">
            <a:spLocks noChangeArrowheads="1"/>
          </p:cNvSpPr>
          <p:nvPr/>
        </p:nvSpPr>
        <p:spPr bwMode="auto">
          <a:xfrm>
            <a:off x="4954588" y="47402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3011" name="Text Box 22"/>
          <p:cNvSpPr txBox="1">
            <a:spLocks noChangeArrowheads="1"/>
          </p:cNvSpPr>
          <p:nvPr/>
        </p:nvSpPr>
        <p:spPr bwMode="auto">
          <a:xfrm>
            <a:off x="3759200" y="4718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>
            <a:off x="1489075" y="3513138"/>
            <a:ext cx="0" cy="1120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30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B45366-0E52-AE49-AB83-4594C7CB5A3E}" type="slidenum">
              <a:rPr lang="en-US" sz="1400"/>
              <a:pPr/>
              <a:t>15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87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ext Box 4"/>
          <p:cNvSpPr txBox="1">
            <a:spLocks noChangeArrowheads="1"/>
          </p:cNvSpPr>
          <p:nvPr/>
        </p:nvSpPr>
        <p:spPr bwMode="auto">
          <a:xfrm>
            <a:off x="1265238" y="427196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4018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4019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4020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4021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4022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4023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4024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4025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4026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4027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4028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4029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403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403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403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403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403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404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09591" name="Line 23"/>
          <p:cNvSpPr>
            <a:spLocks noChangeShapeType="1"/>
          </p:cNvSpPr>
          <p:nvPr/>
        </p:nvSpPr>
        <p:spPr bwMode="auto">
          <a:xfrm flipH="1">
            <a:off x="1139825" y="3287713"/>
            <a:ext cx="1274763" cy="873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92" name="Line 24"/>
          <p:cNvSpPr>
            <a:spLocks noChangeShapeType="1"/>
          </p:cNvSpPr>
          <p:nvPr/>
        </p:nvSpPr>
        <p:spPr bwMode="auto">
          <a:xfrm>
            <a:off x="1879600" y="4541838"/>
            <a:ext cx="534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AD230-B3DE-ED4C-9CA7-7746489B1DA8}" type="slidenum">
              <a:rPr lang="en-US" sz="1400"/>
              <a:pPr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1914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1" grpId="0" animBg="1"/>
      <p:bldP spid="1095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ext Box 4"/>
          <p:cNvSpPr txBox="1">
            <a:spLocks noChangeArrowheads="1"/>
          </p:cNvSpPr>
          <p:nvPr/>
        </p:nvSpPr>
        <p:spPr bwMode="auto">
          <a:xfrm>
            <a:off x="246538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5042" name="Text Box 5"/>
          <p:cNvSpPr txBox="1">
            <a:spLocks noChangeArrowheads="1"/>
          </p:cNvSpPr>
          <p:nvPr/>
        </p:nvSpPr>
        <p:spPr bwMode="auto">
          <a:xfrm>
            <a:off x="1212850" y="4202113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5043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5044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5045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5046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5047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5048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5049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5050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5051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5052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5053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5058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5059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5060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5061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5062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5063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10615" name="Line 23"/>
          <p:cNvSpPr>
            <a:spLocks noChangeShapeType="1"/>
          </p:cNvSpPr>
          <p:nvPr/>
        </p:nvSpPr>
        <p:spPr bwMode="auto">
          <a:xfrm>
            <a:off x="3903663" y="3432175"/>
            <a:ext cx="0" cy="820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505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760AA5E-B3D2-5E40-A711-4C22B4B95A2A}" type="slidenum">
              <a:rPr lang="en-US" sz="1400"/>
              <a:pPr/>
              <a:t>17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3869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ext Box 4"/>
          <p:cNvSpPr txBox="1">
            <a:spLocks noChangeArrowheads="1"/>
          </p:cNvSpPr>
          <p:nvPr/>
        </p:nvSpPr>
        <p:spPr bwMode="auto">
          <a:xfrm>
            <a:off x="246538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6066" name="Text Box 5"/>
          <p:cNvSpPr txBox="1">
            <a:spLocks noChangeArrowheads="1"/>
          </p:cNvSpPr>
          <p:nvPr/>
        </p:nvSpPr>
        <p:spPr bwMode="auto">
          <a:xfrm>
            <a:off x="1212850" y="4202113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6067" name="Text Box 6"/>
          <p:cNvSpPr txBox="1">
            <a:spLocks noChangeArrowheads="1"/>
          </p:cNvSpPr>
          <p:nvPr/>
        </p:nvSpPr>
        <p:spPr bwMode="auto">
          <a:xfrm>
            <a:off x="3668713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6068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6069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6070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6071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6072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6073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6074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6075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6076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6077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608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608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608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608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608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609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11639" name="Line 23"/>
          <p:cNvSpPr>
            <a:spLocks noChangeShapeType="1"/>
          </p:cNvSpPr>
          <p:nvPr/>
        </p:nvSpPr>
        <p:spPr bwMode="auto">
          <a:xfrm flipH="1">
            <a:off x="2147888" y="3113088"/>
            <a:ext cx="2660650" cy="118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113088" y="4448175"/>
            <a:ext cx="1649412" cy="9525"/>
            <a:chOff x="1961" y="2802"/>
            <a:chExt cx="1039" cy="6"/>
          </a:xfrm>
        </p:grpSpPr>
        <p:sp>
          <p:nvSpPr>
            <p:cNvPr id="216083" name="Line 25"/>
            <p:cNvSpPr>
              <a:spLocks noChangeShapeType="1"/>
            </p:cNvSpPr>
            <p:nvPr/>
          </p:nvSpPr>
          <p:spPr bwMode="auto">
            <a:xfrm>
              <a:off x="1961" y="2802"/>
              <a:ext cx="2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6084" name="Line 26"/>
            <p:cNvSpPr>
              <a:spLocks noChangeShapeType="1"/>
            </p:cNvSpPr>
            <p:nvPr/>
          </p:nvSpPr>
          <p:spPr bwMode="auto">
            <a:xfrm>
              <a:off x="2735" y="2808"/>
              <a:ext cx="2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60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F2A0CB-A893-C74B-8DF2-E9007E063BE8}" type="slidenum">
              <a:rPr lang="en-US" sz="1400"/>
              <a:pPr/>
              <a:t>18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827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ext Box 4"/>
          <p:cNvSpPr txBox="1">
            <a:spLocks noChangeArrowheads="1"/>
          </p:cNvSpPr>
          <p:nvPr/>
        </p:nvSpPr>
        <p:spPr bwMode="auto">
          <a:xfrm>
            <a:off x="362743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7090" name="Text Box 5"/>
          <p:cNvSpPr txBox="1">
            <a:spLocks noChangeArrowheads="1"/>
          </p:cNvSpPr>
          <p:nvPr/>
        </p:nvSpPr>
        <p:spPr bwMode="auto">
          <a:xfrm>
            <a:off x="1212850" y="4202113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7091" name="Text Box 6"/>
          <p:cNvSpPr txBox="1">
            <a:spLocks noChangeArrowheads="1"/>
          </p:cNvSpPr>
          <p:nvPr/>
        </p:nvSpPr>
        <p:spPr bwMode="auto">
          <a:xfrm>
            <a:off x="4830763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7092" name="Text Box 7"/>
          <p:cNvSpPr txBox="1">
            <a:spLocks noChangeArrowheads="1"/>
          </p:cNvSpPr>
          <p:nvPr/>
        </p:nvSpPr>
        <p:spPr bwMode="auto">
          <a:xfrm>
            <a:off x="2400300" y="421640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7093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7094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7095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7096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7097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7098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7099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7100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7101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710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710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710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710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710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711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710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BC1475-93A5-5C43-9145-A505CA44ED78}" type="slidenum">
              <a:rPr lang="en-US" sz="1400"/>
              <a:pPr/>
              <a:t>19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8303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Elementary Sorting Algorithms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Bubble Sort</a:t>
            </a:r>
          </a:p>
          <a:p>
            <a:r>
              <a:rPr lang="en-US" dirty="0"/>
              <a:t>Efficient Sorting Algorithms</a:t>
            </a:r>
          </a:p>
          <a:p>
            <a:pPr lvl="1"/>
            <a:r>
              <a:rPr lang="en-US" dirty="0"/>
              <a:t>Shell sort</a:t>
            </a:r>
          </a:p>
          <a:p>
            <a:pPr lvl="1"/>
            <a:r>
              <a:rPr lang="en-US" dirty="0"/>
              <a:t>Quick Sort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Heap sort</a:t>
            </a:r>
          </a:p>
          <a:p>
            <a:pPr lvl="1"/>
            <a:r>
              <a:rPr lang="en-US" dirty="0"/>
              <a:t>Radix Sort (*)</a:t>
            </a:r>
          </a:p>
          <a:p>
            <a:r>
              <a:rPr lang="en-US" dirty="0"/>
              <a:t>Sorting in </a:t>
            </a:r>
            <a:r>
              <a:rPr lang="en-US" dirty="0" err="1"/>
              <a:t>java.util</a:t>
            </a:r>
            <a:endParaRPr lang="en-US" dirty="0"/>
          </a:p>
          <a:p>
            <a:r>
              <a:rPr lang="en-US" dirty="0"/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ext Box 4"/>
          <p:cNvSpPr txBox="1">
            <a:spLocks noChangeArrowheads="1"/>
          </p:cNvSpPr>
          <p:nvPr/>
        </p:nvSpPr>
        <p:spPr bwMode="auto">
          <a:xfrm>
            <a:off x="362743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8114" name="Text Box 5"/>
          <p:cNvSpPr txBox="1">
            <a:spLocks noChangeArrowheads="1"/>
          </p:cNvSpPr>
          <p:nvPr/>
        </p:nvSpPr>
        <p:spPr bwMode="auto">
          <a:xfrm>
            <a:off x="1212850" y="421163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8115" name="Text Box 6"/>
          <p:cNvSpPr txBox="1">
            <a:spLocks noChangeArrowheads="1"/>
          </p:cNvSpPr>
          <p:nvPr/>
        </p:nvSpPr>
        <p:spPr bwMode="auto">
          <a:xfrm>
            <a:off x="4830763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400300" y="421640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8117" name="Text Box 8"/>
          <p:cNvSpPr txBox="1">
            <a:spLocks noChangeArrowheads="1"/>
          </p:cNvSpPr>
          <p:nvPr/>
        </p:nvSpPr>
        <p:spPr bwMode="auto">
          <a:xfrm>
            <a:off x="6080125" y="4213225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8118" name="Text Box 9"/>
          <p:cNvSpPr txBox="1">
            <a:spLocks noChangeArrowheads="1"/>
          </p:cNvSpPr>
          <p:nvPr/>
        </p:nvSpPr>
        <p:spPr bwMode="auto">
          <a:xfrm>
            <a:off x="7275513" y="420846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8119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8120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8121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8122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8123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8124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8125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8129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8130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8131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8132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8133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Insertion Sort</a:t>
            </a:r>
            <a:endParaRPr lang="en-US">
              <a:ea typeface="+mj-ea"/>
            </a:endParaRPr>
          </a:p>
        </p:txBody>
      </p:sp>
      <p:sp>
        <p:nvSpPr>
          <p:cNvPr id="2181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32DE884-45F1-174F-96DC-1512189C19E4}" type="slidenum">
              <a:rPr lang="en-US" sz="1400"/>
              <a:pPr/>
              <a:t>20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3211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insertion sort starts by considering the two first elements of the array data, which are data[0] and data[1]</a:t>
            </a:r>
          </a:p>
          <a:p>
            <a:r>
              <a:rPr lang="en-US" dirty="0"/>
              <a:t>Next, the third element, data[2], is considered and inserted into its proper place (ascending)</a:t>
            </a:r>
          </a:p>
          <a:p>
            <a:r>
              <a:rPr lang="en-US" dirty="0"/>
              <a:t>Its complexity is O(n2) and best case is O(n)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886200"/>
            <a:ext cx="8023501" cy="1477328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insertionsort</a:t>
            </a:r>
            <a:r>
              <a:rPr lang="en-US" dirty="0"/>
              <a:t>(data[])</a:t>
            </a:r>
          </a:p>
          <a:p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=0 to data.length-1</a:t>
            </a:r>
          </a:p>
          <a:p>
            <a:r>
              <a:rPr lang="en-US" dirty="0"/>
              <a:t>		</a:t>
            </a:r>
            <a:r>
              <a:rPr lang="en-US" dirty="0" err="1"/>
              <a:t>tmp</a:t>
            </a:r>
            <a:r>
              <a:rPr lang="en-US" dirty="0"/>
              <a:t>=data[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	move all elements data[j] greater than </a:t>
            </a:r>
            <a:r>
              <a:rPr lang="en-US" dirty="0" err="1"/>
              <a:t>tmp</a:t>
            </a:r>
            <a:r>
              <a:rPr lang="en-US" dirty="0"/>
              <a:t> by one position;</a:t>
            </a:r>
          </a:p>
          <a:p>
            <a:r>
              <a:rPr lang="en-US" dirty="0"/>
              <a:t>		place </a:t>
            </a:r>
            <a:r>
              <a:rPr lang="en-US" dirty="0" err="1"/>
              <a:t>tmp</a:t>
            </a:r>
            <a:r>
              <a:rPr lang="en-US" dirty="0"/>
              <a:t> in its proper position;</a:t>
            </a:r>
          </a:p>
        </p:txBody>
      </p:sp>
    </p:spTree>
    <p:extLst>
      <p:ext uri="{BB962C8B-B14F-4D97-AF65-F5344CB8AC3E}">
        <p14:creationId xmlns:p14="http://schemas.microsoft.com/office/powerpoint/2010/main" val="136330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066800"/>
            <a:ext cx="6489700" cy="2514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96012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5" y="990601"/>
            <a:ext cx="8929215" cy="5334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6677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1676400" y="914400"/>
            <a:ext cx="2667000" cy="1447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Swapping the two adjacent elements if needed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5029200" y="1614253"/>
            <a:ext cx="2667000" cy="1447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the process until nothing can be swap</a:t>
            </a:r>
          </a:p>
        </p:txBody>
      </p:sp>
    </p:spTree>
    <p:extLst>
      <p:ext uri="{BB962C8B-B14F-4D97-AF65-F5344CB8AC3E}">
        <p14:creationId xmlns:p14="http://schemas.microsoft.com/office/powerpoint/2010/main" val="79558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800" dirty="0">
                <a:latin typeface="Arial" charset="0"/>
                <a:cs typeface="Arial" charset="0"/>
              </a:rPr>
              <a:t>Value present in each element is compared with subsequent elements to get the smallest/largest value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800" dirty="0">
                <a:latin typeface="Arial" charset="0"/>
                <a:cs typeface="Arial" charset="0"/>
              </a:rPr>
              <a:t>There are 2 approaches in bubble sort implementation:</a:t>
            </a:r>
          </a:p>
          <a:p>
            <a:pPr marL="746125" lvl="2" indent="-346075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Wingdings" charset="0"/>
              <a:buChar char="§"/>
            </a:pPr>
            <a:r>
              <a:rPr lang="en-US" dirty="0">
                <a:latin typeface="Arial" charset="0"/>
                <a:cs typeface="Arial" charset="0"/>
              </a:rPr>
              <a:t>Bottom-up</a:t>
            </a:r>
            <a:endParaRPr lang="en-US" i="1" dirty="0">
              <a:latin typeface="Arial" charset="0"/>
              <a:cs typeface="Arial" charset="0"/>
            </a:endParaRPr>
          </a:p>
          <a:p>
            <a:pPr marL="746125" lvl="2" indent="-346075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Wingdings" charset="0"/>
              <a:buChar char="§"/>
            </a:pPr>
            <a:r>
              <a:rPr lang="en-US" dirty="0">
                <a:latin typeface="Arial" charset="0"/>
                <a:cs typeface="Arial" charset="0"/>
              </a:rPr>
              <a:t>Top-down</a:t>
            </a:r>
          </a:p>
          <a:p>
            <a:pPr marL="0" indent="-400050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Wingdings" charset="0"/>
              <a:buChar char="§"/>
            </a:pPr>
            <a:r>
              <a:rPr lang="en-US" sz="3600" dirty="0"/>
              <a:t>Complexity  O(n</a:t>
            </a:r>
            <a:r>
              <a:rPr lang="en-US" sz="3600" baseline="30000" dirty="0"/>
              <a:t>2</a:t>
            </a:r>
            <a:r>
              <a:rPr lang="en-US" sz="3600" dirty="0"/>
              <a:t>); Best case  O(n)</a:t>
            </a:r>
            <a:endParaRPr lang="en-US" sz="36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0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6"/>
          <p:cNvSpPr>
            <a:spLocks noChangeArrowheads="1"/>
          </p:cNvSpPr>
          <p:nvPr/>
        </p:nvSpPr>
        <p:spPr bwMode="auto">
          <a:xfrm>
            <a:off x="2695575" y="319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6" name="Rectangle 16"/>
          <p:cNvSpPr txBox="1">
            <a:spLocks noChangeArrowheads="1"/>
          </p:cNvSpPr>
          <p:nvPr/>
        </p:nvSpPr>
        <p:spPr>
          <a:xfrm>
            <a:off x="304800" y="4089400"/>
            <a:ext cx="7162800" cy="23622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For an array of </a:t>
            </a:r>
            <a:r>
              <a:rPr lang="en-US" sz="2800" b="1" kern="0" dirty="0">
                <a:latin typeface="Arial (Body)"/>
                <a:ea typeface="+mn-ea"/>
                <a:cs typeface="+mn-cs"/>
              </a:rPr>
              <a:t>n</a:t>
            </a:r>
            <a:r>
              <a:rPr lang="en-US" sz="2800" kern="0" dirty="0">
                <a:latin typeface="Arial (Body)"/>
                <a:ea typeface="+mn-ea"/>
                <a:cs typeface="+mn-cs"/>
              </a:rPr>
              <a:t> elements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Repeat these following steps n-1 times: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With a[</a:t>
            </a:r>
            <a:r>
              <a:rPr lang="en-US" sz="24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] and a[j]: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If a[</a:t>
            </a:r>
            <a:r>
              <a:rPr lang="en-US" sz="20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] greater than a[j] then swap their location.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Bubble Sort </a:t>
            </a:r>
            <a:endParaRPr lang="en-US" dirty="0">
              <a:ea typeface="+mj-ea"/>
            </a:endParaRPr>
          </a:p>
        </p:txBody>
      </p:sp>
      <p:sp>
        <p:nvSpPr>
          <p:cNvPr id="20793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313E9A-BDBC-244B-9E93-910A074AF6FB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502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05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8956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86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876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207872" name="TextBox 207871"/>
          <p:cNvSpPr txBox="1"/>
          <p:nvPr/>
        </p:nvSpPr>
        <p:spPr>
          <a:xfrm>
            <a:off x="1030513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207875" name="Straight Arrow Connector 207874"/>
          <p:cNvCxnSpPr>
            <a:stCxn id="207872" idx="2"/>
          </p:cNvCxnSpPr>
          <p:nvPr/>
        </p:nvCxnSpPr>
        <p:spPr>
          <a:xfrm>
            <a:off x="1276810" y="1207532"/>
            <a:ext cx="94790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77" name="Straight Arrow Connector 207876"/>
          <p:cNvCxnSpPr>
            <a:stCxn id="5" idx="3"/>
            <a:endCxn id="207872" idx="1"/>
          </p:cNvCxnSpPr>
          <p:nvPr/>
        </p:nvCxnSpPr>
        <p:spPr>
          <a:xfrm>
            <a:off x="499130" y="1022866"/>
            <a:ext cx="531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878" name="TextBox 207877"/>
          <p:cNvSpPr txBox="1"/>
          <p:nvPr/>
        </p:nvSpPr>
        <p:spPr>
          <a:xfrm>
            <a:off x="1981200" y="457200"/>
            <a:ext cx="9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j=i+1=1</a:t>
            </a:r>
          </a:p>
        </p:txBody>
      </p:sp>
      <p:sp>
        <p:nvSpPr>
          <p:cNvPr id="207879" name="TextBox 207878"/>
          <p:cNvSpPr txBox="1"/>
          <p:nvPr/>
        </p:nvSpPr>
        <p:spPr>
          <a:xfrm>
            <a:off x="2133600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a[j]</a:t>
            </a:r>
          </a:p>
        </p:txBody>
      </p:sp>
      <p:cxnSp>
        <p:nvCxnSpPr>
          <p:cNvPr id="207881" name="Straight Arrow Connector 207880"/>
          <p:cNvCxnSpPr>
            <a:stCxn id="207879" idx="2"/>
          </p:cNvCxnSpPr>
          <p:nvPr/>
        </p:nvCxnSpPr>
        <p:spPr>
          <a:xfrm flipH="1">
            <a:off x="2362201" y="1207532"/>
            <a:ext cx="17696" cy="3164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50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0833 4.44444E-6 " pathEditMode="relative" ptsTypes="AA">
                                      <p:cBhvr>
                                        <p:cTn id="4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10833 4.44444E-6 " pathEditMode="relative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4" grpId="0" animBg="1"/>
      <p:bldP spid="68" grpId="0" animBg="1"/>
      <p:bldP spid="5" grpId="0"/>
      <p:bldP spid="207872" grpId="0"/>
      <p:bldP spid="207878" grpId="0"/>
      <p:bldP spid="2078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6"/>
          <p:cNvSpPr>
            <a:spLocks noChangeArrowheads="1"/>
          </p:cNvSpPr>
          <p:nvPr/>
        </p:nvSpPr>
        <p:spPr bwMode="auto">
          <a:xfrm>
            <a:off x="2695575" y="319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6" name="Rectangle 16"/>
          <p:cNvSpPr txBox="1">
            <a:spLocks noChangeArrowheads="1"/>
          </p:cNvSpPr>
          <p:nvPr/>
        </p:nvSpPr>
        <p:spPr>
          <a:xfrm>
            <a:off x="304800" y="4089400"/>
            <a:ext cx="7162800" cy="23622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For an array of </a:t>
            </a:r>
            <a:r>
              <a:rPr lang="en-US" sz="2800" b="1" kern="0" dirty="0">
                <a:latin typeface="Arial (Body)"/>
                <a:ea typeface="+mn-ea"/>
                <a:cs typeface="+mn-cs"/>
              </a:rPr>
              <a:t>n</a:t>
            </a:r>
            <a:r>
              <a:rPr lang="en-US" sz="2800" kern="0" dirty="0">
                <a:latin typeface="Arial (Body)"/>
                <a:ea typeface="+mn-ea"/>
                <a:cs typeface="+mn-cs"/>
              </a:rPr>
              <a:t> elements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Repeat these following steps n-1 times: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With a[</a:t>
            </a:r>
            <a:r>
              <a:rPr lang="en-US" sz="24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] and a[j]: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If a[</a:t>
            </a:r>
            <a:r>
              <a:rPr lang="en-US" sz="20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] greater than a[j] then swap their location.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Bubble Sort </a:t>
            </a:r>
            <a:endParaRPr lang="en-US" dirty="0">
              <a:ea typeface="+mj-ea"/>
            </a:endParaRPr>
          </a:p>
        </p:txBody>
      </p:sp>
      <p:sp>
        <p:nvSpPr>
          <p:cNvPr id="20793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313E9A-BDBC-244B-9E93-910A074AF6FB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502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14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8956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86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876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207872" name="TextBox 207871"/>
          <p:cNvSpPr txBox="1"/>
          <p:nvPr/>
        </p:nvSpPr>
        <p:spPr>
          <a:xfrm>
            <a:off x="1030513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207875" name="Straight Arrow Connector 207874"/>
          <p:cNvCxnSpPr>
            <a:stCxn id="207872" idx="2"/>
          </p:cNvCxnSpPr>
          <p:nvPr/>
        </p:nvCxnSpPr>
        <p:spPr>
          <a:xfrm>
            <a:off x="1276810" y="1207532"/>
            <a:ext cx="94790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77" name="Straight Arrow Connector 207876"/>
          <p:cNvCxnSpPr>
            <a:stCxn id="5" idx="3"/>
            <a:endCxn id="207872" idx="1"/>
          </p:cNvCxnSpPr>
          <p:nvPr/>
        </p:nvCxnSpPr>
        <p:spPr>
          <a:xfrm>
            <a:off x="499130" y="1022866"/>
            <a:ext cx="531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878" name="TextBox 207877"/>
          <p:cNvSpPr txBox="1"/>
          <p:nvPr/>
        </p:nvSpPr>
        <p:spPr>
          <a:xfrm>
            <a:off x="3069446" y="4572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j=2</a:t>
            </a:r>
          </a:p>
        </p:txBody>
      </p:sp>
      <p:sp>
        <p:nvSpPr>
          <p:cNvPr id="207879" name="TextBox 207878"/>
          <p:cNvSpPr txBox="1"/>
          <p:nvPr/>
        </p:nvSpPr>
        <p:spPr>
          <a:xfrm>
            <a:off x="3069446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a[j]</a:t>
            </a:r>
          </a:p>
        </p:txBody>
      </p:sp>
      <p:cxnSp>
        <p:nvCxnSpPr>
          <p:cNvPr id="207881" name="Straight Arrow Connector 207880"/>
          <p:cNvCxnSpPr>
            <a:stCxn id="207879" idx="2"/>
          </p:cNvCxnSpPr>
          <p:nvPr/>
        </p:nvCxnSpPr>
        <p:spPr>
          <a:xfrm flipH="1">
            <a:off x="3298047" y="1207532"/>
            <a:ext cx="17696" cy="3164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21667 4.44444E-6 " pathEditMode="relative" ptsTypes="AA">
                                      <p:cBhvr>
                                        <p:cTn id="1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21667 3.33333E-6 " pathEditMode="relative" ptsTypes="AA">
                                      <p:cBhvr>
                                        <p:cTn id="2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207878" grpId="0"/>
      <p:bldP spid="2078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6"/>
          <p:cNvSpPr>
            <a:spLocks noChangeArrowheads="1"/>
          </p:cNvSpPr>
          <p:nvPr/>
        </p:nvSpPr>
        <p:spPr bwMode="auto">
          <a:xfrm>
            <a:off x="2695575" y="319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6" name="Rectangle 16"/>
          <p:cNvSpPr txBox="1">
            <a:spLocks noChangeArrowheads="1"/>
          </p:cNvSpPr>
          <p:nvPr/>
        </p:nvSpPr>
        <p:spPr>
          <a:xfrm>
            <a:off x="304800" y="4089400"/>
            <a:ext cx="7162800" cy="23622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For an array of </a:t>
            </a:r>
            <a:r>
              <a:rPr lang="en-US" sz="2800" b="1" kern="0" dirty="0">
                <a:latin typeface="Arial (Body)"/>
                <a:ea typeface="+mn-ea"/>
                <a:cs typeface="+mn-cs"/>
              </a:rPr>
              <a:t>n</a:t>
            </a:r>
            <a:r>
              <a:rPr lang="en-US" sz="2800" kern="0" dirty="0">
                <a:latin typeface="Arial (Body)"/>
                <a:ea typeface="+mn-ea"/>
                <a:cs typeface="+mn-cs"/>
              </a:rPr>
              <a:t> elements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Repeat these following steps n-1 times: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With a[</a:t>
            </a:r>
            <a:r>
              <a:rPr lang="en-US" sz="24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] and a[j]: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If a[</a:t>
            </a:r>
            <a:r>
              <a:rPr lang="en-US" sz="20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] greater than a[j] then swap their location.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Bubble Sort </a:t>
            </a:r>
            <a:endParaRPr lang="en-US" dirty="0">
              <a:ea typeface="+mj-ea"/>
            </a:endParaRPr>
          </a:p>
        </p:txBody>
      </p:sp>
      <p:sp>
        <p:nvSpPr>
          <p:cNvPr id="20793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313E9A-BDBC-244B-9E93-910A074AF6FB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502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8956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4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86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876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207872" name="TextBox 207871"/>
          <p:cNvSpPr txBox="1"/>
          <p:nvPr/>
        </p:nvSpPr>
        <p:spPr>
          <a:xfrm>
            <a:off x="1030513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207875" name="Straight Arrow Connector 207874"/>
          <p:cNvCxnSpPr>
            <a:stCxn id="207872" idx="2"/>
          </p:cNvCxnSpPr>
          <p:nvPr/>
        </p:nvCxnSpPr>
        <p:spPr>
          <a:xfrm>
            <a:off x="1276810" y="1207532"/>
            <a:ext cx="94790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77" name="Straight Arrow Connector 207876"/>
          <p:cNvCxnSpPr>
            <a:stCxn id="5" idx="3"/>
            <a:endCxn id="207872" idx="1"/>
          </p:cNvCxnSpPr>
          <p:nvPr/>
        </p:nvCxnSpPr>
        <p:spPr>
          <a:xfrm>
            <a:off x="499130" y="1022866"/>
            <a:ext cx="531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878" name="TextBox 207877"/>
          <p:cNvSpPr txBox="1"/>
          <p:nvPr/>
        </p:nvSpPr>
        <p:spPr>
          <a:xfrm>
            <a:off x="4136246" y="4572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j=3</a:t>
            </a:r>
          </a:p>
        </p:txBody>
      </p:sp>
      <p:sp>
        <p:nvSpPr>
          <p:cNvPr id="207879" name="TextBox 207878"/>
          <p:cNvSpPr txBox="1"/>
          <p:nvPr/>
        </p:nvSpPr>
        <p:spPr>
          <a:xfrm>
            <a:off x="4136246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a[j]</a:t>
            </a:r>
          </a:p>
        </p:txBody>
      </p:sp>
      <p:cxnSp>
        <p:nvCxnSpPr>
          <p:cNvPr id="207881" name="Straight Arrow Connector 207880"/>
          <p:cNvCxnSpPr>
            <a:stCxn id="207879" idx="2"/>
          </p:cNvCxnSpPr>
          <p:nvPr/>
        </p:nvCxnSpPr>
        <p:spPr>
          <a:xfrm flipH="1">
            <a:off x="4364847" y="1207532"/>
            <a:ext cx="17696" cy="3164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773668"/>
            <a:ext cx="14167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 bubbling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00200" y="1143000"/>
            <a:ext cx="1371600" cy="457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994356" y="1143000"/>
            <a:ext cx="1196644" cy="609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59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8" grpId="0"/>
      <p:bldP spid="207879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6"/>
          <p:cNvSpPr txBox="1">
            <a:spLocks noChangeArrowheads="1"/>
          </p:cNvSpPr>
          <p:nvPr/>
        </p:nvSpPr>
        <p:spPr>
          <a:xfrm>
            <a:off x="304800" y="4089400"/>
            <a:ext cx="7162800" cy="23622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For an array of </a:t>
            </a:r>
            <a:r>
              <a:rPr lang="en-US" sz="2800" b="1" kern="0" dirty="0">
                <a:latin typeface="Arial (Body)"/>
                <a:ea typeface="+mn-ea"/>
                <a:cs typeface="+mn-cs"/>
              </a:rPr>
              <a:t>n</a:t>
            </a:r>
            <a:r>
              <a:rPr lang="en-US" sz="2800" kern="0" dirty="0">
                <a:latin typeface="Arial (Body)"/>
                <a:ea typeface="+mn-ea"/>
                <a:cs typeface="+mn-cs"/>
              </a:rPr>
              <a:t> elements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Repeat these following steps n-1 times: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With a[</a:t>
            </a:r>
            <a:r>
              <a:rPr lang="en-US" sz="24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] and a[j]: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If a[</a:t>
            </a:r>
            <a:r>
              <a:rPr lang="en-US" sz="20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] greater than a[j] then swap their location.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Bubble Sort </a:t>
            </a:r>
            <a:endParaRPr lang="en-US" dirty="0">
              <a:ea typeface="+mj-ea"/>
            </a:endParaRPr>
          </a:p>
        </p:txBody>
      </p:sp>
      <p:sp>
        <p:nvSpPr>
          <p:cNvPr id="20793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313E9A-BDBC-244B-9E93-910A074AF6FB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502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8956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4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86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876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207872" name="TextBox 207871"/>
          <p:cNvSpPr txBox="1"/>
          <p:nvPr/>
        </p:nvSpPr>
        <p:spPr>
          <a:xfrm>
            <a:off x="1030513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207875" name="Straight Arrow Connector 207874"/>
          <p:cNvCxnSpPr>
            <a:stCxn id="207872" idx="2"/>
          </p:cNvCxnSpPr>
          <p:nvPr/>
        </p:nvCxnSpPr>
        <p:spPr>
          <a:xfrm>
            <a:off x="1276810" y="1207532"/>
            <a:ext cx="94790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77" name="Straight Arrow Connector 207876"/>
          <p:cNvCxnSpPr>
            <a:stCxn id="5" idx="3"/>
            <a:endCxn id="207872" idx="1"/>
          </p:cNvCxnSpPr>
          <p:nvPr/>
        </p:nvCxnSpPr>
        <p:spPr>
          <a:xfrm>
            <a:off x="499130" y="1022866"/>
            <a:ext cx="531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878" name="TextBox 207877"/>
          <p:cNvSpPr txBox="1"/>
          <p:nvPr/>
        </p:nvSpPr>
        <p:spPr>
          <a:xfrm>
            <a:off x="5105400" y="4572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j=4</a:t>
            </a:r>
          </a:p>
        </p:txBody>
      </p:sp>
      <p:sp>
        <p:nvSpPr>
          <p:cNvPr id="207879" name="TextBox 207878"/>
          <p:cNvSpPr txBox="1"/>
          <p:nvPr/>
        </p:nvSpPr>
        <p:spPr>
          <a:xfrm>
            <a:off x="5105400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a[j]</a:t>
            </a:r>
          </a:p>
        </p:txBody>
      </p:sp>
      <p:cxnSp>
        <p:nvCxnSpPr>
          <p:cNvPr id="207881" name="Straight Arrow Connector 207880"/>
          <p:cNvCxnSpPr>
            <a:stCxn id="207879" idx="2"/>
          </p:cNvCxnSpPr>
          <p:nvPr/>
        </p:nvCxnSpPr>
        <p:spPr>
          <a:xfrm flipH="1">
            <a:off x="5334001" y="1207532"/>
            <a:ext cx="17696" cy="3164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2950" y="2438400"/>
            <a:ext cx="62650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 after first </a:t>
            </a:r>
            <a:r>
              <a:rPr lang="en-US" dirty="0" err="1"/>
              <a:t>i</a:t>
            </a:r>
            <a:r>
              <a:rPr lang="en-US" dirty="0"/>
              <a:t> (=0) and a complete loop of j (from i+1 to length-1)</a:t>
            </a:r>
          </a:p>
          <a:p>
            <a:r>
              <a:rPr lang="en-US" dirty="0"/>
              <a:t>The smallest element is bubbled to the first place (place of </a:t>
            </a:r>
            <a:r>
              <a:rPr lang="en-US" dirty="0" err="1"/>
              <a:t>i</a:t>
            </a:r>
            <a:r>
              <a:rPr lang="en-US" dirty="0"/>
              <a:t>=0)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1524002" y="1828800"/>
            <a:ext cx="2451495" cy="609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6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43333 4.44444E-6 " pathEditMode="relative" ptsTypes="AA">
                                      <p:cBhvr>
                                        <p:cTn id="1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43333 4.44444E-6 " pathEditMode="relative" ptsTypes="AA">
                                      <p:cBhvr>
                                        <p:cTn id="2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207878" grpId="0"/>
      <p:bldP spid="207879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842962"/>
            <a:ext cx="77343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4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6"/>
          <p:cNvSpPr txBox="1">
            <a:spLocks noChangeArrowheads="1"/>
          </p:cNvSpPr>
          <p:nvPr/>
        </p:nvSpPr>
        <p:spPr>
          <a:xfrm>
            <a:off x="304800" y="4089400"/>
            <a:ext cx="7162800" cy="23622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For an array of </a:t>
            </a:r>
            <a:r>
              <a:rPr lang="en-US" sz="2800" b="1" kern="0" dirty="0">
                <a:latin typeface="Arial (Body)"/>
                <a:ea typeface="+mn-ea"/>
                <a:cs typeface="+mn-cs"/>
              </a:rPr>
              <a:t>n</a:t>
            </a:r>
            <a:r>
              <a:rPr lang="en-US" sz="2800" kern="0" dirty="0">
                <a:latin typeface="Arial (Body)"/>
                <a:ea typeface="+mn-ea"/>
                <a:cs typeface="+mn-cs"/>
              </a:rPr>
              <a:t> elements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Repeat these following steps n-1 times: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With a[</a:t>
            </a:r>
            <a:r>
              <a:rPr lang="en-US" sz="24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] and a[j]: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If a[</a:t>
            </a:r>
            <a:r>
              <a:rPr lang="en-US" sz="20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] greater than a[j] then swap their location.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222"/>
            <a:ext cx="88392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Bubble Sort </a:t>
            </a:r>
            <a:endParaRPr lang="en-US" dirty="0">
              <a:ea typeface="+mj-ea"/>
            </a:endParaRPr>
          </a:p>
        </p:txBody>
      </p:sp>
      <p:sp>
        <p:nvSpPr>
          <p:cNvPr id="20793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313E9A-BDBC-244B-9E93-910A074AF6FB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502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8956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876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86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14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1494" y="8382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207872" name="TextBox 207871"/>
          <p:cNvSpPr txBox="1"/>
          <p:nvPr/>
        </p:nvSpPr>
        <p:spPr>
          <a:xfrm>
            <a:off x="2022007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207875" name="Straight Arrow Connector 207874"/>
          <p:cNvCxnSpPr>
            <a:stCxn id="207872" idx="2"/>
          </p:cNvCxnSpPr>
          <p:nvPr/>
        </p:nvCxnSpPr>
        <p:spPr>
          <a:xfrm>
            <a:off x="2268304" y="1207532"/>
            <a:ext cx="94790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77" name="Straight Arrow Connector 207876"/>
          <p:cNvCxnSpPr>
            <a:stCxn id="5" idx="3"/>
            <a:endCxn id="207872" idx="1"/>
          </p:cNvCxnSpPr>
          <p:nvPr/>
        </p:nvCxnSpPr>
        <p:spPr>
          <a:xfrm>
            <a:off x="1490624" y="1022866"/>
            <a:ext cx="531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878" name="TextBox 207877"/>
          <p:cNvSpPr txBox="1"/>
          <p:nvPr/>
        </p:nvSpPr>
        <p:spPr>
          <a:xfrm>
            <a:off x="2895600" y="457200"/>
            <a:ext cx="9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j=i+1=2</a:t>
            </a:r>
          </a:p>
        </p:txBody>
      </p:sp>
      <p:sp>
        <p:nvSpPr>
          <p:cNvPr id="207879" name="TextBox 207878"/>
          <p:cNvSpPr txBox="1"/>
          <p:nvPr/>
        </p:nvSpPr>
        <p:spPr>
          <a:xfrm>
            <a:off x="3124200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a[j]</a:t>
            </a:r>
          </a:p>
        </p:txBody>
      </p:sp>
      <p:cxnSp>
        <p:nvCxnSpPr>
          <p:cNvPr id="207881" name="Straight Arrow Connector 207880"/>
          <p:cNvCxnSpPr>
            <a:stCxn id="207879" idx="2"/>
          </p:cNvCxnSpPr>
          <p:nvPr/>
        </p:nvCxnSpPr>
        <p:spPr>
          <a:xfrm flipH="1">
            <a:off x="3352801" y="1207532"/>
            <a:ext cx="17696" cy="3164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0834 4.44444E-6 " pathEditMode="relative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10834 4.44444E-6 " pathEditMode="relative" ptsTypes="AA">
                                      <p:cBhvr>
                                        <p:cTn id="3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  <p:bldP spid="5" grpId="0"/>
      <p:bldP spid="207872" grpId="0"/>
      <p:bldP spid="207878" grpId="0"/>
      <p:bldP spid="2078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6"/>
          <p:cNvSpPr txBox="1">
            <a:spLocks noChangeArrowheads="1"/>
          </p:cNvSpPr>
          <p:nvPr/>
        </p:nvSpPr>
        <p:spPr>
          <a:xfrm>
            <a:off x="304800" y="4089400"/>
            <a:ext cx="7162800" cy="23622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For an array of </a:t>
            </a:r>
            <a:r>
              <a:rPr lang="en-US" sz="2800" b="1" kern="0" dirty="0">
                <a:latin typeface="Arial (Body)"/>
                <a:ea typeface="+mn-ea"/>
                <a:cs typeface="+mn-cs"/>
              </a:rPr>
              <a:t>n</a:t>
            </a:r>
            <a:r>
              <a:rPr lang="en-US" sz="2800" kern="0" dirty="0">
                <a:latin typeface="Arial (Body)"/>
                <a:ea typeface="+mn-ea"/>
                <a:cs typeface="+mn-cs"/>
              </a:rPr>
              <a:t> elements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Repeat these following steps n-1 times: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With a[</a:t>
            </a:r>
            <a:r>
              <a:rPr lang="en-US" sz="24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] and a[j]: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If a[</a:t>
            </a:r>
            <a:r>
              <a:rPr lang="en-US" sz="20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] greater than a[j] then swap their location.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222"/>
            <a:ext cx="88392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Bubble Sort </a:t>
            </a:r>
            <a:endParaRPr lang="en-US" dirty="0">
              <a:ea typeface="+mj-ea"/>
            </a:endParaRPr>
          </a:p>
        </p:txBody>
      </p:sp>
      <p:sp>
        <p:nvSpPr>
          <p:cNvPr id="20793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313E9A-BDBC-244B-9E93-910A074AF6FB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502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56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05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876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86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14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1494" y="8382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207872" name="TextBox 207871"/>
          <p:cNvSpPr txBox="1"/>
          <p:nvPr/>
        </p:nvSpPr>
        <p:spPr>
          <a:xfrm>
            <a:off x="2022007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207875" name="Straight Arrow Connector 207874"/>
          <p:cNvCxnSpPr>
            <a:stCxn id="207872" idx="2"/>
          </p:cNvCxnSpPr>
          <p:nvPr/>
        </p:nvCxnSpPr>
        <p:spPr>
          <a:xfrm>
            <a:off x="2268304" y="1207532"/>
            <a:ext cx="94790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77" name="Straight Arrow Connector 207876"/>
          <p:cNvCxnSpPr>
            <a:stCxn id="5" idx="3"/>
            <a:endCxn id="207872" idx="1"/>
          </p:cNvCxnSpPr>
          <p:nvPr/>
        </p:nvCxnSpPr>
        <p:spPr>
          <a:xfrm>
            <a:off x="1490624" y="1022866"/>
            <a:ext cx="531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878" name="TextBox 207877"/>
          <p:cNvSpPr txBox="1"/>
          <p:nvPr/>
        </p:nvSpPr>
        <p:spPr>
          <a:xfrm>
            <a:off x="3886200" y="457200"/>
            <a:ext cx="9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j=i+1=3</a:t>
            </a:r>
          </a:p>
        </p:txBody>
      </p:sp>
      <p:sp>
        <p:nvSpPr>
          <p:cNvPr id="207879" name="TextBox 207878"/>
          <p:cNvSpPr txBox="1"/>
          <p:nvPr/>
        </p:nvSpPr>
        <p:spPr>
          <a:xfrm>
            <a:off x="4114800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a[j]</a:t>
            </a:r>
          </a:p>
        </p:txBody>
      </p:sp>
      <p:cxnSp>
        <p:nvCxnSpPr>
          <p:cNvPr id="207881" name="Straight Arrow Connector 207880"/>
          <p:cNvCxnSpPr>
            <a:stCxn id="207879" idx="2"/>
          </p:cNvCxnSpPr>
          <p:nvPr/>
        </p:nvCxnSpPr>
        <p:spPr>
          <a:xfrm flipH="1">
            <a:off x="4343401" y="1207532"/>
            <a:ext cx="17696" cy="3164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93289" y="457200"/>
            <a:ext cx="14167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 bubbling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2438400" y="826532"/>
            <a:ext cx="663245" cy="9260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3101645" y="826532"/>
            <a:ext cx="1165555" cy="9260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8" grpId="0"/>
      <p:bldP spid="207879" grpId="0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6"/>
          <p:cNvSpPr txBox="1">
            <a:spLocks noChangeArrowheads="1"/>
          </p:cNvSpPr>
          <p:nvPr/>
        </p:nvSpPr>
        <p:spPr>
          <a:xfrm>
            <a:off x="304800" y="4089400"/>
            <a:ext cx="7162800" cy="23622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For an array of </a:t>
            </a:r>
            <a:r>
              <a:rPr lang="en-US" sz="2800" b="1" kern="0" dirty="0">
                <a:latin typeface="Arial (Body)"/>
                <a:ea typeface="+mn-ea"/>
                <a:cs typeface="+mn-cs"/>
              </a:rPr>
              <a:t>n</a:t>
            </a:r>
            <a:r>
              <a:rPr lang="en-US" sz="2800" kern="0" dirty="0">
                <a:latin typeface="Arial (Body)"/>
                <a:ea typeface="+mn-ea"/>
                <a:cs typeface="+mn-cs"/>
              </a:rPr>
              <a:t> elements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 (Body)"/>
                <a:ea typeface="+mn-ea"/>
                <a:cs typeface="+mn-cs"/>
              </a:rPr>
              <a:t>Repeat these following steps n-1 times: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With a[</a:t>
            </a:r>
            <a:r>
              <a:rPr lang="en-US" sz="24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400" kern="0" dirty="0">
                <a:latin typeface="+mn-lt"/>
                <a:ea typeface="+mn-ea"/>
                <a:cs typeface="Times New Roman" pitchFamily="18" charset="0"/>
              </a:rPr>
              <a:t>] and a[j]: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If a[</a:t>
            </a:r>
            <a:r>
              <a:rPr lang="en-US" sz="2000" kern="0" dirty="0" err="1"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en-US" sz="2000" kern="0" dirty="0">
                <a:latin typeface="+mn-lt"/>
                <a:ea typeface="+mn-ea"/>
                <a:cs typeface="Times New Roman" pitchFamily="18" charset="0"/>
              </a:rPr>
              <a:t>] greater than a[j] then swap their location.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222"/>
            <a:ext cx="88392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Bubble Sort </a:t>
            </a:r>
            <a:endParaRPr lang="en-US" dirty="0">
              <a:ea typeface="+mj-ea"/>
            </a:endParaRPr>
          </a:p>
        </p:txBody>
      </p:sp>
      <p:sp>
        <p:nvSpPr>
          <p:cNvPr id="20793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313E9A-BDBC-244B-9E93-910A074AF6FB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502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56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05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876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86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14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1494" y="8382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207872" name="TextBox 207871"/>
          <p:cNvSpPr txBox="1"/>
          <p:nvPr/>
        </p:nvSpPr>
        <p:spPr>
          <a:xfrm>
            <a:off x="2022007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207875" name="Straight Arrow Connector 207874"/>
          <p:cNvCxnSpPr>
            <a:stCxn id="207872" idx="2"/>
          </p:cNvCxnSpPr>
          <p:nvPr/>
        </p:nvCxnSpPr>
        <p:spPr>
          <a:xfrm>
            <a:off x="2268304" y="1207532"/>
            <a:ext cx="94790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77" name="Straight Arrow Connector 207876"/>
          <p:cNvCxnSpPr>
            <a:stCxn id="5" idx="3"/>
            <a:endCxn id="207872" idx="1"/>
          </p:cNvCxnSpPr>
          <p:nvPr/>
        </p:nvCxnSpPr>
        <p:spPr>
          <a:xfrm>
            <a:off x="1490624" y="1022866"/>
            <a:ext cx="531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878" name="TextBox 207877"/>
          <p:cNvSpPr txBox="1"/>
          <p:nvPr/>
        </p:nvSpPr>
        <p:spPr>
          <a:xfrm>
            <a:off x="4906179" y="457200"/>
            <a:ext cx="9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j=i+1=4</a:t>
            </a:r>
          </a:p>
        </p:txBody>
      </p:sp>
      <p:sp>
        <p:nvSpPr>
          <p:cNvPr id="207879" name="TextBox 207878"/>
          <p:cNvSpPr txBox="1"/>
          <p:nvPr/>
        </p:nvSpPr>
        <p:spPr>
          <a:xfrm>
            <a:off x="5134779" y="838200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a[j]</a:t>
            </a:r>
          </a:p>
        </p:txBody>
      </p:sp>
      <p:cxnSp>
        <p:nvCxnSpPr>
          <p:cNvPr id="207881" name="Straight Arrow Connector 207880"/>
          <p:cNvCxnSpPr>
            <a:stCxn id="207879" idx="2"/>
          </p:cNvCxnSpPr>
          <p:nvPr/>
        </p:nvCxnSpPr>
        <p:spPr>
          <a:xfrm flipH="1">
            <a:off x="5363380" y="1207532"/>
            <a:ext cx="17696" cy="3164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0"/>
          </p:cNvCxnSpPr>
          <p:nvPr/>
        </p:nvCxnSpPr>
        <p:spPr>
          <a:xfrm flipH="1" flipV="1">
            <a:off x="2438400" y="1905000"/>
            <a:ext cx="1965778" cy="609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2514600"/>
            <a:ext cx="713195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Similarly, after second </a:t>
            </a:r>
            <a:r>
              <a:rPr lang="en-US" dirty="0" err="1"/>
              <a:t>i</a:t>
            </a:r>
            <a:r>
              <a:rPr lang="en-US" dirty="0"/>
              <a:t> (=1) and a complete loop of j (from i+1 to length-1)</a:t>
            </a:r>
          </a:p>
          <a:p>
            <a:r>
              <a:rPr lang="en-US" dirty="0"/>
              <a:t>The second smallest is bubbled to the second place (place of </a:t>
            </a:r>
            <a:r>
              <a:rPr lang="en-US" dirty="0" err="1"/>
              <a:t>i</a:t>
            </a:r>
            <a:r>
              <a:rPr lang="en-US" dirty="0"/>
              <a:t>=1)…</a:t>
            </a:r>
          </a:p>
          <a:p>
            <a:r>
              <a:rPr lang="en-US" dirty="0"/>
              <a:t>So on and so forth, so all the values will be bubbled to the first of the list</a:t>
            </a:r>
          </a:p>
        </p:txBody>
      </p:sp>
    </p:spTree>
    <p:extLst>
      <p:ext uri="{BB962C8B-B14F-4D97-AF65-F5344CB8AC3E}">
        <p14:creationId xmlns:p14="http://schemas.microsoft.com/office/powerpoint/2010/main" val="39636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325 4.44444E-6 " pathEditMode="relative" ptsTypes="AA">
                                      <p:cBhvr>
                                        <p:cTn id="1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325 4.44444E-6 " pathEditMode="relative" ptsTypes="AA">
                                      <p:cBhvr>
                                        <p:cTn id="2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207878" grpId="0"/>
      <p:bldP spid="207879" grpId="0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3"/>
          <p:cNvSpPr>
            <a:spLocks noChangeArrowheads="1"/>
          </p:cNvSpPr>
          <p:nvPr/>
        </p:nvSpPr>
        <p:spPr bwMode="auto">
          <a:xfrm>
            <a:off x="2695575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</a:rPr>
              <a:t>Bubble Sort</a:t>
            </a:r>
            <a:endParaRPr lang="en-US">
              <a:ea typeface="+mj-ea"/>
            </a:endParaRPr>
          </a:p>
        </p:txBody>
      </p:sp>
      <p:sp>
        <p:nvSpPr>
          <p:cNvPr id="208899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5562600"/>
          </a:xfrm>
          <a:solidFill>
            <a:srgbClr val="FFFFFF"/>
          </a:solidFill>
          <a:ln>
            <a:solidFill>
              <a:srgbClr val="C0504D"/>
            </a:solidFill>
          </a:ln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000" dirty="0">
                <a:latin typeface="Courier New" charset="0"/>
                <a:cs typeface="Calibri" charset="0"/>
              </a:rPr>
              <a:t> </a:t>
            </a:r>
            <a:r>
              <a:rPr lang="en-US" sz="2000" dirty="0" err="1">
                <a:latin typeface="Courier New" charset="0"/>
                <a:cs typeface="Calibri" charset="0"/>
              </a:rPr>
              <a:t>i,j,temp,arr</a:t>
            </a:r>
            <a:r>
              <a:rPr lang="en-US" sz="2000" dirty="0">
                <a:latin typeface="Courier New" charset="0"/>
                <a:cs typeface="Calibri" charset="0"/>
              </a:rPr>
              <a:t>[5]={23,90,9,25,16};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 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  <a:cs typeface="Calibri" charset="0"/>
              </a:rPr>
              <a:t>for</a:t>
            </a:r>
            <a:r>
              <a:rPr lang="en-US" sz="2000" dirty="0">
                <a:latin typeface="Courier New" charset="0"/>
                <a:cs typeface="Calibri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000" dirty="0">
                <a:latin typeface="Courier New" charset="0"/>
                <a:cs typeface="Calibri" charset="0"/>
              </a:rPr>
              <a:t> </a:t>
            </a:r>
            <a:r>
              <a:rPr lang="en-US" sz="2000" dirty="0" err="1"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latin typeface="Courier New" charset="0"/>
                <a:cs typeface="Calibri" charset="0"/>
              </a:rPr>
              <a:t>=0; </a:t>
            </a:r>
            <a:r>
              <a:rPr lang="en-US" sz="2000" dirty="0" err="1"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latin typeface="Courier New" charset="0"/>
                <a:cs typeface="Calibri" charset="0"/>
              </a:rPr>
              <a:t>&lt;4; </a:t>
            </a:r>
            <a:r>
              <a:rPr lang="en-US" sz="2000" dirty="0" err="1"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latin typeface="Courier New" charset="0"/>
                <a:cs typeface="Calibri" charset="0"/>
              </a:rPr>
              <a:t>++)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{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alibri" charset="0"/>
              </a:rPr>
              <a:t>for</a:t>
            </a:r>
            <a:r>
              <a:rPr lang="en-US" sz="2000" dirty="0">
                <a:latin typeface="Courier New" charset="0"/>
                <a:cs typeface="Calibri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000" dirty="0">
                <a:latin typeface="Courier New" charset="0"/>
                <a:cs typeface="Calibri" charset="0"/>
              </a:rPr>
              <a:t> j=i+1; j&lt;5; j++)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   {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alibri" charset="0"/>
              </a:rPr>
              <a:t>if</a:t>
            </a:r>
            <a:r>
              <a:rPr lang="en-US" sz="2000" dirty="0">
                <a:latin typeface="Courier New" charset="0"/>
                <a:cs typeface="Calibri" charset="0"/>
              </a:rPr>
              <a:t> (</a:t>
            </a:r>
            <a:r>
              <a:rPr lang="en-US" sz="2000" dirty="0" err="1"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latin typeface="Courier New" charset="0"/>
                <a:cs typeface="Calibri" charset="0"/>
              </a:rPr>
              <a:t>[</a:t>
            </a:r>
            <a:r>
              <a:rPr lang="en-US" sz="2000" dirty="0" err="1"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latin typeface="Courier New" charset="0"/>
                <a:cs typeface="Calibri" charset="0"/>
              </a:rPr>
              <a:t>] &gt; </a:t>
            </a:r>
            <a:r>
              <a:rPr lang="en-US" sz="2000" dirty="0" err="1"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latin typeface="Courier New" charset="0"/>
                <a:cs typeface="Calibri" charset="0"/>
              </a:rPr>
              <a:t>[j])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        {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           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000" dirty="0">
                <a:latin typeface="Courier New" charset="0"/>
                <a:cs typeface="Calibri" charset="0"/>
              </a:rPr>
              <a:t> temp = </a:t>
            </a:r>
            <a:r>
              <a:rPr lang="en-US" sz="2000" dirty="0" err="1"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latin typeface="Courier New" charset="0"/>
                <a:cs typeface="Calibri" charset="0"/>
              </a:rPr>
              <a:t>[j];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           </a:t>
            </a:r>
            <a:r>
              <a:rPr lang="en-US" sz="2000" dirty="0" err="1"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latin typeface="Courier New" charset="0"/>
                <a:cs typeface="Calibri" charset="0"/>
              </a:rPr>
              <a:t>[j] = </a:t>
            </a:r>
            <a:r>
              <a:rPr lang="en-US" sz="2000" dirty="0" err="1"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latin typeface="Courier New" charset="0"/>
                <a:cs typeface="Calibri" charset="0"/>
              </a:rPr>
              <a:t>[</a:t>
            </a:r>
            <a:r>
              <a:rPr lang="en-US" sz="2000" dirty="0" err="1"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latin typeface="Courier New" charset="0"/>
                <a:cs typeface="Calibri" charset="0"/>
              </a:rPr>
              <a:t>];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           </a:t>
            </a:r>
            <a:r>
              <a:rPr lang="en-US" sz="2000" dirty="0" err="1">
                <a:latin typeface="Courier New" charset="0"/>
                <a:cs typeface="Calibri" charset="0"/>
              </a:rPr>
              <a:t>arr</a:t>
            </a:r>
            <a:r>
              <a:rPr lang="en-US" sz="2000" dirty="0">
                <a:latin typeface="Courier New" charset="0"/>
                <a:cs typeface="Calibri" charset="0"/>
              </a:rPr>
              <a:t>[</a:t>
            </a:r>
            <a:r>
              <a:rPr lang="en-US" sz="2000" dirty="0" err="1">
                <a:latin typeface="Courier New" charset="0"/>
                <a:cs typeface="Calibri" charset="0"/>
              </a:rPr>
              <a:t>i</a:t>
            </a:r>
            <a:r>
              <a:rPr lang="en-US" sz="2000" dirty="0">
                <a:latin typeface="Courier New" charset="0"/>
                <a:cs typeface="Calibri" charset="0"/>
              </a:rPr>
              <a:t>] = temp;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        }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   }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}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 eaLnBrk="1" hangingPunct="1">
              <a:buFontTx/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20890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9AE94DB-22FB-424B-87C7-B1C8D21EBA5D}" type="slidenum">
              <a:rPr lang="en-US" sz="1400"/>
              <a:pPr/>
              <a:t>33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70078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Sorting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 Sort, Quick Sort, Merge sort, Heap sort, Radix sort</a:t>
            </a:r>
          </a:p>
        </p:txBody>
      </p:sp>
    </p:spTree>
    <p:extLst>
      <p:ext uri="{BB962C8B-B14F-4D97-AF65-F5344CB8AC3E}">
        <p14:creationId xmlns:p14="http://schemas.microsoft.com/office/powerpoint/2010/main" val="3156323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526759">
            <a:off x="1857156" y="2767282"/>
            <a:ext cx="54296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Merge sort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5715000" y="4175333"/>
            <a:ext cx="2209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n*</a:t>
            </a:r>
            <a:r>
              <a:rPr lang="en-US" sz="3600" dirty="0" err="1"/>
              <a:t>logn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4140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Mergesort</a:t>
            </a:r>
            <a:r>
              <a:rPr lang="en-US" dirty="0"/>
              <a:t> makes partitioning as simple as possible and concentrates on merging sorted halves of an array into one sorted array</a:t>
            </a:r>
          </a:p>
          <a:p>
            <a:r>
              <a:rPr lang="en-US" dirty="0"/>
              <a:t>Complexity is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r>
              <a:rPr lang="en-US" dirty="0"/>
              <a:t>It was one of the first sorting algorithms used on a computer and was developed by John von Neumann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0864" y="4038600"/>
            <a:ext cx="4879536" cy="1754327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(data)</a:t>
            </a:r>
          </a:p>
          <a:p>
            <a:r>
              <a:rPr lang="en-US" dirty="0"/>
              <a:t>	if data have at least two elements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lefthalf</a:t>
            </a:r>
            <a:r>
              <a:rPr lang="en-US" dirty="0"/>
              <a:t> of data);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righthalf</a:t>
            </a:r>
            <a:r>
              <a:rPr lang="en-US" dirty="0"/>
              <a:t> of data);</a:t>
            </a:r>
          </a:p>
          <a:p>
            <a:r>
              <a:rPr lang="en-US" dirty="0"/>
              <a:t>	merge(both halves into a sorted list);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33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1273"/>
            <a:ext cx="5764882" cy="1754327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(data)</a:t>
            </a:r>
          </a:p>
          <a:p>
            <a:r>
              <a:rPr lang="en-US" dirty="0"/>
              <a:t>	if data have at least two elements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lefthalf</a:t>
            </a:r>
            <a:r>
              <a:rPr lang="en-US" dirty="0"/>
              <a:t> of data);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righthalf</a:t>
            </a:r>
            <a:r>
              <a:rPr lang="en-US" dirty="0"/>
              <a:t> of data);</a:t>
            </a:r>
          </a:p>
          <a:p>
            <a:r>
              <a:rPr lang="en-US"/>
              <a:t>		merge</a:t>
            </a:r>
            <a:r>
              <a:rPr lang="en-US" dirty="0"/>
              <a:t>(both halves into a sorted list);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0117" y="3053477"/>
            <a:ext cx="7767083" cy="2585323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merge (array1, array2, array3)</a:t>
            </a:r>
          </a:p>
          <a:p>
            <a:r>
              <a:rPr lang="en-US" dirty="0"/>
              <a:t>	i1, i2, i3 are properly initialized;</a:t>
            </a:r>
          </a:p>
          <a:p>
            <a:r>
              <a:rPr lang="en-US" dirty="0"/>
              <a:t>	while both array2 and array3 contain elements;</a:t>
            </a:r>
          </a:p>
          <a:p>
            <a:r>
              <a:rPr lang="en-US" dirty="0"/>
              <a:t>		if array2[i2]&lt;array3[i3]</a:t>
            </a:r>
          </a:p>
          <a:p>
            <a:r>
              <a:rPr lang="en-US" dirty="0"/>
              <a:t>			array1[i1++]=array2[i2++]</a:t>
            </a:r>
          </a:p>
          <a:p>
            <a:r>
              <a:rPr lang="en-US" dirty="0"/>
              <a:t>		else </a:t>
            </a:r>
          </a:p>
          <a:p>
            <a:r>
              <a:rPr lang="en-US" dirty="0"/>
              <a:t>			array1[i1++]=array2[i3++]</a:t>
            </a:r>
          </a:p>
          <a:p>
            <a:r>
              <a:rPr lang="en-US" dirty="0"/>
              <a:t>	load into array1 the remaining elements of either array2 or array3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63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850900"/>
            <a:ext cx="6769100" cy="54737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520028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526759">
            <a:off x="1942116" y="2767282"/>
            <a:ext cx="52597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Quick sort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113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: 14 Points 2"/>
          <p:cNvSpPr/>
          <p:nvPr/>
        </p:nvSpPr>
        <p:spPr>
          <a:xfrm>
            <a:off x="3124200" y="2438400"/>
            <a:ext cx="4114800" cy="25908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60803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algorithm, discovered by C.A.R Hoare</a:t>
            </a:r>
          </a:p>
          <a:p>
            <a:r>
              <a:rPr lang="en-US" dirty="0"/>
              <a:t>Example of divide and conquer algorithm</a:t>
            </a:r>
          </a:p>
          <a:p>
            <a:r>
              <a:rPr lang="en-US" dirty="0"/>
              <a:t>Two phases</a:t>
            </a:r>
          </a:p>
          <a:p>
            <a:pPr lvl="1"/>
            <a:r>
              <a:rPr lang="en-US" dirty="0"/>
              <a:t>Partition phase</a:t>
            </a:r>
          </a:p>
          <a:p>
            <a:pPr lvl="2"/>
            <a:r>
              <a:rPr lang="en-US" dirty="0"/>
              <a:t>Divide the work into half</a:t>
            </a:r>
          </a:p>
          <a:p>
            <a:pPr lvl="1"/>
            <a:r>
              <a:rPr lang="en-US" dirty="0"/>
              <a:t>Sort phase</a:t>
            </a:r>
          </a:p>
          <a:p>
            <a:pPr lvl="2"/>
            <a:r>
              <a:rPr lang="en-US" dirty="0"/>
              <a:t>Conquer the halves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45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pivot</a:t>
            </a:r>
          </a:p>
          <a:p>
            <a:pPr lvl="1"/>
            <a:r>
              <a:rPr lang="en-US" dirty="0"/>
              <a:t>Find the position for the pivot so that</a:t>
            </a:r>
          </a:p>
          <a:p>
            <a:pPr lvl="2"/>
            <a:r>
              <a:rPr lang="en-US" dirty="0"/>
              <a:t>All elements to the left are less</a:t>
            </a:r>
          </a:p>
          <a:p>
            <a:pPr lvl="2"/>
            <a:r>
              <a:rPr lang="en-US" dirty="0"/>
              <a:t>All elements to the right are greater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Conquer</a:t>
            </a:r>
          </a:p>
          <a:p>
            <a:pPr lvl="1"/>
            <a:r>
              <a:rPr lang="en-US" dirty="0"/>
              <a:t>Apply the same algorithm to each halves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124200"/>
            <a:ext cx="4419600" cy="55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4800600"/>
            <a:ext cx="538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60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best case and average case O(n log n)</a:t>
            </a:r>
          </a:p>
          <a:p>
            <a:r>
              <a:rPr lang="en-US" dirty="0"/>
              <a:t>Can be O(n2)</a:t>
            </a:r>
          </a:p>
          <a:p>
            <a:r>
              <a:rPr lang="en-US" dirty="0"/>
              <a:t>Depends on pivot selection</a:t>
            </a:r>
          </a:p>
          <a:p>
            <a:pPr lvl="1"/>
            <a:r>
              <a:rPr lang="en-US" dirty="0"/>
              <a:t>Median-of-3</a:t>
            </a:r>
          </a:p>
          <a:p>
            <a:pPr lvl="1"/>
            <a:r>
              <a:rPr lang="en-US" dirty="0"/>
              <a:t>Random pivot</a:t>
            </a:r>
          </a:p>
          <a:p>
            <a:pPr lvl="1"/>
            <a:r>
              <a:rPr lang="en-US" dirty="0"/>
              <a:t>Better but no guarantee</a:t>
            </a:r>
          </a:p>
        </p:txBody>
      </p:sp>
    </p:spTree>
    <p:extLst>
      <p:ext uri="{BB962C8B-B14F-4D97-AF65-F5344CB8AC3E}">
        <p14:creationId xmlns:p14="http://schemas.microsoft.com/office/powerpoint/2010/main" val="1898049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– Why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3622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Heapsort</a:t>
            </a:r>
            <a:r>
              <a:rPr lang="en-US" dirty="0"/>
              <a:t> instead?</a:t>
            </a:r>
          </a:p>
          <a:p>
            <a:r>
              <a:rPr lang="en-US" dirty="0"/>
              <a:t>Quicksort is generally faster</a:t>
            </a:r>
          </a:p>
          <a:p>
            <a:pPr lvl="1"/>
            <a:r>
              <a:rPr lang="en-US" dirty="0"/>
              <a:t>Fewer comparisons and exchanges</a:t>
            </a:r>
          </a:p>
          <a:p>
            <a:pPr lvl="1"/>
            <a:r>
              <a:rPr lang="en-US" dirty="0"/>
              <a:t>Some empirical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92500"/>
            <a:ext cx="5854700" cy="1460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110436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partition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763000" cy="2308324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pivot value as the contents of Table[First]</a:t>
            </a:r>
          </a:p>
          <a:p>
            <a:r>
              <a:rPr lang="en-US" dirty="0"/>
              <a:t>Initialize Up to First and Down to Last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	Increment Up until Up selects the first element </a:t>
            </a:r>
            <a:r>
              <a:rPr lang="en-US" b="1" dirty="0"/>
              <a:t>&gt;</a:t>
            </a:r>
            <a:r>
              <a:rPr lang="en-US" dirty="0"/>
              <a:t> the pivot value</a:t>
            </a:r>
          </a:p>
          <a:p>
            <a:r>
              <a:rPr lang="en-US" dirty="0"/>
              <a:t>	Decrement Down until it selects the first element </a:t>
            </a:r>
            <a:r>
              <a:rPr lang="en-US" b="1" dirty="0"/>
              <a:t>&lt;=</a:t>
            </a:r>
            <a:r>
              <a:rPr lang="en-US" dirty="0"/>
              <a:t> the pivot value</a:t>
            </a:r>
          </a:p>
          <a:p>
            <a:r>
              <a:rPr lang="en-US" dirty="0"/>
              <a:t>	If Up&lt;Down exchange their values until Up meets or passes Down</a:t>
            </a:r>
          </a:p>
          <a:p>
            <a:r>
              <a:rPr lang="en-US" dirty="0"/>
              <a:t>Exchange Table[First] and Table[Down]</a:t>
            </a:r>
          </a:p>
          <a:p>
            <a:r>
              <a:rPr lang="en-US" dirty="0"/>
              <a:t>Define </a:t>
            </a:r>
            <a:r>
              <a:rPr lang="en-US" dirty="0" err="1"/>
              <a:t>PivIndex</a:t>
            </a:r>
            <a:r>
              <a:rPr lang="en-US" dirty="0"/>
              <a:t> as Down</a:t>
            </a:r>
          </a:p>
        </p:txBody>
      </p:sp>
    </p:spTree>
    <p:extLst>
      <p:ext uri="{BB962C8B-B14F-4D97-AF65-F5344CB8AC3E}">
        <p14:creationId xmlns:p14="http://schemas.microsoft.com/office/powerpoint/2010/main" val="4212793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371600"/>
            <a:ext cx="883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0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01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838200"/>
            <a:ext cx="63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545285" y="1207532"/>
            <a:ext cx="24402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0578" y="838200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8369185" y="1207532"/>
            <a:ext cx="81879" cy="3164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" y="3886200"/>
            <a:ext cx="267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Pivot value = a[First] = 5</a:t>
            </a:r>
          </a:p>
          <a:p>
            <a:r>
              <a:rPr lang="en-US" dirty="0">
                <a:solidFill>
                  <a:srgbClr val="FF0000"/>
                </a:solidFill>
              </a:rPr>
              <a:t>Pivot index =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4876800"/>
            <a:ext cx="560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Increase Up to the first index with value &gt; Pivot value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38600" y="1371600"/>
            <a:ext cx="914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25908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457200" y="2209800"/>
            <a:ext cx="11272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72856" y="25908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H="1" flipV="1">
            <a:off x="1501456" y="2209800"/>
            <a:ext cx="11272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63456" y="25908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2492056" y="2209800"/>
            <a:ext cx="11272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54056" y="25908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3482656" y="2209800"/>
            <a:ext cx="11272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44656" y="25908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4473256" y="2209800"/>
            <a:ext cx="11272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77200" y="259080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cxnSp>
        <p:nvCxnSpPr>
          <p:cNvPr id="42" name="Straight Arrow Connector 41"/>
          <p:cNvCxnSpPr>
            <a:stCxn id="41" idx="0"/>
            <a:endCxn id="15" idx="2"/>
          </p:cNvCxnSpPr>
          <p:nvPr/>
        </p:nvCxnSpPr>
        <p:spPr>
          <a:xfrm flipH="1" flipV="1">
            <a:off x="8458200" y="2209800"/>
            <a:ext cx="6411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86600" y="259080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7467600" y="2209800"/>
            <a:ext cx="6411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" y="5269468"/>
            <a:ext cx="6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Decrease Down to the first index with value &lt;= Pivot value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0400" y="1371600"/>
            <a:ext cx="914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400" y="5650468"/>
            <a:ext cx="355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 &lt; Down =&gt; Swap their values</a:t>
            </a:r>
          </a:p>
        </p:txBody>
      </p:sp>
    </p:spTree>
    <p:extLst>
      <p:ext uri="{BB962C8B-B14F-4D97-AF65-F5344CB8AC3E}">
        <p14:creationId xmlns:p14="http://schemas.microsoft.com/office/powerpoint/2010/main" val="200482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765E-6 -2.82277E-7 L 0.31683 -0.0055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517 0 " pathEditMode="relative" ptsTypes="AA">
                                      <p:cBhvr>
                                        <p:cTn id="1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5" grpId="1" animBg="1"/>
      <p:bldP spid="31" grpId="0"/>
      <p:bldP spid="31" grpId="1"/>
      <p:bldP spid="33" grpId="0"/>
      <p:bldP spid="33" grpId="1"/>
      <p:bldP spid="35" grpId="0"/>
      <p:bldP spid="35" grpId="1"/>
      <p:bldP spid="37" grpId="0"/>
      <p:bldP spid="37" grpId="1"/>
      <p:bldP spid="39" grpId="0"/>
      <p:bldP spid="41" grpId="0"/>
      <p:bldP spid="41" grpId="1"/>
      <p:bldP spid="43" grpId="0"/>
      <p:bldP spid="45" grpId="0"/>
      <p:bldP spid="46" grpId="0" animBg="1"/>
      <p:bldP spid="46" grpId="1" animBg="1"/>
      <p:bldP spid="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371600"/>
            <a:ext cx="883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0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01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838200"/>
            <a:ext cx="63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545285" y="1207532"/>
            <a:ext cx="24402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0578" y="838200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8369185" y="1207532"/>
            <a:ext cx="81879" cy="3164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" y="3886200"/>
            <a:ext cx="267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Pivot value = a[First] = 5</a:t>
            </a:r>
          </a:p>
          <a:p>
            <a:r>
              <a:rPr lang="en-US" dirty="0">
                <a:solidFill>
                  <a:srgbClr val="FF0000"/>
                </a:solidFill>
              </a:rPr>
              <a:t>Pivot index =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4572000"/>
            <a:ext cx="560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Increase Up to the first index with value &gt; Pivot value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00" y="4964668"/>
            <a:ext cx="6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Decrease Down to the first index with value &lt;= Pivot value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400" y="5345668"/>
            <a:ext cx="355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 &lt; Down =&gt; Swap their values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44656" y="25908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H="1" flipV="1">
            <a:off x="4473256" y="2209800"/>
            <a:ext cx="11272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86600" y="259080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cxnSp>
        <p:nvCxnSpPr>
          <p:cNvPr id="51" name="Straight Arrow Connector 50"/>
          <p:cNvCxnSpPr>
            <a:stCxn id="50" idx="0"/>
            <a:endCxn id="14" idx="2"/>
          </p:cNvCxnSpPr>
          <p:nvPr/>
        </p:nvCxnSpPr>
        <p:spPr>
          <a:xfrm flipH="1" flipV="1">
            <a:off x="7467600" y="2209800"/>
            <a:ext cx="6411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11456" y="25908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>
          <a:xfrm flipH="1" flipV="1">
            <a:off x="5540056" y="2209800"/>
            <a:ext cx="11272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29200" y="1371600"/>
            <a:ext cx="914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96000" y="259080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cxnSp>
        <p:nvCxnSpPr>
          <p:cNvPr id="56" name="Straight Arrow Connector 55"/>
          <p:cNvCxnSpPr>
            <a:stCxn id="55" idx="0"/>
          </p:cNvCxnSpPr>
          <p:nvPr/>
        </p:nvCxnSpPr>
        <p:spPr>
          <a:xfrm flipH="1" flipV="1">
            <a:off x="6477000" y="2209800"/>
            <a:ext cx="6411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68778" y="3288268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 flipV="1">
            <a:off x="5549778" y="2907268"/>
            <a:ext cx="6411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01978" y="3288268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cxnSp>
        <p:nvCxnSpPr>
          <p:cNvPr id="60" name="Straight Arrow Connector 59"/>
          <p:cNvCxnSpPr>
            <a:stCxn id="59" idx="0"/>
          </p:cNvCxnSpPr>
          <p:nvPr/>
        </p:nvCxnSpPr>
        <p:spPr>
          <a:xfrm flipH="1" flipV="1">
            <a:off x="4482978" y="2907268"/>
            <a:ext cx="6411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38600" y="1371600"/>
            <a:ext cx="914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3400" y="5726668"/>
            <a:ext cx="713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 &lt; Up =&gt; Swap values of First and Down &amp; Pivot index = down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228600" y="2286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50" grpId="0"/>
      <p:bldP spid="50" grpId="1"/>
      <p:bldP spid="52" grpId="0"/>
      <p:bldP spid="54" grpId="0" animBg="1"/>
      <p:bldP spid="55" grpId="0"/>
      <p:bldP spid="55" grpId="1"/>
      <p:bldP spid="57" grpId="0"/>
      <p:bldP spid="57" grpId="1"/>
      <p:bldP spid="59" grpId="0"/>
      <p:bldP spid="61" grpId="0" animBg="1"/>
      <p:bldP spid="6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371600"/>
            <a:ext cx="883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0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01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40578" y="838200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8369185" y="1207532"/>
            <a:ext cx="81879" cy="31646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" y="3886200"/>
            <a:ext cx="267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Pivot value = a[First] = 5</a:t>
            </a:r>
          </a:p>
          <a:p>
            <a:r>
              <a:rPr lang="en-US" dirty="0">
                <a:solidFill>
                  <a:srgbClr val="FF0000"/>
                </a:solidFill>
              </a:rPr>
              <a:t>Pivot index =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4572000"/>
            <a:ext cx="560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Increase Up to the first index with value &gt; Pivot value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00" y="4964668"/>
            <a:ext cx="6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Decrease Down to the first index with value &lt;= Pivot value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400" y="5345668"/>
            <a:ext cx="355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 &lt; Down =&gt; Swap their values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11456" y="25908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>
          <a:xfrm flipH="1" flipV="1">
            <a:off x="5540056" y="2209800"/>
            <a:ext cx="11272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29200" y="1371600"/>
            <a:ext cx="914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01978" y="3288268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cxnSp>
        <p:nvCxnSpPr>
          <p:cNvPr id="60" name="Straight Arrow Connector 59"/>
          <p:cNvCxnSpPr>
            <a:stCxn id="59" idx="0"/>
          </p:cNvCxnSpPr>
          <p:nvPr/>
        </p:nvCxnSpPr>
        <p:spPr>
          <a:xfrm flipH="1" flipV="1">
            <a:off x="4482978" y="2907268"/>
            <a:ext cx="6411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6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038600" y="1371600"/>
            <a:ext cx="914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3400" y="5726668"/>
            <a:ext cx="713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 &lt; Up =&gt; Swap values of First and Down &amp; Pivot index = down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228600" y="2286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Partition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838200"/>
            <a:ext cx="63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>
            <a:off x="545285" y="1207532"/>
            <a:ext cx="24402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3111E-6 -2.82277E-7 L 0.42523 -2.8227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-2.82277E-7 L -0.43356 -2.8227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371600"/>
            <a:ext cx="88392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04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010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3886200"/>
            <a:ext cx="267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Pivot value = a[First] = 5</a:t>
            </a:r>
          </a:p>
          <a:p>
            <a:r>
              <a:rPr lang="en-US" dirty="0">
                <a:solidFill>
                  <a:srgbClr val="FF0000"/>
                </a:solidFill>
              </a:rPr>
              <a:t>Pivot index =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4572000"/>
            <a:ext cx="560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Increase Up to the first index with value &gt; Pivot value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00" y="4964668"/>
            <a:ext cx="6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Decrease Down to the first index with value &lt;= Pivot value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400" y="5345668"/>
            <a:ext cx="355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 &lt; Down =&gt; Swap their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3400" y="5726668"/>
            <a:ext cx="713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 &lt; Up =&gt; Swap values of First and Down &amp; Pivot index = down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228600" y="2286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200" y="1371600"/>
            <a:ext cx="914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838200"/>
            <a:ext cx="63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545285" y="1207532"/>
            <a:ext cx="24402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38600" y="1371600"/>
            <a:ext cx="914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24200" y="838200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>
            <a:off x="3434686" y="1207532"/>
            <a:ext cx="30601" cy="3926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54378" y="2590800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V="1">
            <a:off x="4622628" y="2209800"/>
            <a:ext cx="12751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381000" y="2941638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So on and so forth… left then right</a:t>
            </a:r>
          </a:p>
        </p:txBody>
      </p:sp>
    </p:spTree>
    <p:extLst>
      <p:ext uri="{BB962C8B-B14F-4D97-AF65-F5344CB8AC3E}">
        <p14:creationId xmlns:p14="http://schemas.microsoft.com/office/powerpoint/2010/main" val="4844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5" grpId="0"/>
      <p:bldP spid="3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partition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9144000" cy="420505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1946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keys: string, number</a:t>
            </a:r>
          </a:p>
          <a:p>
            <a:r>
              <a:rPr lang="en-US" dirty="0"/>
              <a:t>Up (A-&gt;Z) and down (Z-&gt;A)</a:t>
            </a:r>
          </a:p>
          <a:p>
            <a:r>
              <a:rPr lang="en-US" dirty="0"/>
              <a:t>Compound keys: name then age, gender then salary</a:t>
            </a:r>
          </a:p>
          <a:p>
            <a:r>
              <a:rPr lang="en-US" dirty="0"/>
              <a:t>Up and down with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2711904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526759">
            <a:off x="2141689" y="2767282"/>
            <a:ext cx="48606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Shell sort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544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Shell sort is a sorting algorithm that is a generalization of insertion sort, with two observations</a:t>
            </a:r>
          </a:p>
          <a:p>
            <a:pPr lvl="1"/>
            <a:r>
              <a:rPr lang="en-US" dirty="0"/>
              <a:t>Insertion sort is efficient if the input is “almost sorted”</a:t>
            </a:r>
          </a:p>
          <a:p>
            <a:pPr lvl="1"/>
            <a:r>
              <a:rPr lang="en-US" dirty="0"/>
              <a:t>Insertion sort is typically inefficient because it moves values just one position at a time.</a:t>
            </a:r>
          </a:p>
          <a:p>
            <a:r>
              <a:rPr lang="en-US" dirty="0"/>
              <a:t>Shell sort improvements</a:t>
            </a:r>
          </a:p>
          <a:p>
            <a:pPr lvl="1"/>
            <a:r>
              <a:rPr lang="en-US" dirty="0"/>
              <a:t>Comparing elements separated by a gap of several positions</a:t>
            </a:r>
          </a:p>
          <a:p>
            <a:pPr lvl="1"/>
            <a:r>
              <a:rPr lang="en-US" dirty="0"/>
              <a:t>This lets an element take “bigger steps” toward its expected position.</a:t>
            </a:r>
          </a:p>
          <a:p>
            <a:pPr lvl="1"/>
            <a:r>
              <a:rPr lang="en-US" dirty="0"/>
              <a:t>Multiple passes over the data are taken with smaller and smaller gap sizes.</a:t>
            </a:r>
          </a:p>
          <a:p>
            <a:pPr lvl="1"/>
            <a:r>
              <a:rPr lang="en-US" dirty="0"/>
              <a:t>The last step of Shell sort is a plain insertion sort, but by then, the array of data is guaranteed to be almost sorted.</a:t>
            </a:r>
          </a:p>
          <a:p>
            <a:r>
              <a:rPr lang="en-US" dirty="0"/>
              <a:t>Complexity is about O(n1.5); Best case O(n)</a:t>
            </a:r>
          </a:p>
        </p:txBody>
      </p:sp>
    </p:spTree>
    <p:extLst>
      <p:ext uri="{BB962C8B-B14F-4D97-AF65-F5344CB8AC3E}">
        <p14:creationId xmlns:p14="http://schemas.microsoft.com/office/powerpoint/2010/main" val="35055234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124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is more efficient to sort parts of the original array first</a:t>
            </a:r>
          </a:p>
          <a:p>
            <a:r>
              <a:rPr lang="en-US" dirty="0"/>
              <a:t>If they are at least partially ordered, to sort the entire array. </a:t>
            </a:r>
          </a:p>
          <a:p>
            <a:r>
              <a:rPr lang="en-US" dirty="0"/>
              <a:t>If the </a:t>
            </a:r>
            <a:r>
              <a:rPr lang="en-US" dirty="0" err="1"/>
              <a:t>subarrays</a:t>
            </a:r>
            <a:r>
              <a:rPr lang="en-US" dirty="0"/>
              <a:t> are already sorted, we are that much closer to the best case of an ordered array than initially. </a:t>
            </a:r>
          </a:p>
          <a:p>
            <a:r>
              <a:rPr lang="en-US" dirty="0"/>
              <a:t>A general outline of such a procedure is as follows: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733800"/>
            <a:ext cx="4305300" cy="1600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994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number of </a:t>
            </a:r>
            <a:r>
              <a:rPr lang="en-US" dirty="0" err="1"/>
              <a:t>subarrays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h is too small, then the </a:t>
            </a:r>
            <a:r>
              <a:rPr lang="en-US" dirty="0" err="1"/>
              <a:t>subarrays</a:t>
            </a:r>
            <a:r>
              <a:rPr lang="en-US" dirty="0"/>
              <a:t> </a:t>
            </a:r>
            <a:r>
              <a:rPr lang="en-US" i="1" dirty="0" err="1"/>
              <a:t>data</a:t>
            </a:r>
            <a:r>
              <a:rPr lang="en-US" i="1" baseline="-25000" dirty="0" err="1"/>
              <a:t>i</a:t>
            </a:r>
            <a:r>
              <a:rPr lang="en-US" dirty="0"/>
              <a:t> of array </a:t>
            </a:r>
            <a:r>
              <a:rPr lang="en-US" i="1" dirty="0"/>
              <a:t>data</a:t>
            </a:r>
            <a:r>
              <a:rPr lang="en-US" dirty="0"/>
              <a:t> could be too large then the algorithm is inefficient</a:t>
            </a:r>
          </a:p>
          <a:p>
            <a:r>
              <a:rPr lang="en-US" dirty="0"/>
              <a:t>If h is too large, then too many small </a:t>
            </a:r>
            <a:r>
              <a:rPr lang="en-US" dirty="0" err="1"/>
              <a:t>subarrays</a:t>
            </a:r>
            <a:r>
              <a:rPr lang="en-US" dirty="0"/>
              <a:t>, it does not substantially change the overall order of data.</a:t>
            </a:r>
          </a:p>
          <a:p>
            <a:r>
              <a:rPr lang="en-US" dirty="0"/>
              <a:t>So, several different subdivisions are used and for every subdivision, the same procedure is applied separately.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8600"/>
            <a:ext cx="9144000" cy="223683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53347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135"/>
            <a:ext cx="9144000" cy="539626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461239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90600"/>
            <a:ext cx="8305800" cy="3429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009285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526759">
            <a:off x="1970971" y="2767282"/>
            <a:ext cx="52020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Radix sort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417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/>
              <a:t>Radix sort is a clever and intuitive little sorting algorithm.</a:t>
            </a:r>
          </a:p>
          <a:p>
            <a:r>
              <a:rPr lang="en-US" dirty="0"/>
              <a:t>Radix Sort puts elements in order by comparing the digits of the numbers.</a:t>
            </a:r>
          </a:p>
          <a:p>
            <a:r>
              <a:rPr lang="en-US" dirty="0"/>
              <a:t>We will explain with an example</a:t>
            </a:r>
          </a:p>
          <a:p>
            <a:r>
              <a:rPr lang="en-US" dirty="0"/>
              <a:t>Consider the following numbers:</a:t>
            </a:r>
          </a:p>
          <a:p>
            <a:r>
              <a:rPr lang="en-US" dirty="0"/>
              <a:t>493, 812, 715, 710, 195, 437, 582, 340, 385</a:t>
            </a:r>
          </a:p>
        </p:txBody>
      </p:sp>
    </p:spTree>
    <p:extLst>
      <p:ext uri="{BB962C8B-B14F-4D97-AF65-F5344CB8AC3E}">
        <p14:creationId xmlns:p14="http://schemas.microsoft.com/office/powerpoint/2010/main" val="3595902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the one’s digit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5867400" cy="5181600"/>
          </a:xfrm>
        </p:spPr>
        <p:txBody>
          <a:bodyPr/>
          <a:lstStyle/>
          <a:p>
            <a:r>
              <a:rPr lang="en-US" dirty="0"/>
              <a:t>493, 812, 715, 710, 195, 437, 582, 340, 385 (</a:t>
            </a:r>
            <a:r>
              <a:rPr lang="en-US" dirty="0">
                <a:solidFill>
                  <a:srgbClr val="FF0000"/>
                </a:solidFill>
              </a:rPr>
              <a:t>this is input order</a:t>
            </a:r>
            <a:r>
              <a:rPr lang="en-US" dirty="0"/>
              <a:t>)</a:t>
            </a:r>
          </a:p>
          <a:p>
            <a:r>
              <a:rPr lang="en-US" dirty="0"/>
              <a:t>We should start sorting by comparing and ordering the one’s digits:</a:t>
            </a:r>
          </a:p>
          <a:p>
            <a:pPr lvl="1"/>
            <a:r>
              <a:rPr lang="en-US" dirty="0"/>
              <a:t>Now, we gather the </a:t>
            </a:r>
            <a:r>
              <a:rPr lang="en-US" dirty="0" err="1"/>
              <a:t>sublists</a:t>
            </a:r>
            <a:r>
              <a:rPr lang="en-US" dirty="0"/>
              <a:t> (in order from the 0 </a:t>
            </a:r>
            <a:r>
              <a:rPr lang="en-US" dirty="0" err="1"/>
              <a:t>sublist</a:t>
            </a:r>
            <a:r>
              <a:rPr lang="en-US" dirty="0"/>
              <a:t> to the 9 </a:t>
            </a:r>
            <a:r>
              <a:rPr lang="en-US" dirty="0" err="1"/>
              <a:t>sublist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78490"/>
              </p:ext>
            </p:extLst>
          </p:nvPr>
        </p:nvGraphicFramePr>
        <p:xfrm>
          <a:off x="6172200" y="1397000"/>
          <a:ext cx="245570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710, 340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812, 582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715, 195, 385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3427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the ten’s digit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6096000" cy="5181600"/>
          </a:xfrm>
        </p:spPr>
        <p:txBody>
          <a:bodyPr/>
          <a:lstStyle/>
          <a:p>
            <a:r>
              <a:rPr lang="en-US" dirty="0"/>
              <a:t>710, 340, 812, 582, 493, 715, 195, 385, 437 (</a:t>
            </a:r>
            <a:r>
              <a:rPr lang="en-US" dirty="0">
                <a:solidFill>
                  <a:srgbClr val="FF0000"/>
                </a:solidFill>
              </a:rPr>
              <a:t>gathered from previous step = ordered by one’s digit</a:t>
            </a:r>
            <a:r>
              <a:rPr lang="en-US" dirty="0"/>
              <a:t>)</a:t>
            </a:r>
          </a:p>
          <a:p>
            <a:r>
              <a:rPr lang="en-US" dirty="0"/>
              <a:t>We should now sort by comparing and ordering the ten’s digits:</a:t>
            </a:r>
          </a:p>
          <a:p>
            <a:pPr lvl="1"/>
            <a:r>
              <a:rPr lang="en-US" dirty="0"/>
              <a:t>Now, we gather the </a:t>
            </a:r>
            <a:r>
              <a:rPr lang="en-US" dirty="0" err="1"/>
              <a:t>sublists</a:t>
            </a:r>
            <a:r>
              <a:rPr lang="en-US" dirty="0"/>
              <a:t> (in order from the 0 </a:t>
            </a:r>
            <a:r>
              <a:rPr lang="en-US" dirty="0" err="1"/>
              <a:t>sublist</a:t>
            </a:r>
            <a:r>
              <a:rPr lang="en-US" dirty="0"/>
              <a:t> to the 9 </a:t>
            </a:r>
            <a:r>
              <a:rPr lang="en-US" dirty="0" err="1"/>
              <a:t>sublist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05853"/>
              </p:ext>
            </p:extLst>
          </p:nvPr>
        </p:nvGraphicFramePr>
        <p:xfrm>
          <a:off x="6172200" y="1397000"/>
          <a:ext cx="245570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710, 812, 715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582, 385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493, 195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8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Sorted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Set</a:t>
            </a:r>
          </a:p>
          <a:p>
            <a:r>
              <a:rPr lang="en-US" dirty="0"/>
              <a:t>Tree Map</a:t>
            </a:r>
          </a:p>
        </p:txBody>
      </p:sp>
    </p:spTree>
    <p:extLst>
      <p:ext uri="{BB962C8B-B14F-4D97-AF65-F5344CB8AC3E}">
        <p14:creationId xmlns:p14="http://schemas.microsoft.com/office/powerpoint/2010/main" val="16729500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the hundred’s digit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6096000" cy="5181600"/>
          </a:xfrm>
        </p:spPr>
        <p:txBody>
          <a:bodyPr/>
          <a:lstStyle/>
          <a:p>
            <a:r>
              <a:rPr lang="en-US" dirty="0"/>
              <a:t>710, 812, 715, 437, 340, 582, 385, 493, 195 (</a:t>
            </a:r>
            <a:r>
              <a:rPr lang="en-US" dirty="0">
                <a:solidFill>
                  <a:srgbClr val="FF0000"/>
                </a:solidFill>
              </a:rPr>
              <a:t>gathered from previous step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/>
              <a:t>sublists</a:t>
            </a:r>
            <a:r>
              <a:rPr lang="en-US" dirty="0"/>
              <a:t> are created according to the hundred's digit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6505"/>
              </p:ext>
            </p:extLst>
          </p:nvPr>
        </p:nvGraphicFramePr>
        <p:xfrm>
          <a:off x="6172200" y="1397000"/>
          <a:ext cx="245570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340, 385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437, 493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710, 715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355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step: gather the final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data from the last list we have:</a:t>
            </a:r>
          </a:p>
          <a:p>
            <a:r>
              <a:rPr lang="en-US" dirty="0"/>
              <a:t>195, 340, 385, 437, 493, 582, 710, 715, 812</a:t>
            </a:r>
          </a:p>
          <a:p>
            <a:r>
              <a:rPr lang="en-US" dirty="0">
                <a:solidFill>
                  <a:srgbClr val="FF0000"/>
                </a:solidFill>
              </a:rPr>
              <a:t>It’s ordered by hundred’s digits, then ten’s digit, then one’s digit. Or it’s ordered.</a:t>
            </a:r>
          </a:p>
          <a:p>
            <a:r>
              <a:rPr lang="en-US" dirty="0"/>
              <a:t>Radix Sort is very simple, and a computer can do it fast. </a:t>
            </a:r>
          </a:p>
          <a:p>
            <a:r>
              <a:rPr lang="en-US" dirty="0"/>
              <a:t>When it is programmed properly, Radix Sort is in fact </a:t>
            </a:r>
            <a:r>
              <a:rPr lang="en-US" b="1" dirty="0"/>
              <a:t>one of the fastest sorting algorithms</a:t>
            </a:r>
            <a:r>
              <a:rPr lang="en-US" dirty="0"/>
              <a:t> for numbers or strings of letters.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032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Still, there are some tradeoffs for Radix Sort that can make it less preferable than other sorts.</a:t>
            </a:r>
          </a:p>
          <a:p>
            <a:r>
              <a:rPr lang="en-US" dirty="0"/>
              <a:t>The speed of Radix Sort largely depends on the </a:t>
            </a:r>
            <a:r>
              <a:rPr lang="en-US" b="1" dirty="0"/>
              <a:t>inner basic operations</a:t>
            </a:r>
            <a:endParaRPr lang="en-US" dirty="0"/>
          </a:p>
          <a:p>
            <a:pPr lvl="1"/>
            <a:r>
              <a:rPr lang="en-US" dirty="0"/>
              <a:t>If the operations are not efficient enough, Radix Sort can be slower than some other algorithms such as Quick Sort and Merge Sort.</a:t>
            </a:r>
          </a:p>
          <a:p>
            <a:r>
              <a:rPr lang="en-US" dirty="0"/>
              <a:t>These operations include </a:t>
            </a:r>
          </a:p>
          <a:p>
            <a:pPr lvl="1"/>
            <a:r>
              <a:rPr lang="en-US" dirty="0"/>
              <a:t>insert and delete functions of the </a:t>
            </a:r>
            <a:r>
              <a:rPr lang="en-US" dirty="0" err="1"/>
              <a:t>sublists</a:t>
            </a:r>
            <a:r>
              <a:rPr lang="en-US" dirty="0"/>
              <a:t> and </a:t>
            </a:r>
          </a:p>
          <a:p>
            <a:pPr lvl="1"/>
            <a:r>
              <a:rPr lang="en-US" dirty="0"/>
              <a:t>process of isolating the digit you want.</a:t>
            </a:r>
          </a:p>
        </p:txBody>
      </p:sp>
    </p:spTree>
    <p:extLst>
      <p:ext uri="{BB962C8B-B14F-4D97-AF65-F5344CB8AC3E}">
        <p14:creationId xmlns:p14="http://schemas.microsoft.com/office/powerpoint/2010/main" val="7734443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err="1"/>
              <a:t>1xy</a:t>
            </a:r>
            <a:r>
              <a:rPr lang="en-US" dirty="0"/>
              <a:t> together, </a:t>
            </a:r>
            <a:r>
              <a:rPr lang="en-US" dirty="0" err="1"/>
              <a:t>2xy</a:t>
            </a:r>
            <a:r>
              <a:rPr lang="en-US" dirty="0"/>
              <a:t> together</a:t>
            </a:r>
          </a:p>
          <a:p>
            <a:r>
              <a:rPr lang="en-US" dirty="0"/>
              <a:t>Now inside </a:t>
            </a:r>
            <a:r>
              <a:rPr lang="en-US" dirty="0" err="1"/>
              <a:t>1xy</a:t>
            </a:r>
            <a:r>
              <a:rPr lang="en-US" dirty="0"/>
              <a:t>, group </a:t>
            </a:r>
            <a:r>
              <a:rPr lang="en-US" dirty="0" err="1"/>
              <a:t>11y</a:t>
            </a:r>
            <a:r>
              <a:rPr lang="en-US" dirty="0"/>
              <a:t> together, and </a:t>
            </a:r>
            <a:r>
              <a:rPr lang="en-US" dirty="0" err="1"/>
              <a:t>12y</a:t>
            </a:r>
            <a:r>
              <a:rPr lang="en-US" dirty="0"/>
              <a:t> together</a:t>
            </a:r>
          </a:p>
          <a:p>
            <a:r>
              <a:rPr lang="en-US" dirty="0"/>
              <a:t>We need padding</a:t>
            </a:r>
          </a:p>
          <a:p>
            <a:r>
              <a:rPr lang="en-US" dirty="0"/>
              <a:t>The complexity of O(n*d)</a:t>
            </a:r>
          </a:p>
          <a:p>
            <a:r>
              <a:rPr lang="en-US" dirty="0"/>
              <a:t>Like building the tree from top</a:t>
            </a:r>
          </a:p>
        </p:txBody>
      </p:sp>
    </p:spTree>
    <p:extLst>
      <p:ext uri="{BB962C8B-B14F-4D97-AF65-F5344CB8AC3E}">
        <p14:creationId xmlns:p14="http://schemas.microsoft.com/office/powerpoint/2010/main" val="20803271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Elementary Sorting Algorithms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Bubble Sort</a:t>
            </a:r>
          </a:p>
          <a:p>
            <a:r>
              <a:rPr lang="en-US" dirty="0"/>
              <a:t>Efficient Sorting Algorithms</a:t>
            </a:r>
          </a:p>
          <a:p>
            <a:pPr lvl="1"/>
            <a:r>
              <a:rPr lang="en-US" dirty="0"/>
              <a:t>Shell sort</a:t>
            </a:r>
          </a:p>
          <a:p>
            <a:pPr lvl="1"/>
            <a:r>
              <a:rPr lang="en-US" dirty="0"/>
              <a:t>Quick Sort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Heap sort</a:t>
            </a:r>
          </a:p>
          <a:p>
            <a:pPr lvl="1"/>
            <a:r>
              <a:rPr lang="en-US" dirty="0"/>
              <a:t>Radix Sort (*)</a:t>
            </a:r>
          </a:p>
          <a:p>
            <a:r>
              <a:rPr lang="en-US" dirty="0"/>
              <a:t>Sorting in </a:t>
            </a:r>
            <a:r>
              <a:rPr lang="en-US" dirty="0" err="1"/>
              <a:t>java.util</a:t>
            </a:r>
            <a:endParaRPr lang="en-US" dirty="0"/>
          </a:p>
          <a:p>
            <a:r>
              <a:rPr lang="en-US" dirty="0"/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18793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 </a:t>
            </a:r>
            <a:r>
              <a:rPr lang="en-US" dirty="0" err="1"/>
              <a:t>java.util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 provides two sets of versions for sorting methods: one for arrays and one for lists</a:t>
            </a:r>
          </a:p>
          <a:p>
            <a:r>
              <a:rPr lang="en-US" dirty="0"/>
              <a:t>The utility class Arrays includes method for</a:t>
            </a:r>
          </a:p>
          <a:p>
            <a:pPr lvl="1"/>
            <a:r>
              <a:rPr lang="en-US" dirty="0"/>
              <a:t>Search for elements with binary search</a:t>
            </a:r>
          </a:p>
          <a:p>
            <a:pPr lvl="1"/>
            <a:r>
              <a:rPr lang="en-US" dirty="0"/>
              <a:t>Filling arrays with a particular value</a:t>
            </a:r>
          </a:p>
          <a:p>
            <a:pPr lvl="1"/>
            <a:r>
              <a:rPr lang="en-US" dirty="0"/>
              <a:t>Converting array into a list</a:t>
            </a:r>
          </a:p>
          <a:p>
            <a:pPr lvl="1"/>
            <a:r>
              <a:rPr lang="en-US" dirty="0"/>
              <a:t>And sorting method</a:t>
            </a:r>
          </a:p>
          <a:p>
            <a:r>
              <a:rPr lang="en-US" dirty="0"/>
              <a:t>The sorting methods are provided for arrays with elements of all elementary types except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For each type of sorting method there are two versions</a:t>
            </a:r>
          </a:p>
          <a:p>
            <a:pPr lvl="1"/>
            <a:r>
              <a:rPr lang="en-US" dirty="0"/>
              <a:t>One for sorting an entire array </a:t>
            </a:r>
          </a:p>
          <a:p>
            <a:pPr lvl="2"/>
            <a:r>
              <a:rPr lang="en-US" i="1" dirty="0">
                <a:latin typeface="Courier"/>
                <a:cs typeface="Courier"/>
              </a:rPr>
              <a:t>public static void sort(</a:t>
            </a:r>
            <a:r>
              <a:rPr lang="en-US" i="1" dirty="0" err="1">
                <a:latin typeface="Courier"/>
                <a:cs typeface="Courier"/>
              </a:rPr>
              <a:t>int</a:t>
            </a:r>
            <a:r>
              <a:rPr lang="en-US" i="1" dirty="0">
                <a:latin typeface="Courier"/>
                <a:cs typeface="Courier"/>
              </a:rPr>
              <a:t>[] a)</a:t>
            </a:r>
          </a:p>
          <a:p>
            <a:pPr lvl="1"/>
            <a:r>
              <a:rPr lang="en-US" dirty="0"/>
              <a:t>One for sorting a </a:t>
            </a:r>
            <a:r>
              <a:rPr lang="en-US" dirty="0" err="1"/>
              <a:t>subarray</a:t>
            </a:r>
            <a:r>
              <a:rPr lang="en-US" dirty="0"/>
              <a:t> </a:t>
            </a:r>
          </a:p>
          <a:p>
            <a:pPr lvl="2"/>
            <a:r>
              <a:rPr lang="en-US" i="1" dirty="0">
                <a:latin typeface="Courier"/>
                <a:cs typeface="Courier"/>
              </a:rPr>
              <a:t>public static void sort(</a:t>
            </a:r>
            <a:r>
              <a:rPr lang="en-US" i="1" dirty="0" err="1">
                <a:latin typeface="Courier"/>
                <a:cs typeface="Courier"/>
              </a:rPr>
              <a:t>int</a:t>
            </a:r>
            <a:r>
              <a:rPr lang="en-US" i="1" dirty="0">
                <a:latin typeface="Courier"/>
                <a:cs typeface="Courier"/>
              </a:rPr>
              <a:t>[] a, </a:t>
            </a:r>
            <a:r>
              <a:rPr lang="en-US" i="1" dirty="0" err="1">
                <a:latin typeface="Courier"/>
                <a:cs typeface="Courier"/>
              </a:rPr>
              <a:t>int</a:t>
            </a:r>
            <a:r>
              <a:rPr lang="en-US" i="1" dirty="0">
                <a:latin typeface="Courier"/>
                <a:cs typeface="Courier"/>
              </a:rPr>
              <a:t> first, </a:t>
            </a:r>
            <a:r>
              <a:rPr lang="en-US" i="1" dirty="0" err="1">
                <a:latin typeface="Courier"/>
                <a:cs typeface="Courier"/>
              </a:rPr>
              <a:t>int</a:t>
            </a:r>
            <a:r>
              <a:rPr lang="en-US" i="1" dirty="0">
                <a:latin typeface="Courier"/>
                <a:cs typeface="Courier"/>
              </a:rPr>
              <a:t> last)</a:t>
            </a:r>
          </a:p>
        </p:txBody>
      </p:sp>
    </p:spTree>
    <p:extLst>
      <p:ext uri="{BB962C8B-B14F-4D97-AF65-F5344CB8AC3E}">
        <p14:creationId xmlns:p14="http://schemas.microsoft.com/office/powerpoint/2010/main" val="113721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2286000" y="914400"/>
            <a:ext cx="2362200" cy="1371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smallest item in the unsorted array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5486400" y="1143000"/>
            <a:ext cx="2362200" cy="1371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Append it to the sorted array</a:t>
            </a:r>
          </a:p>
        </p:txBody>
      </p:sp>
    </p:spTree>
    <p:extLst>
      <p:ext uri="{BB962C8B-B14F-4D97-AF65-F5344CB8AC3E}">
        <p14:creationId xmlns:p14="http://schemas.microsoft.com/office/powerpoint/2010/main" val="377965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05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attempt to localize the exchanges of array elements by finding a misplaced element first and putting it in its final place</a:t>
            </a:r>
          </a:p>
          <a:p>
            <a:r>
              <a:rPr lang="en-US" dirty="0"/>
              <a:t>Its complexity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76600"/>
            <a:ext cx="80772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selectionsort</a:t>
            </a:r>
            <a:r>
              <a:rPr lang="en-US" dirty="0"/>
              <a:t>(data[])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 to data.length-2</a:t>
            </a:r>
          </a:p>
          <a:p>
            <a:r>
              <a:rPr lang="en-US" dirty="0"/>
              <a:t>	select the smallest (or largest) element data[k] among data[</a:t>
            </a:r>
            <a:r>
              <a:rPr lang="en-US" dirty="0" err="1"/>
              <a:t>i</a:t>
            </a:r>
            <a:r>
              <a:rPr lang="en-US" dirty="0"/>
              <a:t>],…, 	data[data.length-1];</a:t>
            </a:r>
          </a:p>
          <a:p>
            <a:r>
              <a:rPr lang="en-US" dirty="0"/>
              <a:t>	swap data[</a:t>
            </a:r>
            <a:r>
              <a:rPr lang="en-US" dirty="0" err="1"/>
              <a:t>i</a:t>
            </a:r>
            <a:r>
              <a:rPr lang="en-US" dirty="0"/>
              <a:t>] with data[k];</a:t>
            </a:r>
          </a:p>
        </p:txBody>
      </p:sp>
    </p:spTree>
    <p:extLst>
      <p:ext uri="{BB962C8B-B14F-4D97-AF65-F5344CB8AC3E}">
        <p14:creationId xmlns:p14="http://schemas.microsoft.com/office/powerpoint/2010/main" val="819753331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4668</TotalTime>
  <Words>2421</Words>
  <Application>Microsoft Office PowerPoint</Application>
  <PresentationFormat>On-screen Show (4:3)</PresentationFormat>
  <Paragraphs>631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ＭＳ Ｐゴシック</vt:lpstr>
      <vt:lpstr>Arial</vt:lpstr>
      <vt:lpstr>Arial (Body)</vt:lpstr>
      <vt:lpstr>Calibri</vt:lpstr>
      <vt:lpstr>Courier</vt:lpstr>
      <vt:lpstr>Courier New</vt:lpstr>
      <vt:lpstr>Tahoma</vt:lpstr>
      <vt:lpstr>Times New Roman</vt:lpstr>
      <vt:lpstr>Wingdings</vt:lpstr>
      <vt:lpstr>FGRTemplate</vt:lpstr>
      <vt:lpstr>Sorting</vt:lpstr>
      <vt:lpstr>Objectives</vt:lpstr>
      <vt:lpstr>PowerPoint Presentation</vt:lpstr>
      <vt:lpstr>PowerPoint Presentation</vt:lpstr>
      <vt:lpstr>Examples</vt:lpstr>
      <vt:lpstr>Java Sorted Structures</vt:lpstr>
      <vt:lpstr>Sorting in java.util</vt:lpstr>
      <vt:lpstr>Selection sort</vt:lpstr>
      <vt:lpstr>Selection sort</vt:lpstr>
      <vt:lpstr>Selection example</vt:lpstr>
      <vt:lpstr>Selection sort implementation</vt:lpstr>
      <vt:lpstr>Insertion sort algorithm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example</vt:lpstr>
      <vt:lpstr>Insertion sort</vt:lpstr>
      <vt:lpstr>Bubble Sort</vt:lpstr>
      <vt:lpstr>Bubble Sort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</vt:lpstr>
      <vt:lpstr>Efficient Sorting Algorithms</vt:lpstr>
      <vt:lpstr>PowerPoint Presentation</vt:lpstr>
      <vt:lpstr>Mergesort</vt:lpstr>
      <vt:lpstr>Mergesort algorithm</vt:lpstr>
      <vt:lpstr>Mergesort example</vt:lpstr>
      <vt:lpstr>PowerPoint Presentation</vt:lpstr>
      <vt:lpstr>Quick sort</vt:lpstr>
      <vt:lpstr>Partition &amp; conquer</vt:lpstr>
      <vt:lpstr>Quick sort complexity</vt:lpstr>
      <vt:lpstr>Quicksort – Why bother?</vt:lpstr>
      <vt:lpstr>How to partition</vt:lpstr>
      <vt:lpstr>Partition</vt:lpstr>
      <vt:lpstr>PowerPoint Presentation</vt:lpstr>
      <vt:lpstr>PowerPoint Presentation</vt:lpstr>
      <vt:lpstr>PowerPoint Presentation</vt:lpstr>
      <vt:lpstr>How do we partition</vt:lpstr>
      <vt:lpstr>PowerPoint Presentation</vt:lpstr>
      <vt:lpstr>Shell sort</vt:lpstr>
      <vt:lpstr>Shell sort</vt:lpstr>
      <vt:lpstr>Selecting number of subarrays</vt:lpstr>
      <vt:lpstr>Shell sort implementation</vt:lpstr>
      <vt:lpstr>Shell sort implementation</vt:lpstr>
      <vt:lpstr>PowerPoint Presentation</vt:lpstr>
      <vt:lpstr>Radix sort</vt:lpstr>
      <vt:lpstr>Step 1: the one’s digit</vt:lpstr>
      <vt:lpstr>Step 2: the ten’s digit</vt:lpstr>
      <vt:lpstr>Step 3: the hundred’s digit</vt:lpstr>
      <vt:lpstr>Final step: gather the final data</vt:lpstr>
      <vt:lpstr>Disadvantages</vt:lpstr>
      <vt:lpstr>Henry: observations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535</cp:revision>
  <dcterms:created xsi:type="dcterms:W3CDTF">2013-07-03T07:19:54Z</dcterms:created>
  <dcterms:modified xsi:type="dcterms:W3CDTF">2017-05-16T15:23:56Z</dcterms:modified>
</cp:coreProperties>
</file>